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4"/>
  </p:sldMasterIdLst>
  <p:notesMasterIdLst>
    <p:notesMasterId r:id="rId9"/>
  </p:notesMasterIdLst>
  <p:sldIdLst>
    <p:sldId id="256" r:id="rId5"/>
    <p:sldId id="310" r:id="rId6"/>
    <p:sldId id="311" r:id="rId7"/>
    <p:sldId id="309" r:id="rId8"/>
  </p:sldIdLst>
  <p:sldSz cx="9144000" cy="6858000" type="screen4x3"/>
  <p:notesSz cx="6858000" cy="9144000"/>
  <p:custDataLst>
    <p:tags r:id="rId10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nritsu" initials="AC" lastIdx="3" clrIdx="0"/>
  <p:cmAuthor id="1" name="Thorsten Hertel" initials="TH" lastIdx="3" clrIdx="1">
    <p:extLst/>
  </p:cmAuthor>
  <p:cmAuthor id="2" name="Ruixin Wang" initials="RW" lastIdx="4" clrIdx="2">
    <p:extLst/>
  </p:cmAuthor>
  <p:cmAuthor id="3" name="Thorsten Hertel (KEYS)" initials="TWH" lastIdx="1" clrIdx="3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46" autoAdjust="0"/>
    <p:restoredTop sz="95847" autoAdjust="0"/>
  </p:normalViewPr>
  <p:slideViewPr>
    <p:cSldViewPr>
      <p:cViewPr varScale="1">
        <p:scale>
          <a:sx n="77" d="100"/>
          <a:sy n="77" d="100"/>
        </p:scale>
        <p:origin x="360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2/2/2021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9979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6183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1438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0423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2021/2/2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2021/2/2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2021/2/2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2021/2/2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2021/2/2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2021/2/2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2021/2/2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2021/2/2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2021/2/2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2021/2/2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2021/2/2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2021/2/2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467544" y="2276872"/>
            <a:ext cx="8278813" cy="1470025"/>
          </a:xfrm>
        </p:spPr>
        <p:txBody>
          <a:bodyPr/>
          <a:lstStyle/>
          <a:p>
            <a:pPr eaLnBrk="1" hangingPunct="1"/>
            <a:r>
              <a:rPr lang="en-US" altLang="zh-CN" sz="4000" b="1" dirty="0"/>
              <a:t>WF on TP work split and Work Plan</a:t>
            </a:r>
            <a:endParaRPr lang="zh-CN" altLang="en-US" sz="4000" b="1" dirty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>
          <a:xfrm>
            <a:off x="1438598" y="3746897"/>
            <a:ext cx="6336704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vivo, CAICT, OPPO, Huawei, </a:t>
            </a:r>
            <a:r>
              <a:rPr lang="en-US" altLang="zh-CN" dirty="0" err="1">
                <a:solidFill>
                  <a:schemeClr val="tx1"/>
                </a:solidFill>
              </a:rPr>
              <a:t>HiSilicon</a:t>
            </a:r>
            <a:r>
              <a:rPr lang="en-US" altLang="zh-CN" dirty="0">
                <a:solidFill>
                  <a:schemeClr val="tx1"/>
                </a:solidFill>
              </a:rPr>
              <a:t>, Samsung, Qualcomm, Xiaomi, Keysight, Spirent, MVG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50825" y="333375"/>
            <a:ext cx="871366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3GPP TSG-RAN WG4 Meeting #98-e</a:t>
            </a:r>
            <a:r>
              <a:rPr lang="en-GB" altLang="zh-CN" sz="1800" b="1" dirty="0"/>
              <a:t>	                                                                      R4-2103914</a:t>
            </a:r>
            <a:endParaRPr lang="zh-CN" altLang="zh-CN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Electronic Meeting, Jan. 25-Feb. 5, 2021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Agenda item: 11.1.1</a:t>
            </a:r>
            <a:endParaRPr lang="zh-CN" altLang="zh-CN" sz="1800" b="1" dirty="0"/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1800" b="1" dirty="0"/>
              <a:t>Document for: Approval</a:t>
            </a:r>
            <a:endParaRPr lang="zh-CN" altLang="zh-CN" sz="1800" b="1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  <p:sp>
        <p:nvSpPr>
          <p:cNvPr id="3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304" y="0"/>
            <a:ext cx="8543191" cy="1143000"/>
          </a:xfrm>
        </p:spPr>
        <p:txBody>
          <a:bodyPr/>
          <a:lstStyle/>
          <a:p>
            <a:r>
              <a:rPr lang="en-US" dirty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423" y="980728"/>
            <a:ext cx="8882543" cy="5760640"/>
          </a:xfrm>
          <a:noFill/>
        </p:spPr>
        <p:txBody>
          <a:bodyPr>
            <a:normAutofit/>
          </a:bodyPr>
          <a:lstStyle/>
          <a:p>
            <a:r>
              <a:rPr lang="en-GB" altLang="zh-CN" sz="2400" b="1" dirty="0"/>
              <a:t>TS 38.151 Drafting </a:t>
            </a:r>
            <a:endParaRPr lang="zh-CN" altLang="zh-CN" sz="2400" dirty="0"/>
          </a:p>
          <a:p>
            <a:pPr lvl="1" fontAlgn="auto" hangingPunct="1"/>
            <a:r>
              <a:rPr lang="en-US" altLang="zh-CN" sz="2000" dirty="0"/>
              <a:t>Rel-17 NR MIMO OTA WI has achieved good progress on test methods development and performance requirements framework</a:t>
            </a:r>
          </a:p>
          <a:p>
            <a:pPr lvl="1" fontAlgn="auto" hangingPunct="1"/>
            <a:r>
              <a:rPr lang="en-US" altLang="zh-CN" sz="2000" dirty="0"/>
              <a:t>The TS drafting work should be done efficiently to capture all the requirements-related normative content</a:t>
            </a:r>
          </a:p>
          <a:p>
            <a:r>
              <a:rPr lang="en-GB" altLang="zh-CN" sz="2400" b="1" dirty="0"/>
              <a:t>New Rel-17 timeline</a:t>
            </a:r>
            <a:endParaRPr lang="zh-CN" altLang="zh-CN" sz="2400" dirty="0"/>
          </a:p>
          <a:p>
            <a:pPr lvl="1" fontAlgn="auto" hangingPunct="1"/>
            <a:r>
              <a:rPr lang="en-US" altLang="zh-CN" sz="2000" dirty="0"/>
              <a:t>New Rel-17 timeline has been approved in RAN Plenary [RP-202868]</a:t>
            </a:r>
          </a:p>
          <a:p>
            <a:pPr lvl="1" fontAlgn="auto" hangingPunct="1"/>
            <a:r>
              <a:rPr lang="en-US" altLang="zh-CN" sz="2000" dirty="0"/>
              <a:t>The NR MIMO OTA WI Work Plan needs to be updated based on the new timeline of RAN4</a:t>
            </a:r>
          </a:p>
          <a:p>
            <a:pPr lvl="1" fontAlgn="auto" hangingPunct="1"/>
            <a:endParaRPr lang="en-US" altLang="zh-CN" sz="2000" dirty="0"/>
          </a:p>
          <a:p>
            <a:pPr lvl="1" fontAlgn="auto" hangingPunct="1"/>
            <a:endParaRPr lang="en-US" altLang="zh-CN" sz="2400" dirty="0"/>
          </a:p>
          <a:p>
            <a:pPr lvl="1" fontAlgn="auto" hangingPunct="1"/>
            <a:endParaRPr lang="en-US" altLang="zh-CN" sz="2200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2B64EEB-75EE-4537-A617-13FD0F27CC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9832" y="4168707"/>
            <a:ext cx="4464496" cy="221631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763218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304" y="0"/>
            <a:ext cx="8543191" cy="1143000"/>
          </a:xfrm>
        </p:spPr>
        <p:txBody>
          <a:bodyPr/>
          <a:lstStyle/>
          <a:p>
            <a:r>
              <a:rPr lang="en-US" dirty="0"/>
              <a:t>TP work split to draft TS 38.151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423" y="980728"/>
            <a:ext cx="8882543" cy="5760640"/>
          </a:xfrm>
          <a:noFill/>
        </p:spPr>
        <p:txBody>
          <a:bodyPr>
            <a:normAutofit/>
          </a:bodyPr>
          <a:lstStyle/>
          <a:p>
            <a:r>
              <a:rPr lang="en-GB" altLang="zh-CN" sz="2400" b="1" dirty="0"/>
              <a:t>To </a:t>
            </a:r>
            <a:r>
              <a:rPr lang="en-US" altLang="zh-CN" sz="2400" b="1" dirty="0"/>
              <a:t>proceed</a:t>
            </a:r>
            <a:r>
              <a:rPr lang="en-GB" altLang="zh-CN" sz="2400" b="1" dirty="0"/>
              <a:t> the TS </a:t>
            </a:r>
            <a:r>
              <a:rPr lang="en-US" altLang="zh-CN" sz="2400" b="1" dirty="0"/>
              <a:t>related work smoothly, the TP work split is determined  </a:t>
            </a:r>
            <a:endParaRPr lang="zh-CN" altLang="zh-CN" sz="2400" dirty="0"/>
          </a:p>
          <a:p>
            <a:pPr lvl="1" fontAlgn="auto" hangingPunct="1"/>
            <a:r>
              <a:rPr lang="en-US" altLang="zh-CN" sz="2000" dirty="0"/>
              <a:t>Test Proposals owners for each Clause in TS 38.151 are listed in the table below for future meetings. </a:t>
            </a:r>
          </a:p>
          <a:p>
            <a:pPr lvl="2" fontAlgn="auto" hangingPunct="1"/>
            <a:endParaRPr lang="en-US" altLang="zh-CN" sz="2000" dirty="0"/>
          </a:p>
          <a:p>
            <a:pPr lvl="2" fontAlgn="auto" hangingPunct="1"/>
            <a:endParaRPr lang="en-US" altLang="zh-CN" sz="2200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CA06A77-F5C5-4DB3-9915-F5600FA610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8165747"/>
              </p:ext>
            </p:extLst>
          </p:nvPr>
        </p:nvGraphicFramePr>
        <p:xfrm>
          <a:off x="386749" y="2644659"/>
          <a:ext cx="8460477" cy="3672413"/>
        </p:xfrm>
        <a:graphic>
          <a:graphicData uri="http://schemas.openxmlformats.org/drawingml/2006/table">
            <a:tbl>
              <a:tblPr firstRow="1" firstCol="1" bandRow="1"/>
              <a:tblGrid>
                <a:gridCol w="4342867">
                  <a:extLst>
                    <a:ext uri="{9D8B030D-6E8A-4147-A177-3AD203B41FA5}">
                      <a16:colId xmlns:a16="http://schemas.microsoft.com/office/drawing/2014/main" val="2461951544"/>
                    </a:ext>
                  </a:extLst>
                </a:gridCol>
                <a:gridCol w="4117610">
                  <a:extLst>
                    <a:ext uri="{9D8B030D-6E8A-4147-A177-3AD203B41FA5}">
                      <a16:colId xmlns:a16="http://schemas.microsoft.com/office/drawing/2014/main" val="2817950473"/>
                    </a:ext>
                  </a:extLst>
                </a:gridCol>
              </a:tblGrid>
              <a:tr h="22952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Clause in TS 38.151</a:t>
                      </a:r>
                      <a:endParaRPr lang="en-US" sz="1600" b="1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TP owners </a:t>
                      </a:r>
                      <a:endParaRPr lang="en-US" sz="1600" b="1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4903909"/>
                  </a:ext>
                </a:extLst>
              </a:tr>
              <a:tr h="45905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Draft TS structure, editorial correction, general information of each Clause,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etc</a:t>
                      </a:r>
                      <a:endParaRPr lang="en-US" sz="1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 vivo, CAICT</a:t>
                      </a:r>
                      <a:endParaRPr lang="en-US" sz="1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239481"/>
                  </a:ext>
                </a:extLst>
              </a:tr>
              <a:tr h="22952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4. General</a:t>
                      </a:r>
                      <a:endParaRPr lang="en-US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 vivo</a:t>
                      </a:r>
                      <a:endParaRPr lang="en-US" sz="1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1710937"/>
                  </a:ext>
                </a:extLst>
              </a:tr>
              <a:tr h="22952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5. Frequency bands</a:t>
                      </a:r>
                      <a:endParaRPr lang="en-US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 vivo</a:t>
                      </a:r>
                      <a:endParaRPr lang="en-US" sz="1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1058363"/>
                  </a:ext>
                </a:extLst>
              </a:tr>
              <a:tr h="22952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6. FR1 MIMO OTA requirements</a:t>
                      </a:r>
                      <a:endParaRPr lang="en-US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 vivo, CAICT, Huawei,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HiSilicon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 , OPPO</a:t>
                      </a:r>
                      <a:endParaRPr lang="en-US" sz="1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9286285"/>
                  </a:ext>
                </a:extLst>
              </a:tr>
              <a:tr h="22952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7. FR2 MIMO OTA requirements</a:t>
                      </a:r>
                      <a:endParaRPr lang="en-US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 vivo, Huawei,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HiSilicon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, Qualcomm, OPPO ,Xiaomi</a:t>
                      </a:r>
                      <a:endParaRPr lang="en-US" sz="1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7962537"/>
                  </a:ext>
                </a:extLst>
              </a:tr>
              <a:tr h="22952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Annex A (normative): FR1 test methodology</a:t>
                      </a:r>
                      <a:endParaRPr lang="en-US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 CAICT, vivo, Huawei,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HiSilicon</a:t>
                      </a:r>
                      <a:endParaRPr lang="en-US" sz="1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8398502"/>
                  </a:ext>
                </a:extLst>
              </a:tr>
              <a:tr h="45905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Annex B (normative): FR2 test methodology</a:t>
                      </a:r>
                      <a:endParaRPr lang="en-US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 Huawei,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HiSilicon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, Keysight, Qualcomm, Samsung, vivo</a:t>
                      </a:r>
                      <a:endParaRPr lang="en-US" sz="1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069387"/>
                  </a:ext>
                </a:extLst>
              </a:tr>
              <a:tr h="22952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Annex C (normative): FR1 Channel model and validation</a:t>
                      </a:r>
                      <a:endParaRPr lang="en-US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 Spirent, Keysight, Huawei,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HiSilicon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, vivo, MVG</a:t>
                      </a:r>
                      <a:endParaRPr lang="en-US" sz="1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3469798"/>
                  </a:ext>
                </a:extLst>
              </a:tr>
              <a:tr h="22952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Annex D (normative): FR2 Channel model and validation</a:t>
                      </a:r>
                      <a:endParaRPr lang="en-US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 Keysight, Spirent</a:t>
                      </a:r>
                      <a:endParaRPr lang="en-US" sz="1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0000731"/>
                  </a:ext>
                </a:extLst>
              </a:tr>
              <a:tr h="22952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Annex E (normative): gNB configuration</a:t>
                      </a:r>
                      <a:endParaRPr lang="en-US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 Samsung, vivo</a:t>
                      </a:r>
                      <a:endParaRPr lang="en-US" sz="1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0369081"/>
                  </a:ext>
                </a:extLst>
              </a:tr>
              <a:tr h="22952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Annex F (normative): Environmental requirements </a:t>
                      </a:r>
                      <a:endParaRPr lang="en-US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 vivo</a:t>
                      </a:r>
                      <a:endParaRPr lang="en-US" sz="1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9636958"/>
                  </a:ext>
                </a:extLst>
              </a:tr>
              <a:tr h="459051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Note: For Clause with multiple TP owners, sync-up discussion shall be done before each RAN4 meeting to make sure submitted TPs for each Clause are not conflictive and no overlapping.</a:t>
                      </a:r>
                      <a:endParaRPr lang="en-US" sz="1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0439279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40721595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7295932" cy="1143000"/>
          </a:xfrm>
        </p:spPr>
        <p:txBody>
          <a:bodyPr/>
          <a:lstStyle/>
          <a:p>
            <a:r>
              <a:rPr lang="en-US" dirty="0"/>
              <a:t>Updated Work Plan of NR MIMO OTA WI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844824"/>
            <a:ext cx="8882543" cy="5760640"/>
          </a:xfrm>
          <a:noFill/>
        </p:spPr>
        <p:txBody>
          <a:bodyPr>
            <a:normAutofit/>
          </a:bodyPr>
          <a:lstStyle/>
          <a:p>
            <a:r>
              <a:rPr lang="en-GB" altLang="zh-CN" sz="2800" b="1" dirty="0"/>
              <a:t>The Work Plan of NR MIMO OTA WI is updated based on new Rel-17 timeline</a:t>
            </a:r>
            <a:endParaRPr lang="zh-CN" altLang="zh-CN" sz="2800" dirty="0"/>
          </a:p>
          <a:p>
            <a:pPr lvl="1" fontAlgn="auto" hangingPunct="1"/>
            <a:r>
              <a:rPr lang="en-US" altLang="zh-CN" sz="2400" dirty="0"/>
              <a:t>The target completion time of core part WI is updated to March 2022. The draft TS will be submitted for approval by the completion of core part.  </a:t>
            </a:r>
          </a:p>
          <a:p>
            <a:pPr lvl="1" fontAlgn="auto" hangingPunct="1"/>
            <a:r>
              <a:rPr lang="en-US" altLang="zh-CN" sz="2400" dirty="0"/>
              <a:t>The target completion time of performance part WI is updated to September 2022. The TS will be finalized by CRs before the completion of performance part.</a:t>
            </a:r>
          </a:p>
          <a:p>
            <a:pPr lvl="1" fontAlgn="auto" hangingPunct="1"/>
            <a:r>
              <a:rPr lang="en-US" altLang="zh-CN" sz="2400" dirty="0"/>
              <a:t>Detailed tasks of work plan for each RAN4 meeting will be updated in RAN4#99e.</a:t>
            </a:r>
          </a:p>
          <a:p>
            <a:pPr lvl="1" fontAlgn="auto" hangingPunct="1"/>
            <a:endParaRPr lang="en-US" altLang="zh-CN" sz="2400" dirty="0"/>
          </a:p>
          <a:p>
            <a:pPr lvl="2" fontAlgn="auto" hangingPunct="1"/>
            <a:endParaRPr lang="en-US" altLang="zh-CN" sz="1800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141918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CD74E91CD4AF408185E1FC416F4AC4" ma:contentTypeVersion="12" ma:contentTypeDescription="Create a new document." ma:contentTypeScope="" ma:versionID="28f9cf7ff0947e6ff336ed57262b94f6">
  <xsd:schema xmlns:xsd="http://www.w3.org/2001/XMLSchema" xmlns:xs="http://www.w3.org/2001/XMLSchema" xmlns:p="http://schemas.microsoft.com/office/2006/metadata/properties" xmlns:ns2="bdd78157-346c-4767-bfdd-352789a5c5f1" xmlns:ns3="878f5c59-aec9-459c-acf8-8cf941473193" targetNamespace="http://schemas.microsoft.com/office/2006/metadata/properties" ma:root="true" ma:fieldsID="3e074cbbecf9664a3b9bd27592852fad" ns2:_="" ns3:_="">
    <xsd:import namespace="bdd78157-346c-4767-bfdd-352789a5c5f1"/>
    <xsd:import namespace="878f5c59-aec9-459c-acf8-8cf94147319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d78157-346c-4767-bfdd-352789a5c5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78f5c59-aec9-459c-acf8-8cf941473193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2BAB1D7-0253-4579-8856-F8B17F9D2A0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dd78157-346c-4767-bfdd-352789a5c5f1"/>
    <ds:schemaRef ds:uri="878f5c59-aec9-459c-acf8-8cf94147319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F6E5432-22C9-4DE3-B7FA-038EA267B234}">
  <ds:schemaRefs>
    <ds:schemaRef ds:uri="http://schemas.microsoft.com/office/2006/metadata/properties"/>
    <ds:schemaRef ds:uri="http://schemas.microsoft.com/office/2006/documentManagement/types"/>
    <ds:schemaRef ds:uri="http://purl.org/dc/dcmitype/"/>
    <ds:schemaRef ds:uri="http://purl.org/dc/elements/1.1/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878f5c59-aec9-459c-acf8-8cf941473193"/>
    <ds:schemaRef ds:uri="bdd78157-346c-4767-bfdd-352789a5c5f1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BEC46D2F-2B5C-4945-B9A0-8F53F9D5C4C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3407</TotalTime>
  <Words>458</Words>
  <Application>Microsoft Office PowerPoint</Application>
  <PresentationFormat>全屏显示(4:3)</PresentationFormat>
  <Paragraphs>52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ＭＳ Ｐゴシック</vt:lpstr>
      <vt:lpstr>宋体</vt:lpstr>
      <vt:lpstr>Arial</vt:lpstr>
      <vt:lpstr>Calibri</vt:lpstr>
      <vt:lpstr>Office 主题</vt:lpstr>
      <vt:lpstr>WF on TP work split and Work Plan</vt:lpstr>
      <vt:lpstr>Background</vt:lpstr>
      <vt:lpstr>TP work split to draft TS 38.151</vt:lpstr>
      <vt:lpstr>Updated Work Plan of NR MIMO OTA WI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MU and test tolerance</dc:title>
  <dc:creator>Ruixin Wang（CATR）</dc:creator>
  <cp:keywords>CTPClassification=CTP_PUBLIC:VisualMarkings=</cp:keywords>
  <cp:lastModifiedBy>Ruixin Wang (vivo)</cp:lastModifiedBy>
  <cp:revision>1124</cp:revision>
  <dcterms:created xsi:type="dcterms:W3CDTF">2016-04-12T20:58:18Z</dcterms:created>
  <dcterms:modified xsi:type="dcterms:W3CDTF">2021-02-02T08:07:52Z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(3)DLo9HkvC3yY/Xy8r03PqJp9TX88XxETegBF9ewcX5jPQtbYUbRtHsCX7h/BCuCUtIEIZ0iPe
0LMW/oV7eAPGqTTYi6ddNaF6clMTU/HlAc/fHHy7XOTgVhBZTEUJxohQTLzhanWXhu2WCf8x
qmOeNVSimdcIybobjArl3LxYVXTyLMZZUq/rYsMIsWvCujsBKk45MWyfZ6/tc/XM30n/yZBo
aizk8TlCdSzRGisPI7</vt:lpwstr>
  </property>
  <property fmtid="{D5CDD505-2E9C-101B-9397-08002B2CF9AE}" pid="3" name="_2015_ms_pID_7253431">
    <vt:lpwstr>RP7bxxUd00Cblz5xBlm4xnRLyH6mjuLJVfOxwd9rzff1l0B6JM8Geu
gAwSdpi8tbNxmROQcYseKdGlB44hI2/JZmdIDlw/jBhaVqixsZ7C7e2fEABtJLRcrW2Mw8vA
zhQ2PbnAd6jmUkjQ2VOT6nEZksQC90wKEQCjzWvx1549EWlHBnpw6SBKRVhGcTTZL+ZsXFad
PPqFWT3i09fimpuZT3LG1f7/QtBh0IWpWAl3</vt:lpwstr>
  </property>
  <property fmtid="{D5CDD505-2E9C-101B-9397-08002B2CF9AE}" pid="4" name="_2015_ms_pID_7253432">
    <vt:lpwstr>UCnXK11tINg2/enhd63zDopqkKr4je24vhQZ
FENOiF9z3D5E48p3E3faj6j+BaZ2pktVmOkHLaS/nqAVuFEulc5k6FxkM0gHR8gjT/Elz5I5
Y+cv2eJ2pyasjOkg5K+mGg==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  <property fmtid="{D5CDD505-2E9C-101B-9397-08002B2CF9AE}" pid="9" name="TitusGUID">
    <vt:lpwstr>7ae9abdc-947a-4699-bc5a-913cc8dc90e2</vt:lpwstr>
  </property>
  <property fmtid="{D5CDD505-2E9C-101B-9397-08002B2CF9AE}" pid="10" name="CTP_TimeStamp">
    <vt:lpwstr>2016-11-19 00:27:52Z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CTP_PUBLIC</vt:lpwstr>
  </property>
  <property fmtid="{D5CDD505-2E9C-101B-9397-08002B2CF9AE}" pid="15" name="RS_Classification">
    <vt:lpwstr>UNRESTRICTED</vt:lpwstr>
  </property>
  <property fmtid="{D5CDD505-2E9C-101B-9397-08002B2CF9AE}" pid="16" name="RS_ClassificationID">
    <vt:i4>0</vt:i4>
  </property>
  <property fmtid="{D5CDD505-2E9C-101B-9397-08002B2CF9AE}" pid="17" name="ContentTypeId">
    <vt:lpwstr>0x01010017CD74E91CD4AF408185E1FC416F4AC4</vt:lpwstr>
  </property>
  <property fmtid="{D5CDD505-2E9C-101B-9397-08002B2CF9AE}" pid="18" name="NSCPROP_SA">
    <vt:lpwstr>D:\RAN4 Meeting Doc\RAN4_95e\draft  WF on FR2 MIMO OTA v1.pptx</vt:lpwstr>
  </property>
</Properties>
</file>