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3" r:id="rId4"/>
    <p:sldId id="279" r:id="rId5"/>
    <p:sldId id="281" r:id="rId6"/>
    <p:sldId id="284" r:id="rId7"/>
    <p:sldId id="271"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 Anthony (Nokia - GB/Bristol)" initials="LA(-G" lastIdx="2" clrIdx="0"/>
  <p:cmAuthor id="2" name="Huawei, revisions" initials="MS" lastIdx="1" clrIdx="1"/>
  <p:cmAuthor id="3" name="ZTE" initials="ZTE"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114"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2-03T17:47:01.018" idx="1">
    <p:pos x="7078" y="2963"/>
    <p:text>this is already covered in slide #3</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C567A256-C3EE-4780-8DB2-A91A81F276D8}" type="datetimeFigureOut">
              <a:rPr lang="sv-SE" smtClean="0"/>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Date Placeholder 3"/>
          <p:cNvSpPr>
            <a:spLocks noGrp="1"/>
          </p:cNvSpPr>
          <p:nvPr>
            <p:ph type="dt" sz="half" idx="10"/>
          </p:nvPr>
        </p:nvSpPr>
        <p:spPr/>
        <p:txBody>
          <a:bodyPr/>
          <a:lstStyle/>
          <a:p>
            <a:fld id="{C567A256-C3EE-4780-8DB2-A91A81F276D8}" type="datetimeFigureOut">
              <a:rPr lang="sv-SE" smtClean="0"/>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Date Placeholder 3"/>
          <p:cNvSpPr>
            <a:spLocks noGrp="1"/>
          </p:cNvSpPr>
          <p:nvPr>
            <p:ph type="dt" sz="half" idx="10"/>
          </p:nvPr>
        </p:nvSpPr>
        <p:spPr/>
        <p:txBody>
          <a:bodyPr/>
          <a:lstStyle/>
          <a:p>
            <a:fld id="{C567A256-C3EE-4780-8DB2-A91A81F276D8}" type="datetimeFigureOut">
              <a:rPr lang="sv-SE" smtClean="0"/>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Date Placeholder 3"/>
          <p:cNvSpPr>
            <a:spLocks noGrp="1"/>
          </p:cNvSpPr>
          <p:nvPr>
            <p:ph type="dt" sz="half" idx="10"/>
          </p:nvPr>
        </p:nvSpPr>
        <p:spPr/>
        <p:txBody>
          <a:bodyPr/>
          <a:lstStyle/>
          <a:p>
            <a:fld id="{C567A256-C3EE-4780-8DB2-A91A81F276D8}" type="datetimeFigureOut">
              <a:rPr lang="sv-SE" smtClean="0"/>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C567A256-C3EE-4780-8DB2-A91A81F276D8}" type="datetimeFigureOut">
              <a:rPr lang="sv-SE" smtClean="0"/>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5" name="Date Placeholder 4"/>
          <p:cNvSpPr>
            <a:spLocks noGrp="1"/>
          </p:cNvSpPr>
          <p:nvPr>
            <p:ph type="dt" sz="half" idx="10"/>
          </p:nvPr>
        </p:nvSpPr>
        <p:spPr/>
        <p:txBody>
          <a:bodyPr/>
          <a:lstStyle/>
          <a:p>
            <a:fld id="{C567A256-C3EE-4780-8DB2-A91A81F276D8}" type="datetimeFigureOut">
              <a:rPr lang="sv-SE" smtClean="0"/>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7" name="Date Placeholder 6"/>
          <p:cNvSpPr>
            <a:spLocks noGrp="1"/>
          </p:cNvSpPr>
          <p:nvPr>
            <p:ph type="dt" sz="half" idx="10"/>
          </p:nvPr>
        </p:nvSpPr>
        <p:spPr/>
        <p:txBody>
          <a:bodyPr/>
          <a:lstStyle/>
          <a:p>
            <a:fld id="{C567A256-C3EE-4780-8DB2-A91A81F276D8}" type="datetimeFigureOut">
              <a:rPr lang="sv-SE" smtClean="0"/>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C567A256-C3EE-4780-8DB2-A91A81F276D8}" type="datetimeFigureOut">
              <a:rPr lang="sv-SE" smtClean="0"/>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67A256-C3EE-4780-8DB2-A91A81F276D8}" type="datetimeFigureOut">
              <a:rPr lang="sv-SE" smtClean="0"/>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C567A256-C3EE-4780-8DB2-A91A81F276D8}" type="datetimeFigureOut">
              <a:rPr lang="sv-SE" smtClean="0"/>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C567A256-C3EE-4780-8DB2-A91A81F276D8}" type="datetimeFigureOut">
              <a:rPr lang="sv-SE" smtClean="0"/>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A3DBC5C-CB2A-455C-A882-29BB6E6AD92F}" type="slidenum">
              <a:rPr lang="sv-SE" smtClean="0"/>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67A256-C3EE-4780-8DB2-A91A81F276D8}" type="datetimeFigureOut">
              <a:rPr lang="sv-SE" smtClean="0"/>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3DBC5C-CB2A-455C-A882-29BB6E6AD92F}" type="slidenum">
              <a:rPr lang="sv-SE" smtClean="0"/>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541905"/>
            <a:ext cx="9144000" cy="1536700"/>
          </a:xfrm>
        </p:spPr>
        <p:txBody>
          <a:bodyPr>
            <a:normAutofit/>
          </a:bodyPr>
          <a:lstStyle/>
          <a:p>
            <a:r>
              <a:rPr lang="en-US" dirty="0"/>
              <a:t>WF on NR repeaters EMC</a:t>
            </a:r>
            <a:endParaRPr lang="en-US" dirty="0"/>
          </a:p>
        </p:txBody>
      </p:sp>
      <p:sp>
        <p:nvSpPr>
          <p:cNvPr id="3" name="Subtitle 2"/>
          <p:cNvSpPr>
            <a:spLocks noGrp="1"/>
          </p:cNvSpPr>
          <p:nvPr>
            <p:ph type="subTitle" idx="1"/>
          </p:nvPr>
        </p:nvSpPr>
        <p:spPr>
          <a:xfrm>
            <a:off x="1524000" y="4679910"/>
            <a:ext cx="9144000" cy="1655762"/>
          </a:xfrm>
        </p:spPr>
        <p:txBody>
          <a:bodyPr/>
          <a:lstStyle/>
          <a:p>
            <a:r>
              <a:rPr lang="en-US" altLang="sv-SE" dirty="0"/>
              <a:t>ZTE, </a:t>
            </a:r>
            <a:r>
              <a:rPr lang="en-US" altLang="zh-CN" dirty="0"/>
              <a:t>[...]</a:t>
            </a:r>
            <a:endParaRPr lang="en-US" altLang="zh-CN" dirty="0"/>
          </a:p>
        </p:txBody>
      </p:sp>
      <p:sp>
        <p:nvSpPr>
          <p:cNvPr id="4" name="Rectangle 3"/>
          <p:cNvSpPr/>
          <p:nvPr/>
        </p:nvSpPr>
        <p:spPr>
          <a:xfrm>
            <a:off x="590791" y="375930"/>
            <a:ext cx="6096000" cy="906780"/>
          </a:xfrm>
          <a:prstGeom prst="rect">
            <a:avLst/>
          </a:prstGeom>
        </p:spPr>
        <p:txBody>
          <a:bodyPr>
            <a:spAutoFit/>
          </a:bodyPr>
          <a:lstStyle/>
          <a:p>
            <a:pPr>
              <a:spcAft>
                <a:spcPts val="0"/>
              </a:spcAft>
            </a:pP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sz="1800" b="1" dirty="0">
                <a:latin typeface="Arial" panose="020B0604020202020204" pitchFamily="34" charset="0"/>
                <a:ea typeface="Times New Roman" panose="02020603050405020304" pitchFamily="18" charset="0"/>
                <a:cs typeface="Times New Roman" panose="02020603050405020304" pitchFamily="18" charset="0"/>
              </a:rPr>
              <a:t>3GPP TSG-RAN WG4 Meeting # 98-e	</a:t>
            </a: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sz="1800" b="1" dirty="0">
                <a:latin typeface="Arial" panose="020B0604020202020204" pitchFamily="34" charset="0"/>
                <a:ea typeface="Times New Roman" panose="02020603050405020304" pitchFamily="18" charset="0"/>
                <a:cs typeface="Times New Roman" panose="02020603050405020304" pitchFamily="18" charset="0"/>
              </a:rPr>
              <a:t>Electronic Meeting, 25 Jan – 5 Feb, 2021</a:t>
            </a: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TextBox 4"/>
          <p:cNvSpPr txBox="1"/>
          <p:nvPr/>
        </p:nvSpPr>
        <p:spPr>
          <a:xfrm>
            <a:off x="9485625" y="522328"/>
            <a:ext cx="1440180" cy="368300"/>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a:t>
            </a:r>
            <a:r>
              <a:rPr lang="en-US" altLang="sv-SE" b="1" dirty="0">
                <a:latin typeface="Arial" panose="020B0604020202020204" pitchFamily="34" charset="0"/>
                <a:cs typeface="Arial" panose="020B0604020202020204" pitchFamily="34" charset="0"/>
              </a:rPr>
              <a:t>103879</a:t>
            </a:r>
            <a:endParaRPr lang="sv-SE" b="1" dirty="0">
              <a:latin typeface="Arial" panose="020B0604020202020204" pitchFamily="34" charset="0"/>
              <a:cs typeface="Arial" panose="020B0604020202020204" pitchFamily="34" charset="0"/>
            </a:endParaRPr>
          </a:p>
        </p:txBody>
      </p:sp>
      <p:sp>
        <p:nvSpPr>
          <p:cNvPr id="6" name="Rectangle 5"/>
          <p:cNvSpPr/>
          <p:nvPr/>
        </p:nvSpPr>
        <p:spPr>
          <a:xfrm>
            <a:off x="590363" y="1560856"/>
            <a:ext cx="6096000" cy="645160"/>
          </a:xfrm>
          <a:prstGeom prst="rect">
            <a:avLst/>
          </a:prstGeom>
        </p:spPr>
        <p:txBody>
          <a:bodyPr>
            <a:spAutoFit/>
          </a:bodyPr>
          <a:lstStyle/>
          <a:p>
            <a:pPr>
              <a:spcAft>
                <a:spcPts val="0"/>
              </a:spcAft>
            </a:pPr>
            <a:r>
              <a:rPr lang="sv-SE" dirty="0">
                <a:latin typeface="Arial" panose="020B0604020202020204" pitchFamily="34" charset="0"/>
                <a:ea typeface="Times New Roman" panose="02020603050405020304" pitchFamily="18" charset="0"/>
                <a:cs typeface="Times New Roman" panose="02020603050405020304" pitchFamily="18" charset="0"/>
              </a:rPr>
              <a:t>Agenda item:     </a:t>
            </a:r>
            <a:r>
              <a:rPr lang="en-US" altLang="sv-SE" dirty="0">
                <a:latin typeface="Arial" panose="020B0604020202020204" pitchFamily="34" charset="0"/>
                <a:ea typeface="Times New Roman" panose="02020603050405020304" pitchFamily="18" charset="0"/>
                <a:cs typeface="Times New Roman" panose="02020603050405020304" pitchFamily="18" charset="0"/>
              </a:rPr>
              <a:t>11</a:t>
            </a:r>
            <a:r>
              <a:rPr lang="sv-SE" dirty="0">
                <a:latin typeface="Arial" panose="020B0604020202020204" pitchFamily="34" charset="0"/>
                <a:ea typeface="Times New Roman" panose="02020603050405020304" pitchFamily="18" charset="0"/>
                <a:cs typeface="Times New Roman" panose="02020603050405020304" pitchFamily="18" charset="0"/>
              </a:rPr>
              <a:t>.</a:t>
            </a:r>
            <a:r>
              <a:rPr lang="en-US" dirty="0">
                <a:latin typeface="Arial" panose="020B0604020202020204" pitchFamily="34" charset="0"/>
                <a:ea typeface="Times New Roman" panose="02020603050405020304" pitchFamily="18" charset="0"/>
                <a:cs typeface="Times New Roman" panose="02020603050405020304" pitchFamily="18" charset="0"/>
              </a:rPr>
              <a:t>11.4</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dirty="0">
                <a:latin typeface="Arial" panose="020B0604020202020204" pitchFamily="34" charset="0"/>
                <a:ea typeface="Times New Roman" panose="02020603050405020304" pitchFamily="18" charset="0"/>
                <a:cs typeface="Times New Roman" panose="02020603050405020304" pitchFamily="18" charset="0"/>
              </a:rPr>
              <a:t>Document for:    Approval</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Background</a:t>
            </a:r>
            <a:endParaRPr lang="en-US" altLang="zh-CN"/>
          </a:p>
        </p:txBody>
      </p:sp>
      <p:sp>
        <p:nvSpPr>
          <p:cNvPr id="3" name="内容占位符 2"/>
          <p:cNvSpPr>
            <a:spLocks noGrp="1"/>
          </p:cNvSpPr>
          <p:nvPr>
            <p:ph idx="1"/>
          </p:nvPr>
        </p:nvSpPr>
        <p:spPr>
          <a:xfrm>
            <a:off x="838200" y="1473200"/>
            <a:ext cx="10837545" cy="5105400"/>
          </a:xfrm>
        </p:spPr>
        <p:txBody>
          <a:bodyPr>
            <a:noAutofit/>
          </a:bodyPr>
          <a:lstStyle/>
          <a:p>
            <a:r>
              <a:rPr lang="en-US" altLang="zh-CN" sz="2000"/>
              <a:t>A new WID RP-202927[1] was approved in last RAN Plenary, where a new TS for NR repeaters EMC was </a:t>
            </a:r>
            <a:r>
              <a:rPr lang="en-US" altLang="zh-CN" sz="2000">
                <a:sym typeface="+mn-ea"/>
              </a:rPr>
              <a:t>approved</a:t>
            </a:r>
            <a:r>
              <a:rPr lang="en-US" altLang="zh-CN" sz="2000"/>
              <a:t>.</a:t>
            </a:r>
            <a:endParaRPr lang="en-US" altLang="zh-CN" sz="2000"/>
          </a:p>
          <a:p>
            <a:r>
              <a:rPr lang="en-US" altLang="zh-CN" sz="2000"/>
              <a:t>In RAN4 #98e meeting, some technical issues for NR repeaters (especially for TDD) comparing with LTE FDD repeaters were discussed in 1st round email discusison, where:</a:t>
            </a:r>
            <a:endParaRPr lang="en-US" altLang="zh-CN" sz="2000"/>
          </a:p>
          <a:p>
            <a:pPr lvl="1">
              <a:buFont typeface="宋体" panose="02010600030101010101" pitchFamily="2" charset="-122"/>
              <a:buChar char="–"/>
            </a:pPr>
            <a:r>
              <a:rPr lang="en-US" altLang="zh-CN" sz="2000"/>
              <a:t>One company think test condition and Performance assessment and Performance criteria in TS36.113 cannot be directly used for NR repeater, especially for TDD.</a:t>
            </a:r>
            <a:endParaRPr lang="en-US" altLang="zh-CN" sz="2000"/>
          </a:p>
          <a:p>
            <a:pPr lvl="1">
              <a:buFont typeface="宋体" panose="02010600030101010101" pitchFamily="2" charset="-122"/>
              <a:buChar char="–"/>
            </a:pPr>
            <a:r>
              <a:rPr lang="en-US" altLang="zh-CN" sz="2000"/>
              <a:t>Three companies think it might be good to further study before deciding reusing anything from LTE considering NR repeater is not the same with LTE repeater, also pending on the repeater RF discussion.</a:t>
            </a:r>
            <a:endParaRPr lang="en-US" altLang="zh-CN" sz="2000"/>
          </a:p>
          <a:p>
            <a:pPr lvl="1">
              <a:buFont typeface="宋体" panose="02010600030101010101" pitchFamily="2" charset="-122"/>
              <a:buChar char="–"/>
            </a:pPr>
            <a:r>
              <a:rPr lang="en-US" altLang="zh-CN" sz="2000">
                <a:sym typeface="+mn-ea"/>
              </a:rPr>
              <a:t>Meanwhile one company would like to know what is the motivation to have separate EMC specification. </a:t>
            </a:r>
            <a:endParaRPr lang="en-US" altLang="zh-CN" sz="2000"/>
          </a:p>
          <a:p>
            <a:pPr lvl="0"/>
            <a:r>
              <a:rPr lang="en-US" altLang="zh-CN" sz="2000">
                <a:sym typeface="+mn-ea"/>
              </a:rPr>
              <a:t>In addition, company think some EMC requirements and tests that are device-agnostic (ESD, Voltage dips, etc.), that could be reused from other specifications for NR repeaters.</a:t>
            </a:r>
            <a:endParaRPr lang="en-US" altLang="zh-CN" sz="2000">
              <a:sym typeface="+mn-ea"/>
            </a:endParaRPr>
          </a:p>
          <a:p>
            <a:pPr lvl="0"/>
            <a:r>
              <a:rPr lang="en-US" altLang="zh-CN" sz="2000">
                <a:sym typeface="+mn-ea"/>
              </a:rPr>
              <a:t>LTE repeaters EMC requirements are captured in TS36.113. No NR spec covering NR repeaters EMC requirements so far.</a:t>
            </a:r>
            <a:endParaRPr lang="en-US" altLang="zh-CN" sz="200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sv-SE" dirty="0">
                <a:solidFill>
                  <a:schemeClr val="tx1"/>
                </a:solidFill>
              </a:rPr>
              <a:t>NR repeater EMC vs LTE repeater EMC</a:t>
            </a:r>
            <a:endParaRPr lang="en-US" altLang="sv-SE" dirty="0">
              <a:solidFill>
                <a:schemeClr val="tx1"/>
              </a:solidFill>
            </a:endParaRPr>
          </a:p>
        </p:txBody>
      </p:sp>
      <p:sp>
        <p:nvSpPr>
          <p:cNvPr id="3" name="Content Placeholder 2"/>
          <p:cNvSpPr>
            <a:spLocks noGrp="1"/>
          </p:cNvSpPr>
          <p:nvPr>
            <p:ph idx="1"/>
          </p:nvPr>
        </p:nvSpPr>
        <p:spPr/>
        <p:txBody>
          <a:bodyPr>
            <a:normAutofit fontScale="92500" lnSpcReduction="10000"/>
          </a:bodyPr>
          <a:lstStyle/>
          <a:p>
            <a:pPr marL="0" lvl="1"/>
            <a:r>
              <a:rPr lang="en-US" altLang="sv-SE" dirty="0">
                <a:solidFill>
                  <a:schemeClr val="tx1"/>
                </a:solidFill>
                <a:sym typeface="+mn-ea"/>
              </a:rPr>
              <a:t>Comparing with LTE FDD repeater, whether or not test condition and Performance assessment and Performance criteria in TS36.113 can be directly used for NR repeaters, especially for TDD?</a:t>
            </a:r>
            <a:endParaRPr lang="en-US" altLang="sv-SE" dirty="0">
              <a:solidFill>
                <a:schemeClr val="tx1"/>
              </a:solidFill>
            </a:endParaRPr>
          </a:p>
          <a:p>
            <a:r>
              <a:rPr lang="en-US" altLang="sv-SE" dirty="0">
                <a:solidFill>
                  <a:schemeClr val="tx1"/>
                </a:solidFill>
              </a:rPr>
              <a:t>The following options were identified during the meeting: </a:t>
            </a:r>
            <a:endParaRPr lang="en-US" altLang="sv-SE" dirty="0">
              <a:solidFill>
                <a:schemeClr val="tx1"/>
              </a:solidFill>
            </a:endParaRPr>
          </a:p>
          <a:p>
            <a:pPr lvl="1"/>
            <a:r>
              <a:rPr lang="en-US" altLang="sv-SE" dirty="0">
                <a:solidFill>
                  <a:schemeClr val="tx1"/>
                </a:solidFill>
              </a:rPr>
              <a:t>Option 1:  No, it cannot be directly used for NR repeaters, especially for TDD</a:t>
            </a:r>
            <a:endParaRPr lang="en-US" altLang="sv-SE" dirty="0">
              <a:solidFill>
                <a:schemeClr val="tx1"/>
              </a:solidFill>
            </a:endParaRPr>
          </a:p>
          <a:p>
            <a:pPr lvl="1"/>
            <a:r>
              <a:rPr lang="en-US" altLang="sv-SE" dirty="0">
                <a:solidFill>
                  <a:schemeClr val="tx1"/>
                </a:solidFill>
              </a:rPr>
              <a:t>Option 2:  It is premature to decide, pending on the </a:t>
            </a:r>
            <a:r>
              <a:rPr lang="en-US" altLang="sv-SE" dirty="0">
                <a:solidFill>
                  <a:schemeClr val="tx1"/>
                </a:solidFill>
                <a:sym typeface="+mn-ea"/>
              </a:rPr>
              <a:t>repeater RF discussion, more discussions are needed.</a:t>
            </a:r>
            <a:endParaRPr lang="en-US" altLang="sv-SE" dirty="0">
              <a:solidFill>
                <a:schemeClr val="tx1"/>
              </a:solidFill>
              <a:sym typeface="+mn-ea"/>
            </a:endParaRPr>
          </a:p>
          <a:p>
            <a:pPr marL="457200" lvl="1" indent="0">
              <a:buNone/>
            </a:pPr>
            <a:endParaRPr lang="en-US" altLang="sv-SE" dirty="0">
              <a:solidFill>
                <a:schemeClr val="tx1"/>
              </a:solidFill>
              <a:sym typeface="+mn-ea"/>
            </a:endParaRPr>
          </a:p>
          <a:p>
            <a:pPr marL="457200" lvl="1" indent="0">
              <a:buNone/>
            </a:pPr>
            <a:r>
              <a:rPr lang="en-US" altLang="sv-SE" dirty="0">
                <a:solidFill>
                  <a:schemeClr val="tx1"/>
                </a:solidFill>
                <a:sym typeface="+mn-ea"/>
              </a:rPr>
              <a:t>WF: provide further analysis of sections a/b/c (below) in TS 36.113 and TS 38.113 for LTE FDD repeater EMC and NR FDD/TDD repeater EMC:</a:t>
            </a:r>
            <a:endParaRPr lang="en-US" altLang="sv-SE" dirty="0">
              <a:solidFill>
                <a:schemeClr val="tx1"/>
              </a:solidFill>
              <a:sym typeface="+mn-ea"/>
            </a:endParaRPr>
          </a:p>
          <a:p>
            <a:pPr marL="914400" lvl="1" indent="-457200">
              <a:buFont typeface="+mj-lt"/>
              <a:buAutoNum type="alphaLcPeriod"/>
            </a:pPr>
            <a:r>
              <a:rPr lang="en-US" altLang="sv-SE" dirty="0">
                <a:solidFill>
                  <a:schemeClr val="tx1"/>
                </a:solidFill>
              </a:rPr>
              <a:t>test condition and </a:t>
            </a:r>
            <a:endParaRPr lang="en-US" altLang="sv-SE" dirty="0">
              <a:solidFill>
                <a:schemeClr val="tx1"/>
              </a:solidFill>
            </a:endParaRPr>
          </a:p>
          <a:p>
            <a:pPr marL="914400" lvl="1" indent="-457200">
              <a:buFont typeface="+mj-lt"/>
              <a:buAutoNum type="alphaLcPeriod"/>
            </a:pPr>
            <a:r>
              <a:rPr lang="en-US" altLang="sv-SE" dirty="0">
                <a:solidFill>
                  <a:schemeClr val="tx1"/>
                </a:solidFill>
              </a:rPr>
              <a:t>Performance assessment and </a:t>
            </a:r>
            <a:endParaRPr lang="en-US" altLang="sv-SE" dirty="0">
              <a:solidFill>
                <a:schemeClr val="tx1"/>
              </a:solidFill>
            </a:endParaRPr>
          </a:p>
          <a:p>
            <a:pPr marL="914400" lvl="1" indent="-457200">
              <a:buFont typeface="+mj-lt"/>
              <a:buAutoNum type="alphaLcPeriod"/>
            </a:pPr>
            <a:r>
              <a:rPr lang="en-US" altLang="sv-SE" dirty="0">
                <a:solidFill>
                  <a:schemeClr val="tx1"/>
                </a:solidFill>
              </a:rPr>
              <a:t>Performance criteria </a:t>
            </a:r>
            <a:endParaRPr lang="en-US" altLang="sv-SE"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sv-SE" dirty="0">
                <a:solidFill>
                  <a:schemeClr val="tx1"/>
                </a:solidFill>
              </a:rPr>
              <a:t>EMC requirements</a:t>
            </a:r>
            <a:endParaRPr lang="en-US" altLang="sv-SE" dirty="0">
              <a:solidFill>
                <a:schemeClr val="tx1"/>
              </a:solidFill>
            </a:endParaRPr>
          </a:p>
        </p:txBody>
      </p:sp>
      <p:sp>
        <p:nvSpPr>
          <p:cNvPr id="3" name="Content Placeholder 2"/>
          <p:cNvSpPr>
            <a:spLocks noGrp="1"/>
          </p:cNvSpPr>
          <p:nvPr>
            <p:ph idx="1"/>
          </p:nvPr>
        </p:nvSpPr>
        <p:spPr/>
        <p:txBody>
          <a:bodyPr>
            <a:normAutofit fontScale="85000"/>
          </a:bodyPr>
          <a:lstStyle/>
          <a:p>
            <a:endParaRPr lang="en-US" altLang="sv-SE" dirty="0">
              <a:solidFill>
                <a:schemeClr val="tx1"/>
              </a:solidFill>
            </a:endParaRPr>
          </a:p>
          <a:p>
            <a:r>
              <a:rPr lang="en-US" altLang="sv-SE" sz="2400" dirty="0">
                <a:solidFill>
                  <a:schemeClr val="tx1"/>
                </a:solidFill>
                <a:sym typeface="+mn-ea"/>
              </a:rPr>
              <a:t>The following requirements are referred to CISPR or IEC specifications and can be applied to NR repeaters in transparent way: </a:t>
            </a:r>
            <a:endParaRPr lang="en-US" altLang="sv-SE" sz="2400" dirty="0">
              <a:solidFill>
                <a:schemeClr val="tx1"/>
              </a:solidFill>
            </a:endParaRPr>
          </a:p>
          <a:p>
            <a:pPr lvl="1"/>
            <a:r>
              <a:rPr lang="en-US" altLang="sv-SE" sz="2400" dirty="0">
                <a:solidFill>
                  <a:schemeClr val="tx1"/>
                </a:solidFill>
                <a:sym typeface="+mn-ea"/>
              </a:rPr>
              <a:t>Radiated emission(ancillary equipment), conducted emission (including DC power input/output port, AC mains power input/output port, Telecommunication port) , Harmonic current emissions(AC mains input port), Voltage fluctuations and flicker (AC mains input port)</a:t>
            </a:r>
            <a:endParaRPr lang="en-US" altLang="sv-SE" sz="2400" dirty="0">
              <a:solidFill>
                <a:schemeClr val="tx1"/>
              </a:solidFill>
              <a:sym typeface="+mn-ea"/>
            </a:endParaRPr>
          </a:p>
          <a:p>
            <a:pPr lvl="1"/>
            <a:r>
              <a:rPr lang="en-US" altLang="sv-SE" sz="2400" dirty="0">
                <a:solidFill>
                  <a:schemeClr val="tx1"/>
                </a:solidFill>
                <a:sym typeface="+mn-ea"/>
              </a:rPr>
              <a:t>RF electromagnetic field (80 MHz to 6000 MHz), conducted immunity (0.15 MHz - 80 MHz), ESD, EFT, Voltage dips, surges </a:t>
            </a:r>
            <a:endParaRPr lang="en-US" altLang="sv-SE" sz="2400" dirty="0">
              <a:solidFill>
                <a:schemeClr val="tx1"/>
              </a:solidFill>
            </a:endParaRPr>
          </a:p>
          <a:p>
            <a:endParaRPr lang="en-US" altLang="sv-SE" sz="2400" strike="sngStrike" dirty="0">
              <a:solidFill>
                <a:schemeClr val="tx1"/>
              </a:solidFill>
              <a:sym typeface="+mn-ea"/>
            </a:endParaRPr>
          </a:p>
          <a:p>
            <a:pPr marL="0" indent="0">
              <a:buNone/>
            </a:pPr>
            <a:endParaRPr lang="en-US" altLang="sv-SE" sz="2400" dirty="0">
              <a:solidFill>
                <a:schemeClr val="tx1"/>
              </a:solidFill>
              <a:sym typeface="+mn-ea"/>
            </a:endParaRPr>
          </a:p>
          <a:p>
            <a:pPr marL="0" indent="0">
              <a:buNone/>
            </a:pPr>
            <a:r>
              <a:rPr lang="en-US" altLang="sv-SE" sz="2400" dirty="0">
                <a:solidFill>
                  <a:schemeClr val="tx1"/>
                </a:solidFill>
                <a:sym typeface="+mn-ea"/>
              </a:rPr>
              <a:t>WF: provide further analysis to check if LTE repeater EMC requirements listed above can be reused for NR FDD/TDD repeater EMC</a:t>
            </a:r>
            <a:endParaRPr lang="en-US" altLang="sv-SE" sz="2400" dirty="0">
              <a:solidFill>
                <a:schemeClr val="tx1"/>
              </a:solidFill>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sv-SE" dirty="0">
                <a:solidFill>
                  <a:schemeClr val="tx1"/>
                </a:solidFill>
              </a:rPr>
              <a:t>EMC specification for NR repeater</a:t>
            </a:r>
            <a:endParaRPr lang="en-US" altLang="sv-SE" dirty="0">
              <a:solidFill>
                <a:schemeClr val="tx1"/>
              </a:solidFill>
            </a:endParaRPr>
          </a:p>
        </p:txBody>
      </p:sp>
      <p:sp>
        <p:nvSpPr>
          <p:cNvPr id="3" name="Content Placeholder 2"/>
          <p:cNvSpPr>
            <a:spLocks noGrp="1"/>
          </p:cNvSpPr>
          <p:nvPr>
            <p:ph idx="1"/>
          </p:nvPr>
        </p:nvSpPr>
        <p:spPr/>
        <p:txBody>
          <a:bodyPr>
            <a:normAutofit lnSpcReduction="10000"/>
          </a:bodyPr>
          <a:lstStyle/>
          <a:p>
            <a:r>
              <a:rPr lang="en-US" altLang="sv-SE" dirty="0">
                <a:solidFill>
                  <a:schemeClr val="tx1"/>
                </a:solidFill>
              </a:rPr>
              <a:t>How to capture the NR repeaters EMC requirements? </a:t>
            </a:r>
            <a:endParaRPr lang="en-US" altLang="sv-SE" dirty="0">
              <a:solidFill>
                <a:schemeClr val="tx1"/>
              </a:solidFill>
            </a:endParaRPr>
          </a:p>
          <a:p>
            <a:r>
              <a:rPr lang="en-US" altLang="sv-SE" dirty="0">
                <a:solidFill>
                  <a:schemeClr val="tx1"/>
                </a:solidFill>
              </a:rPr>
              <a:t>The following options were identified during the meeting: </a:t>
            </a:r>
            <a:endParaRPr lang="en-US" altLang="sv-SE" dirty="0">
              <a:solidFill>
                <a:schemeClr val="tx1"/>
              </a:solidFill>
            </a:endParaRPr>
          </a:p>
          <a:p>
            <a:pPr lvl="1"/>
            <a:r>
              <a:rPr lang="en-US" altLang="sv-SE" dirty="0">
                <a:solidFill>
                  <a:schemeClr val="tx1"/>
                </a:solidFill>
              </a:rPr>
              <a:t>Option 1:</a:t>
            </a:r>
            <a:r>
              <a:rPr lang="en-US" altLang="sv-SE" dirty="0">
                <a:solidFill>
                  <a:schemeClr val="tx1"/>
                </a:solidFill>
                <a:uFillTx/>
              </a:rPr>
              <a:t> Keep as approved in RAN #90 meeting[1], i.e. </a:t>
            </a:r>
            <a:r>
              <a:rPr lang="en-US" altLang="sv-SE" dirty="0">
                <a:solidFill>
                  <a:schemeClr val="tx1"/>
                </a:solidFill>
              </a:rPr>
              <a:t>generate a new TS to capture NR repeaters EMC requirements</a:t>
            </a:r>
            <a:endParaRPr lang="en-US" altLang="sv-SE" dirty="0">
              <a:solidFill>
                <a:schemeClr val="tx1"/>
              </a:solidFill>
            </a:endParaRPr>
          </a:p>
          <a:p>
            <a:pPr lvl="1"/>
            <a:r>
              <a:rPr lang="en-US" altLang="sv-SE" dirty="0">
                <a:solidFill>
                  <a:schemeClr val="tx1"/>
                </a:solidFill>
                <a:sym typeface="+mn-ea"/>
              </a:rPr>
              <a:t>Option 2: Extend the TS 38.113 (NR BS EMC) scope to capture NR repeaters EMC requirements </a:t>
            </a:r>
            <a:endParaRPr lang="en-US" altLang="sv-SE" dirty="0">
              <a:solidFill>
                <a:schemeClr val="tx1"/>
              </a:solidFill>
            </a:endParaRPr>
          </a:p>
          <a:p>
            <a:pPr marL="457200" lvl="1" indent="0">
              <a:buNone/>
            </a:pPr>
            <a:r>
              <a:rPr lang="en-US" altLang="sv-SE" dirty="0">
                <a:solidFill>
                  <a:schemeClr val="tx1"/>
                </a:solidFill>
              </a:rPr>
              <a:t>Option 3: To be discussed once EMC requirements are agreed</a:t>
            </a:r>
            <a:endParaRPr lang="en-US" altLang="sv-SE" dirty="0">
              <a:solidFill>
                <a:schemeClr val="tx1"/>
              </a:solidFill>
            </a:endParaRPr>
          </a:p>
          <a:p>
            <a:pPr marL="457200" lvl="1" indent="0">
              <a:buNone/>
            </a:pPr>
            <a:endParaRPr lang="en-US" altLang="sv-SE" dirty="0">
              <a:solidFill>
                <a:schemeClr val="tx1"/>
              </a:solidFill>
            </a:endParaRPr>
          </a:p>
          <a:p>
            <a:pPr marL="457200" lvl="1" indent="0">
              <a:buNone/>
            </a:pPr>
            <a:endParaRPr lang="en-US" altLang="sv-SE" strike="sngStrike" dirty="0">
              <a:solidFill>
                <a:schemeClr val="tx1"/>
              </a:solidFill>
              <a:uFillTx/>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References </a:t>
            </a:r>
            <a:endParaRPr lang="sv-SE" dirty="0"/>
          </a:p>
        </p:txBody>
      </p:sp>
      <p:sp>
        <p:nvSpPr>
          <p:cNvPr id="3" name="Content Placeholder 2"/>
          <p:cNvSpPr>
            <a:spLocks noGrp="1"/>
          </p:cNvSpPr>
          <p:nvPr>
            <p:ph idx="1"/>
          </p:nvPr>
        </p:nvSpPr>
        <p:spPr>
          <a:xfrm>
            <a:off x="838200" y="1426130"/>
            <a:ext cx="10515600" cy="4351338"/>
          </a:xfrm>
        </p:spPr>
        <p:txBody>
          <a:bodyPr>
            <a:normAutofit/>
          </a:bodyPr>
          <a:lstStyle/>
          <a:p>
            <a:pPr marL="0" indent="0">
              <a:buNone/>
            </a:pPr>
            <a:endParaRPr lang="sv-SE" dirty="0"/>
          </a:p>
          <a:p>
            <a:pPr marL="514350" indent="-514350">
              <a:buFont typeface="+mj-lt"/>
              <a:buAutoNum type="arabicPeriod"/>
            </a:pPr>
            <a:r>
              <a:rPr lang="en-US" altLang="sv-SE" sz="2400" dirty="0"/>
              <a:t>RP-202927,  </a:t>
            </a:r>
            <a:r>
              <a:rPr lang="sv-SE" sz="2400" dirty="0"/>
              <a:t>New WID on NR Repeaters</a:t>
            </a:r>
            <a:r>
              <a:rPr lang="en-US" altLang="sv-SE" sz="2400" dirty="0"/>
              <a:t>, Qualcomm</a:t>
            </a:r>
            <a:endParaRPr lang="en-US" altLang="sv-SE" sz="2400" dirty="0"/>
          </a:p>
          <a:p>
            <a:pPr marL="514350" indent="-514350">
              <a:buFont typeface="+mj-lt"/>
              <a:buAutoNum type="arabicPeriod"/>
            </a:pPr>
            <a:r>
              <a:rPr lang="sv-SE" sz="2400" dirty="0"/>
              <a:t>R4-2</a:t>
            </a:r>
            <a:r>
              <a:rPr lang="en-US" altLang="sv-SE" sz="2400" dirty="0"/>
              <a:t>103742</a:t>
            </a:r>
            <a:r>
              <a:rPr lang="sv-SE" sz="2400" dirty="0"/>
              <a:t>, ”</a:t>
            </a:r>
            <a:r>
              <a:rPr lang="en-US" sz="2400" dirty="0"/>
              <a:t>Email discussion summary for [98e] [303] NR_EMC</a:t>
            </a:r>
            <a:r>
              <a:rPr lang="sv-SE" sz="2400" dirty="0"/>
              <a:t>”, </a:t>
            </a:r>
            <a:r>
              <a:rPr lang="en-US" altLang="sv-SE" sz="2400" dirty="0"/>
              <a:t>ZTE Coporation</a:t>
            </a:r>
            <a:endParaRPr lang="sv-SE" sz="2400" dirty="0"/>
          </a:p>
          <a:p>
            <a:pPr marL="514350" indent="-514350">
              <a:buFont typeface="+mj-lt"/>
              <a:buAutoNum type="arabicPeriod"/>
            </a:pPr>
            <a:r>
              <a:rPr lang="en-US" altLang="sv-SE" sz="2400" dirty="0"/>
              <a:t>R4-2102181, </a:t>
            </a:r>
            <a:r>
              <a:rPr lang="sv-SE" sz="2400" dirty="0"/>
              <a:t>Discussion on NR repeaters EMC</a:t>
            </a:r>
            <a:r>
              <a:rPr lang="en-US" altLang="sv-SE" sz="2400" dirty="0"/>
              <a:t>, </a:t>
            </a:r>
            <a:r>
              <a:rPr lang="en-US" altLang="sv-SE" sz="2400" dirty="0">
                <a:sym typeface="+mn-ea"/>
              </a:rPr>
              <a:t>ZTE Coporation</a:t>
            </a:r>
            <a:endParaRPr lang="en-US" altLang="sv-SE" sz="2400" dirty="0">
              <a:sym typeface="+mn-ea"/>
            </a:endParaRPr>
          </a:p>
          <a:p>
            <a:pPr marL="514350" indent="-514350">
              <a:buFont typeface="+mj-lt"/>
              <a:buAutoNum type="arabicPeriod"/>
            </a:pPr>
            <a:r>
              <a:rPr lang="en-US" altLang="sv-SE" sz="2400" dirty="0">
                <a:sym typeface="+mn-ea"/>
              </a:rPr>
              <a:t>R4-2102180, Proposal on the skeleton of  NR repeaters EMC, ZTE Coporation</a:t>
            </a:r>
            <a:endParaRPr lang="en-US" altLang="sv-SE" sz="2400" dirty="0">
              <a:sym typeface="+mn-ea"/>
            </a:endParaRPr>
          </a:p>
          <a:p>
            <a:pPr marL="514350" indent="-514350">
              <a:buFont typeface="+mj-lt"/>
              <a:buAutoNum type="arabicPeriod"/>
            </a:pPr>
            <a:r>
              <a:rPr lang="en-US" altLang="sv-SE" sz="2400" dirty="0">
                <a:sym typeface="+mn-ea"/>
              </a:rPr>
              <a:t>R4-2100361, </a:t>
            </a:r>
            <a:r>
              <a:rPr lang="en-US" altLang="sv-SE" sz="2400" dirty="0"/>
              <a:t>Discussion on the definition of EMC requirements for NR Repeater. Ericsson</a:t>
            </a:r>
            <a:endParaRPr lang="en-US" altLang="sv-SE" sz="2400" dirty="0"/>
          </a:p>
          <a:p>
            <a:pPr marL="514350" indent="-514350">
              <a:buFont typeface="+mj-lt"/>
              <a:buAutoNum type="arabicPeriod"/>
            </a:pPr>
            <a:r>
              <a:rPr lang="en-US" altLang="sv-SE" sz="2400" dirty="0"/>
              <a:t>R4-2102579, EMC core requirements for NR repeater, Huawei</a:t>
            </a:r>
            <a:endParaRPr lang="en-US" altLang="sv-SE"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3313</Words>
  <Application>WPS 演示</Application>
  <PresentationFormat>Widescreen</PresentationFormat>
  <Paragraphs>62</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vt:lpstr>
      <vt:lpstr>宋体</vt:lpstr>
      <vt:lpstr>Wingdings</vt:lpstr>
      <vt:lpstr>Times New Roman</vt:lpstr>
      <vt:lpstr>Calibri Light</vt:lpstr>
      <vt:lpstr>Calibri</vt:lpstr>
      <vt:lpstr>微软雅黑</vt:lpstr>
      <vt:lpstr>Arial Unicode MS</vt:lpstr>
      <vt:lpstr>等线</vt:lpstr>
      <vt:lpstr>Office Theme</vt:lpstr>
      <vt:lpstr>WF on NR repeaters EMC</vt:lpstr>
      <vt:lpstr>Background</vt:lpstr>
      <vt:lpstr>NR repeater EMC vs LTE repeater EMC</vt:lpstr>
      <vt:lpstr>EMC requirements</vt:lpstr>
      <vt:lpstr>EMC specification for NR repeater</vt:lpstr>
      <vt:lpstr>References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dc:title>
  <dc:creator>ZTE</dc:creator>
  <cp:lastModifiedBy>ZTE</cp:lastModifiedBy>
  <cp:revision>179</cp:revision>
  <dcterms:created xsi:type="dcterms:W3CDTF">2020-06-29T13:06:00Z</dcterms:created>
  <dcterms:modified xsi:type="dcterms:W3CDTF">2021-02-04T06:04:57Z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KSOProductBuildVer">
    <vt:lpwstr>2052-11.8.2.9022</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1612284054</vt:lpwstr>
  </property>
</Properties>
</file>