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309" r:id="rId3"/>
    <p:sldId id="323" r:id="rId4"/>
    <p:sldId id="311" r:id="rId5"/>
    <p:sldId id="324" r:id="rId6"/>
    <p:sldId id="312" r:id="rId7"/>
    <p:sldId id="313" r:id="rId8"/>
    <p:sldId id="314" r:id="rId9"/>
    <p:sldId id="315" r:id="rId10"/>
    <p:sldId id="316" r:id="rId11"/>
    <p:sldId id="317" r:id="rId12"/>
    <p:sldId id="318" r:id="rId13"/>
    <p:sldId id="320" r:id="rId14"/>
    <p:sldId id="321" r:id="rId15"/>
    <p:sldId id="322" r:id="rId16"/>
    <p:sldId id="325"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C088C0-7AE3-4405-BD55-DEA599DCC875}" v="1" dt="2021-02-03T08:30:22.438"/>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494" autoAdjust="0"/>
  </p:normalViewPr>
  <p:slideViewPr>
    <p:cSldViewPr>
      <p:cViewPr varScale="1">
        <p:scale>
          <a:sx n="79" d="100"/>
          <a:sy n="79" d="100"/>
        </p:scale>
        <p:origin x="1570"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F80043-67E6-409D-8A58-69BB9019E53A}" type="datetimeFigureOut">
              <a:rPr lang="zh-CN" altLang="en-US" smtClean="0"/>
              <a:pPr/>
              <a:t>2021-02-04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8A4ACE-87AB-4BCF-B2C9-B9F4846237E8}" type="slidenum">
              <a:rPr lang="zh-CN" altLang="en-US" smtClean="0"/>
              <a:pPr/>
              <a:t>‹#›</a:t>
            </a:fld>
            <a:endParaRPr lang="zh-CN" altLang="en-US"/>
          </a:p>
        </p:txBody>
      </p:sp>
    </p:spTree>
    <p:extLst>
      <p:ext uri="{BB962C8B-B14F-4D97-AF65-F5344CB8AC3E}">
        <p14:creationId xmlns:p14="http://schemas.microsoft.com/office/powerpoint/2010/main" val="382128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2021-02-04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2021-02-04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99033"/>
            <a:ext cx="8640960" cy="923330"/>
          </a:xfrm>
          <a:prstGeom prst="rect">
            <a:avLst/>
          </a:prstGeom>
        </p:spPr>
        <p:txBody>
          <a:bodyPr wrap="square">
            <a:spAutoFit/>
          </a:bodyPr>
          <a:lstStyle/>
          <a:p>
            <a:pPr hangingPunct="0"/>
            <a:r>
              <a:rPr lang="en-GB" altLang="zh-CN" b="1" dirty="0"/>
              <a:t>3GPP TSG-RAN WG4 Meeting  #</a:t>
            </a:r>
            <a:r>
              <a:rPr lang="en-US" altLang="zh-CN" b="1" dirty="0"/>
              <a:t>98-e</a:t>
            </a:r>
            <a:r>
              <a:rPr lang="en-GB" altLang="zh-CN" b="1" dirty="0"/>
              <a:t>	                                                   R4-2</a:t>
            </a:r>
            <a:r>
              <a:rPr lang="en-US" altLang="zh-CN" b="1" dirty="0"/>
              <a:t>103876</a:t>
            </a:r>
          </a:p>
          <a:p>
            <a:r>
              <a:rPr lang="x-none" altLang="zh-CN" b="1" dirty="0"/>
              <a:t>Electronic Meeting, </a:t>
            </a:r>
            <a:r>
              <a:rPr lang="en-GB" altLang="zh-CN" b="1" dirty="0"/>
              <a:t>Jan. 25 - Feb. 5</a:t>
            </a:r>
            <a:r>
              <a:rPr lang="en-US" altLang="zh-CN" b="1" dirty="0"/>
              <a:t>, </a:t>
            </a:r>
            <a:r>
              <a:rPr lang="x-none" altLang="zh-CN" b="1" dirty="0"/>
              <a:t>2020</a:t>
            </a:r>
            <a:endParaRPr lang="zh-CN" altLang="zh-CN" b="1" dirty="0"/>
          </a:p>
          <a:p>
            <a:r>
              <a:rPr lang="en-GB" altLang="zh-CN" b="1" dirty="0"/>
              <a:t>Agenda Item: 11.6.3</a:t>
            </a:r>
            <a:endParaRPr lang="en-US" altLang="zh-CN" b="1" dirty="0"/>
          </a:p>
        </p:txBody>
      </p:sp>
      <p:sp>
        <p:nvSpPr>
          <p:cNvPr id="5" name="Title 1"/>
          <p:cNvSpPr txBox="1">
            <a:spLocks/>
          </p:cNvSpPr>
          <p:nvPr/>
        </p:nvSpPr>
        <p:spPr>
          <a:xfrm>
            <a:off x="755576" y="1640986"/>
            <a:ext cx="7056784" cy="273994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0" i="0" u="none" strike="noStrike" kern="1200" cap="none" spc="0" normalizeH="0" baseline="0" noProof="0" dirty="0">
                <a:ln>
                  <a:noFill/>
                </a:ln>
                <a:solidFill>
                  <a:schemeClr val="tx1"/>
                </a:solidFill>
                <a:effectLst/>
                <a:uLnTx/>
                <a:uFillTx/>
                <a:latin typeface="+mj-lt"/>
                <a:ea typeface="+mj-ea"/>
                <a:cs typeface="+mj-cs"/>
              </a:rPr>
              <a:t>WF </a:t>
            </a:r>
            <a:r>
              <a:rPr kumimoji="0" lang="en-US" altLang="zh-CN" sz="4800" b="0" i="0" u="none" strike="noStrike" kern="1200" cap="none" spc="0" normalizeH="0" baseline="0" noProof="0" dirty="0">
                <a:ln>
                  <a:noFill/>
                </a:ln>
                <a:solidFill>
                  <a:schemeClr val="tx1"/>
                </a:solidFill>
                <a:effectLst/>
                <a:uLnTx/>
                <a:uFillTx/>
                <a:latin typeface="+mj-lt"/>
                <a:ea typeface="+mj-ea"/>
                <a:cs typeface="+mj-cs"/>
              </a:rPr>
              <a:t>on UE </a:t>
            </a:r>
            <a:r>
              <a:rPr lang="en-US" altLang="zh-CN" sz="4800" noProof="0" dirty="0">
                <a:latin typeface="+mj-lt"/>
                <a:ea typeface="+mj-ea"/>
                <a:cs typeface="+mj-cs"/>
              </a:rPr>
              <a:t>demodulation for FR1 HST</a:t>
            </a:r>
            <a:endParaRPr kumimoji="0" lang="en-US" sz="4800" b="0" i="0" u="none" strike="noStrike" kern="1200" cap="none" spc="0" normalizeH="0" baseline="0" noProof="0" dirty="0">
              <a:ln>
                <a:noFill/>
              </a:ln>
              <a:effectLst/>
              <a:uLnTx/>
              <a:uFillTx/>
              <a:latin typeface="+mj-lt"/>
              <a:ea typeface="+mj-ea"/>
              <a:cs typeface="+mj-cs"/>
            </a:endParaRPr>
          </a:p>
        </p:txBody>
      </p:sp>
      <p:sp>
        <p:nvSpPr>
          <p:cNvPr id="6" name="Subtitle 2"/>
          <p:cNvSpPr txBox="1">
            <a:spLocks/>
          </p:cNvSpPr>
          <p:nvPr/>
        </p:nvSpPr>
        <p:spPr>
          <a:xfrm>
            <a:off x="3635896" y="4437112"/>
            <a:ext cx="3126567" cy="958755"/>
          </a:xfrm>
          <a:prstGeom prst="rect">
            <a:avLst/>
          </a:prstGeom>
        </p:spPr>
        <p:txBody>
          <a:bodyPr vert="horz" lIns="91440" tIns="45720" rIns="91440" bIns="45720" rtlCol="0">
            <a:normAutofit/>
          </a:bodyPr>
          <a:lstStyle/>
          <a:p>
            <a:pPr marL="342900" lvl="0" indent="-342900">
              <a:spcBef>
                <a:spcPct val="20000"/>
              </a:spcBef>
              <a:defRPr/>
            </a:pPr>
            <a:r>
              <a:rPr kumimoji="0" lang="en-US" sz="2800" b="0" i="0" u="none" strike="noStrike" kern="1200" cap="none" spc="0" normalizeH="0" baseline="0" noProof="0" dirty="0">
                <a:ln>
                  <a:noFill/>
                </a:ln>
                <a:solidFill>
                  <a:schemeClr val="tx1"/>
                </a:solidFill>
                <a:effectLst/>
                <a:uLnTx/>
                <a:uFillTx/>
                <a:latin typeface="+mn-lt"/>
                <a:ea typeface="+mn-ea"/>
                <a:cs typeface="+mn-cs"/>
              </a:rPr>
              <a:t>CMCC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a:bodyPr>
          <a:lstStyle/>
          <a:p>
            <a:r>
              <a:rPr lang="en-US" altLang="zh-CN" dirty="0"/>
              <a:t>Enhanced transmission schemes</a:t>
            </a:r>
            <a:endParaRPr lang="zh-CN" altLang="en-US" dirty="0"/>
          </a:p>
        </p:txBody>
      </p:sp>
      <p:sp>
        <p:nvSpPr>
          <p:cNvPr id="3" name="内容占位符 2"/>
          <p:cNvSpPr>
            <a:spLocks noGrp="1"/>
          </p:cNvSpPr>
          <p:nvPr>
            <p:ph idx="1"/>
          </p:nvPr>
        </p:nvSpPr>
        <p:spPr>
          <a:xfrm>
            <a:off x="251520" y="1340768"/>
            <a:ext cx="8352928" cy="4525963"/>
          </a:xfrm>
        </p:spPr>
        <p:txBody>
          <a:bodyPr>
            <a:noAutofit/>
          </a:bodyPr>
          <a:lstStyle/>
          <a:p>
            <a:pPr lvl="1"/>
            <a:r>
              <a:rPr lang="en-US" altLang="zh-CN" sz="2000" dirty="0"/>
              <a:t>Whether to specify PDSCH requirements for transmission scheme 2</a:t>
            </a:r>
          </a:p>
          <a:p>
            <a:pPr lvl="2"/>
            <a:r>
              <a:rPr lang="en-US" altLang="zh-CN" sz="2000" dirty="0"/>
              <a:t>Firstly, focus on the study and evaluate the performance benefits of transmission scheme 2 in HST-SFN deployment comparing to other transmission schemes.</a:t>
            </a:r>
          </a:p>
          <a:p>
            <a:pPr lvl="1"/>
            <a:endParaRPr lang="en-GB" altLang="zh-CN" sz="2000" dirty="0"/>
          </a:p>
          <a:p>
            <a:pPr lvl="1"/>
            <a:r>
              <a:rPr lang="en-GB" altLang="zh-CN" sz="2000" dirty="0"/>
              <a:t>Channel model</a:t>
            </a:r>
          </a:p>
          <a:p>
            <a:pPr lvl="2"/>
            <a:r>
              <a:rPr lang="en-US" altLang="zh-CN" sz="2000" dirty="0"/>
              <a:t>Set Ds=700m and </a:t>
            </a:r>
            <a:r>
              <a:rPr lang="en-US" altLang="zh-CN" sz="2000" dirty="0" err="1"/>
              <a:t>Dmin</a:t>
            </a:r>
            <a:r>
              <a:rPr lang="en-US" altLang="zh-CN" sz="2000" dirty="0"/>
              <a:t>=150m as baseline</a:t>
            </a:r>
          </a:p>
          <a:p>
            <a:pPr lvl="2"/>
            <a:r>
              <a:rPr lang="en-US" altLang="zh-CN" sz="2000" dirty="0"/>
              <a:t>Take maximum Doppler frequency “870Hz for 15KHz SCS, 1667Hz for 30KHz SCS” as baseline</a:t>
            </a:r>
          </a:p>
          <a:p>
            <a:pPr lvl="3"/>
            <a:r>
              <a:rPr lang="en-US" altLang="zh-CN" dirty="0"/>
              <a:t>Further check whether </a:t>
            </a:r>
            <a:r>
              <a:rPr lang="en-GB" altLang="zh-CN" dirty="0"/>
              <a:t>Doppler/timing offset may exceed maximum UE capability</a:t>
            </a:r>
            <a:r>
              <a:rPr lang="en-US" altLang="zh-CN" dirty="0"/>
              <a:t> with the assumption of Non-ideal synchronization</a:t>
            </a:r>
            <a:endParaRPr lang="en-GB" altLang="zh-CN" dirty="0"/>
          </a:p>
        </p:txBody>
      </p:sp>
    </p:spTree>
    <p:extLst>
      <p:ext uri="{BB962C8B-B14F-4D97-AF65-F5344CB8AC3E}">
        <p14:creationId xmlns:p14="http://schemas.microsoft.com/office/powerpoint/2010/main" val="1885370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a:bodyPr>
          <a:lstStyle/>
          <a:p>
            <a:r>
              <a:rPr lang="en-US" altLang="zh-CN" dirty="0"/>
              <a:t>Enhanced transmission schemes</a:t>
            </a:r>
            <a:endParaRPr lang="zh-CN" altLang="en-US" dirty="0"/>
          </a:p>
        </p:txBody>
      </p:sp>
      <p:sp>
        <p:nvSpPr>
          <p:cNvPr id="3" name="内容占位符 2"/>
          <p:cNvSpPr>
            <a:spLocks noGrp="1"/>
          </p:cNvSpPr>
          <p:nvPr>
            <p:ph idx="1"/>
          </p:nvPr>
        </p:nvSpPr>
        <p:spPr>
          <a:xfrm>
            <a:off x="251520" y="1340768"/>
            <a:ext cx="8352928" cy="4525963"/>
          </a:xfrm>
        </p:spPr>
        <p:txBody>
          <a:bodyPr>
            <a:noAutofit/>
          </a:bodyPr>
          <a:lstStyle/>
          <a:p>
            <a:pPr lvl="1"/>
            <a:r>
              <a:rPr lang="en-US" altLang="zh-CN" sz="2400" dirty="0"/>
              <a:t>Time/frequency errors and assumptions on UE synchronization</a:t>
            </a:r>
          </a:p>
          <a:p>
            <a:pPr lvl="2"/>
            <a:r>
              <a:rPr lang="en-US" altLang="zh-CN" dirty="0"/>
              <a:t>Single FFT operation can be assumed as baseline UE implementation for HST scenario</a:t>
            </a:r>
          </a:p>
          <a:p>
            <a:pPr lvl="2"/>
            <a:r>
              <a:rPr lang="en-US" altLang="zh-CN" sz="2400" dirty="0"/>
              <a:t>Non-ideal synchronization between RRHs should be considered as a baseline assumption</a:t>
            </a:r>
          </a:p>
        </p:txBody>
      </p:sp>
    </p:spTree>
    <p:extLst>
      <p:ext uri="{BB962C8B-B14F-4D97-AF65-F5344CB8AC3E}">
        <p14:creationId xmlns:p14="http://schemas.microsoft.com/office/powerpoint/2010/main" val="4034538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a:bodyPr>
          <a:lstStyle/>
          <a:p>
            <a:r>
              <a:rPr lang="en-US" altLang="zh-CN" dirty="0"/>
              <a:t>Enhanced transmission schemes</a:t>
            </a:r>
            <a:endParaRPr lang="zh-CN" altLang="en-US" dirty="0"/>
          </a:p>
        </p:txBody>
      </p:sp>
      <p:sp>
        <p:nvSpPr>
          <p:cNvPr id="3" name="内容占位符 2"/>
          <p:cNvSpPr>
            <a:spLocks noGrp="1"/>
          </p:cNvSpPr>
          <p:nvPr>
            <p:ph idx="1"/>
          </p:nvPr>
        </p:nvSpPr>
        <p:spPr>
          <a:xfrm>
            <a:off x="251520" y="1340768"/>
            <a:ext cx="8352928" cy="4525963"/>
          </a:xfrm>
        </p:spPr>
        <p:txBody>
          <a:bodyPr>
            <a:noAutofit/>
          </a:bodyPr>
          <a:lstStyle/>
          <a:p>
            <a:pPr lvl="1"/>
            <a:r>
              <a:rPr lang="en-US" altLang="zh-CN" sz="2000" dirty="0"/>
              <a:t>Reference performance for comparison</a:t>
            </a:r>
          </a:p>
          <a:p>
            <a:pPr lvl="2"/>
            <a:r>
              <a:rPr lang="en-US" altLang="zh-CN" sz="2000" dirty="0"/>
              <a:t>Option 1:  </a:t>
            </a:r>
            <a:r>
              <a:rPr lang="en-US" altLang="zh-CN" sz="2000" dirty="0" err="1"/>
              <a:t>mDCI</a:t>
            </a:r>
            <a:r>
              <a:rPr lang="en-US" altLang="zh-CN" sz="2000" dirty="0"/>
              <a:t>-based transmission vs. HST-SFN joint transmission</a:t>
            </a:r>
          </a:p>
          <a:p>
            <a:pPr lvl="2"/>
            <a:r>
              <a:rPr lang="en-US" altLang="zh-CN" sz="2000" dirty="0"/>
              <a:t>Option 2:  </a:t>
            </a:r>
            <a:r>
              <a:rPr lang="en-US" altLang="zh-CN" sz="2000" dirty="0" err="1"/>
              <a:t>mDCI</a:t>
            </a:r>
            <a:r>
              <a:rPr lang="en-US" altLang="zh-CN" sz="2000" dirty="0"/>
              <a:t>-based transmission vs. HST-DPS</a:t>
            </a:r>
          </a:p>
          <a:p>
            <a:pPr lvl="2"/>
            <a:r>
              <a:rPr lang="en-US" altLang="zh-CN" sz="2000" dirty="0"/>
              <a:t>Other options are not precluded</a:t>
            </a:r>
            <a:endParaRPr lang="en-US" altLang="zh-CN" sz="2000" dirty="0">
              <a:solidFill>
                <a:srgbClr val="FF0000"/>
              </a:solidFill>
            </a:endParaRPr>
          </a:p>
          <a:p>
            <a:pPr lvl="1"/>
            <a:endParaRPr lang="en-GB" altLang="zh-CN" sz="2000" dirty="0"/>
          </a:p>
          <a:p>
            <a:pPr lvl="1"/>
            <a:r>
              <a:rPr lang="en-GB" altLang="zh-CN" sz="2000" dirty="0"/>
              <a:t>Evaluation criteria</a:t>
            </a:r>
          </a:p>
          <a:p>
            <a:pPr lvl="2"/>
            <a:r>
              <a:rPr lang="en-US" altLang="zh-CN" sz="2000" dirty="0"/>
              <a:t>Option 1: Max achievable throughput across all scheduled TB</a:t>
            </a:r>
          </a:p>
          <a:p>
            <a:pPr lvl="3"/>
            <a:r>
              <a:rPr lang="en-US" altLang="zh-CN" dirty="0"/>
              <a:t>Different train locations and SNR points should be analyzed</a:t>
            </a:r>
          </a:p>
          <a:p>
            <a:pPr lvl="2"/>
            <a:r>
              <a:rPr lang="en-US" altLang="zh-CN" sz="2000" dirty="0"/>
              <a:t>Option 2: SNR at 70% @max achievable throughput</a:t>
            </a:r>
          </a:p>
          <a:p>
            <a:pPr lvl="2"/>
            <a:r>
              <a:rPr lang="en-US" altLang="zh-CN" sz="2000" dirty="0"/>
              <a:t>Option 3: Max supported Doppler frequency</a:t>
            </a:r>
          </a:p>
          <a:p>
            <a:pPr lvl="2"/>
            <a:r>
              <a:rPr lang="en-US" altLang="zh-CN" sz="2000" dirty="0"/>
              <a:t>Other options are not precluded</a:t>
            </a:r>
            <a:endParaRPr lang="en-US" altLang="zh-CN" sz="2000" dirty="0">
              <a:solidFill>
                <a:srgbClr val="FF0000"/>
              </a:solidFill>
            </a:endParaRPr>
          </a:p>
          <a:p>
            <a:pPr marL="1371600" lvl="3" indent="0">
              <a:buNone/>
            </a:pPr>
            <a:endParaRPr lang="en-US" altLang="zh-CN" dirty="0"/>
          </a:p>
        </p:txBody>
      </p:sp>
    </p:spTree>
    <p:extLst>
      <p:ext uri="{BB962C8B-B14F-4D97-AF65-F5344CB8AC3E}">
        <p14:creationId xmlns:p14="http://schemas.microsoft.com/office/powerpoint/2010/main" val="1381452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a:bodyPr>
          <a:lstStyle/>
          <a:p>
            <a:r>
              <a:rPr lang="en-US" altLang="zh-CN" dirty="0"/>
              <a:t>Enhanced transmission schemes</a:t>
            </a:r>
            <a:endParaRPr lang="zh-CN" altLang="en-US" dirty="0"/>
          </a:p>
        </p:txBody>
      </p:sp>
      <p:sp>
        <p:nvSpPr>
          <p:cNvPr id="3" name="内容占位符 2"/>
          <p:cNvSpPr>
            <a:spLocks noGrp="1"/>
          </p:cNvSpPr>
          <p:nvPr>
            <p:ph idx="1"/>
          </p:nvPr>
        </p:nvSpPr>
        <p:spPr>
          <a:xfrm>
            <a:off x="251520" y="1340768"/>
            <a:ext cx="8352928" cy="4525963"/>
          </a:xfrm>
        </p:spPr>
        <p:txBody>
          <a:bodyPr>
            <a:noAutofit/>
          </a:bodyPr>
          <a:lstStyle/>
          <a:p>
            <a:pPr lvl="1"/>
            <a:r>
              <a:rPr lang="en-US" altLang="zh-CN" sz="1800" dirty="0"/>
              <a:t>PDSCHs allocations between different RRHs</a:t>
            </a:r>
          </a:p>
          <a:p>
            <a:pPr lvl="2"/>
            <a:r>
              <a:rPr lang="en-US" altLang="zh-CN" sz="1800" dirty="0"/>
              <a:t>Baseline assumption for evaluation: reuse the same PRB allocation as Rel-16 </a:t>
            </a:r>
            <a:r>
              <a:rPr lang="en-US" altLang="zh-CN" sz="1800" dirty="0" err="1"/>
              <a:t>eMIMO</a:t>
            </a:r>
            <a:r>
              <a:rPr lang="en-US" altLang="zh-CN" sz="1800" dirty="0"/>
              <a:t> multi-DCI based transmission, i.e., overlapped in time domain but not overlapped in frequency domain</a:t>
            </a:r>
          </a:p>
          <a:p>
            <a:pPr lvl="2"/>
            <a:r>
              <a:rPr lang="en-US" altLang="zh-CN" sz="1800" dirty="0"/>
              <a:t>FFS whether to consider both overlapped and non-overlapped PDSCHs allocations between different RRHs for performance analysis</a:t>
            </a:r>
            <a:endParaRPr lang="en-GB" altLang="zh-CN" sz="1800" dirty="0"/>
          </a:p>
          <a:p>
            <a:pPr lvl="1"/>
            <a:endParaRPr lang="en-GB" altLang="zh-CN" sz="1800" dirty="0"/>
          </a:p>
          <a:p>
            <a:pPr lvl="1"/>
            <a:r>
              <a:rPr lang="en-GB" altLang="zh-CN" sz="1800" dirty="0"/>
              <a:t>MCS</a:t>
            </a:r>
          </a:p>
          <a:p>
            <a:pPr lvl="2"/>
            <a:r>
              <a:rPr lang="en-US" altLang="zh-CN" sz="1800" dirty="0"/>
              <a:t>MCS 13 and MCS 17 as baseline assumption for further evaluations</a:t>
            </a:r>
          </a:p>
          <a:p>
            <a:pPr lvl="3"/>
            <a:r>
              <a:rPr lang="en-US" altLang="zh-CN" sz="1800" dirty="0"/>
              <a:t>For  </a:t>
            </a:r>
            <a:r>
              <a:rPr lang="en-US" altLang="zh-CN" sz="1800" dirty="0" err="1"/>
              <a:t>mDCI</a:t>
            </a:r>
            <a:r>
              <a:rPr lang="en-US" altLang="zh-CN" sz="1800" dirty="0"/>
              <a:t>-based transmission vs. HST-SFN joint transmission, use MCS13</a:t>
            </a:r>
          </a:p>
          <a:p>
            <a:pPr lvl="3"/>
            <a:r>
              <a:rPr lang="en-US" altLang="zh-CN" sz="1800" dirty="0"/>
              <a:t>For </a:t>
            </a:r>
            <a:r>
              <a:rPr lang="en-US" altLang="zh-CN" sz="1800" dirty="0" err="1"/>
              <a:t>mDCI</a:t>
            </a:r>
            <a:r>
              <a:rPr lang="en-US" altLang="zh-CN" sz="1800" dirty="0"/>
              <a:t>-based transmission vs. HST-DPS, use MCS 17</a:t>
            </a:r>
          </a:p>
          <a:p>
            <a:pPr lvl="3"/>
            <a:r>
              <a:rPr lang="en-US" altLang="zh-CN" sz="1800" dirty="0"/>
              <a:t>Note: which MCS is adopted depends on the outcome of the discussion on Reference performance for comparison </a:t>
            </a:r>
          </a:p>
          <a:p>
            <a:pPr marL="1371600" lvl="3" indent="0">
              <a:buNone/>
            </a:pPr>
            <a:endParaRPr lang="en-US" altLang="zh-CN" sz="1800" dirty="0"/>
          </a:p>
        </p:txBody>
      </p:sp>
    </p:spTree>
    <p:extLst>
      <p:ext uri="{BB962C8B-B14F-4D97-AF65-F5344CB8AC3E}">
        <p14:creationId xmlns:p14="http://schemas.microsoft.com/office/powerpoint/2010/main" val="2037882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a:bodyPr>
          <a:lstStyle/>
          <a:p>
            <a:r>
              <a:rPr lang="en-US" altLang="zh-CN" dirty="0"/>
              <a:t>Enhanced transmission schemes</a:t>
            </a:r>
            <a:endParaRPr lang="zh-CN" altLang="en-US" dirty="0"/>
          </a:p>
        </p:txBody>
      </p:sp>
      <p:sp>
        <p:nvSpPr>
          <p:cNvPr id="3" name="内容占位符 2"/>
          <p:cNvSpPr>
            <a:spLocks noGrp="1"/>
          </p:cNvSpPr>
          <p:nvPr>
            <p:ph idx="1"/>
          </p:nvPr>
        </p:nvSpPr>
        <p:spPr>
          <a:xfrm>
            <a:off x="251520" y="1340768"/>
            <a:ext cx="8640960" cy="4525963"/>
          </a:xfrm>
        </p:spPr>
        <p:txBody>
          <a:bodyPr>
            <a:noAutofit/>
          </a:bodyPr>
          <a:lstStyle/>
          <a:p>
            <a:pPr lvl="1"/>
            <a:r>
              <a:rPr lang="en-US" altLang="zh-CN" sz="2000" dirty="0"/>
              <a:t>Other parameters for evaluation:</a:t>
            </a:r>
          </a:p>
          <a:p>
            <a:pPr lvl="2"/>
            <a:r>
              <a:rPr lang="en-US" altLang="zh-CN" sz="2000" dirty="0"/>
              <a:t>Antenna configuration: 2x2 and 2x4</a:t>
            </a:r>
          </a:p>
          <a:p>
            <a:pPr lvl="2"/>
            <a:r>
              <a:rPr lang="en-US" altLang="zh-CN" sz="2000" dirty="0"/>
              <a:t>Rank: Rank 2</a:t>
            </a:r>
          </a:p>
          <a:p>
            <a:pPr lvl="3"/>
            <a:r>
              <a:rPr lang="en-US" altLang="zh-CN" dirty="0"/>
              <a:t>DMRS ports 1000/1001 from TRP #(2i)</a:t>
            </a:r>
          </a:p>
          <a:p>
            <a:pPr lvl="3"/>
            <a:r>
              <a:rPr lang="en-US" altLang="zh-CN" dirty="0"/>
              <a:t>DMRS ports 1002/1003 from TRP #(2i+1)</a:t>
            </a:r>
          </a:p>
          <a:p>
            <a:pPr lvl="2"/>
            <a:r>
              <a:rPr lang="en-US" altLang="zh-CN" sz="2000" dirty="0"/>
              <a:t>DMRS type: Type 1 </a:t>
            </a:r>
          </a:p>
          <a:p>
            <a:pPr lvl="2"/>
            <a:r>
              <a:rPr lang="en-US" altLang="zh-CN" sz="2000" dirty="0"/>
              <a:t>Number of DMRS symbols: DMRS 1+1+1</a:t>
            </a:r>
          </a:p>
          <a:p>
            <a:pPr lvl="2"/>
            <a:r>
              <a:rPr lang="en-US" altLang="zh-CN" sz="2000" dirty="0"/>
              <a:t>For TDD</a:t>
            </a:r>
          </a:p>
          <a:p>
            <a:pPr lvl="3"/>
            <a:r>
              <a:rPr lang="en-US" altLang="zh-CN" dirty="0"/>
              <a:t>Use TDD pattern of 7D1S2U with S=6DL:4GP:4UL</a:t>
            </a:r>
          </a:p>
          <a:p>
            <a:pPr lvl="3"/>
            <a:r>
              <a:rPr lang="en-US" altLang="zh-CN" dirty="0"/>
              <a:t>No PDSCH data transmission in the special slots</a:t>
            </a:r>
          </a:p>
          <a:p>
            <a:pPr lvl="2"/>
            <a:r>
              <a:rPr lang="en-US" altLang="zh-CN" sz="2000" dirty="0"/>
              <a:t>TRS periodicity: 10ms</a:t>
            </a:r>
          </a:p>
          <a:p>
            <a:pPr marL="1371600" lvl="3" indent="0">
              <a:buNone/>
            </a:pPr>
            <a:endParaRPr lang="en-US" altLang="zh-CN" dirty="0"/>
          </a:p>
        </p:txBody>
      </p:sp>
    </p:spTree>
    <p:extLst>
      <p:ext uri="{BB962C8B-B14F-4D97-AF65-F5344CB8AC3E}">
        <p14:creationId xmlns:p14="http://schemas.microsoft.com/office/powerpoint/2010/main" val="1251865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a:bodyPr>
          <a:lstStyle/>
          <a:p>
            <a:r>
              <a:rPr lang="en-US" altLang="zh-CN" dirty="0"/>
              <a:t>Enhanced transmission schemes</a:t>
            </a:r>
            <a:endParaRPr lang="zh-CN" altLang="en-US" dirty="0"/>
          </a:p>
        </p:txBody>
      </p:sp>
      <p:sp>
        <p:nvSpPr>
          <p:cNvPr id="3" name="内容占位符 2"/>
          <p:cNvSpPr>
            <a:spLocks noGrp="1"/>
          </p:cNvSpPr>
          <p:nvPr>
            <p:ph idx="1"/>
          </p:nvPr>
        </p:nvSpPr>
        <p:spPr>
          <a:xfrm>
            <a:off x="448876" y="1340768"/>
            <a:ext cx="8032244" cy="4525963"/>
          </a:xfrm>
        </p:spPr>
        <p:txBody>
          <a:bodyPr>
            <a:noAutofit/>
          </a:bodyPr>
          <a:lstStyle/>
          <a:p>
            <a:pPr lvl="1"/>
            <a:r>
              <a:rPr lang="en-US" altLang="zh-CN" sz="2400" dirty="0"/>
              <a:t>Link adaptation</a:t>
            </a:r>
            <a:endParaRPr lang="en-US" altLang="zh-CN" sz="2400" strike="sngStrike" dirty="0">
              <a:highlight>
                <a:srgbClr val="FFFF00"/>
              </a:highlight>
            </a:endParaRPr>
          </a:p>
          <a:p>
            <a:pPr lvl="2"/>
            <a:r>
              <a:rPr lang="en-US" altLang="zh-CN" dirty="0"/>
              <a:t>Use fixed FRC to define PDSCH demodulation requirements</a:t>
            </a:r>
          </a:p>
          <a:p>
            <a:pPr lvl="2"/>
            <a:r>
              <a:rPr lang="en-US" altLang="zh-CN" dirty="0"/>
              <a:t>Fixed MCS approach is the baseline for performance analysis. </a:t>
            </a:r>
          </a:p>
          <a:p>
            <a:pPr lvl="2"/>
            <a:r>
              <a:rPr lang="en-US" altLang="zh-CN" dirty="0"/>
              <a:t>Link adaptation approach can be considered if benefits with fixed MCS will not be observed for multi-DCI Tx scheme comparing to other schemes.</a:t>
            </a:r>
          </a:p>
          <a:p>
            <a:pPr marL="1371600" lvl="3" indent="0">
              <a:buNone/>
            </a:pPr>
            <a:endParaRPr lang="en-US" altLang="zh-CN" sz="2400" dirty="0"/>
          </a:p>
        </p:txBody>
      </p:sp>
    </p:spTree>
    <p:extLst>
      <p:ext uri="{BB962C8B-B14F-4D97-AF65-F5344CB8AC3E}">
        <p14:creationId xmlns:p14="http://schemas.microsoft.com/office/powerpoint/2010/main" val="178792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a:bodyPr>
          <a:lstStyle/>
          <a:p>
            <a:r>
              <a:rPr lang="en-US" altLang="zh-CN" dirty="0"/>
              <a:t>Simulation </a:t>
            </a:r>
            <a:endParaRPr lang="zh-CN" altLang="en-US" dirty="0"/>
          </a:p>
        </p:txBody>
      </p:sp>
      <p:sp>
        <p:nvSpPr>
          <p:cNvPr id="3" name="内容占位符 2"/>
          <p:cNvSpPr>
            <a:spLocks noGrp="1"/>
          </p:cNvSpPr>
          <p:nvPr>
            <p:ph idx="1"/>
          </p:nvPr>
        </p:nvSpPr>
        <p:spPr>
          <a:xfrm>
            <a:off x="448876" y="1340768"/>
            <a:ext cx="8032244" cy="4525963"/>
          </a:xfrm>
        </p:spPr>
        <p:txBody>
          <a:bodyPr>
            <a:noAutofit/>
          </a:bodyPr>
          <a:lstStyle/>
          <a:p>
            <a:pPr lvl="1"/>
            <a:r>
              <a:rPr lang="en-US" altLang="zh-CN" sz="2400" dirty="0"/>
              <a:t>Interested companies are encouraged to provide the simulation results of HST-SFN joint transmission and DPS for FDD SCS=15kHz and TDD SCS=30kHz with BW listed in page 4 according to the simulation assumption in page 7.</a:t>
            </a:r>
          </a:p>
          <a:p>
            <a:pPr lvl="1"/>
            <a:r>
              <a:rPr lang="en-US" altLang="zh-CN" sz="2400" dirty="0"/>
              <a:t>Interested companies are encouraged to provide the performance evaluation of transmission scheme 2 (i.e., multi-DCI based transmission scheme) in high speed condition according to pages 10 – 15.</a:t>
            </a:r>
          </a:p>
          <a:p>
            <a:pPr marL="1371600" lvl="3" indent="0">
              <a:buNone/>
            </a:pPr>
            <a:endParaRPr lang="en-US" altLang="zh-CN" sz="2400" dirty="0"/>
          </a:p>
        </p:txBody>
      </p:sp>
    </p:spTree>
    <p:extLst>
      <p:ext uri="{BB962C8B-B14F-4D97-AF65-F5344CB8AC3E}">
        <p14:creationId xmlns:p14="http://schemas.microsoft.com/office/powerpoint/2010/main" val="2588146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fontScale="90000"/>
          </a:bodyPr>
          <a:lstStyle/>
          <a:p>
            <a:r>
              <a:rPr lang="en-US" altLang="zh-CN" dirty="0"/>
              <a:t>PDSCH requirements for CA scenarios</a:t>
            </a:r>
            <a:endParaRPr lang="zh-CN" altLang="en-US" dirty="0"/>
          </a:p>
        </p:txBody>
      </p:sp>
      <p:sp>
        <p:nvSpPr>
          <p:cNvPr id="3" name="内容占位符 2"/>
          <p:cNvSpPr>
            <a:spLocks noGrp="1"/>
          </p:cNvSpPr>
          <p:nvPr>
            <p:ph idx="1"/>
          </p:nvPr>
        </p:nvSpPr>
        <p:spPr>
          <a:xfrm>
            <a:off x="251520" y="1340768"/>
            <a:ext cx="8766308" cy="4525963"/>
          </a:xfrm>
        </p:spPr>
        <p:txBody>
          <a:bodyPr>
            <a:noAutofit/>
          </a:bodyPr>
          <a:lstStyle/>
          <a:p>
            <a:pPr lvl="1"/>
            <a:r>
              <a:rPr lang="en-US" altLang="zh-CN" sz="2400" dirty="0"/>
              <a:t>Maximum doppler shift</a:t>
            </a:r>
          </a:p>
          <a:p>
            <a:pPr lvl="2"/>
            <a:r>
              <a:rPr lang="en-US" altLang="zh-CN" dirty="0"/>
              <a:t>Reuse Maximum Doppler shift and corresponding configuration from Rel-16 HST-SFN requirements( 870 Hz for 15 kHz SCS; 1667 Hz for 30 kHz SCS)</a:t>
            </a:r>
          </a:p>
          <a:p>
            <a:pPr lvl="1"/>
            <a:endParaRPr lang="en-US" altLang="zh-CN" sz="2400" dirty="0"/>
          </a:p>
          <a:p>
            <a:pPr marL="914400" lvl="2" indent="0">
              <a:buNone/>
            </a:pPr>
            <a:endParaRPr lang="en-US" altLang="zh-CN" dirty="0"/>
          </a:p>
          <a:p>
            <a:pPr lvl="1"/>
            <a:endParaRPr lang="zh-CN" altLang="en-US" sz="2400" dirty="0"/>
          </a:p>
        </p:txBody>
      </p:sp>
    </p:spTree>
    <p:extLst>
      <p:ext uri="{BB962C8B-B14F-4D97-AF65-F5344CB8AC3E}">
        <p14:creationId xmlns:p14="http://schemas.microsoft.com/office/powerpoint/2010/main" val="3940108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fontScale="90000"/>
          </a:bodyPr>
          <a:lstStyle/>
          <a:p>
            <a:r>
              <a:rPr lang="en-US" altLang="zh-CN" dirty="0"/>
              <a:t>PDSCH requirements for CA scenarios</a:t>
            </a:r>
            <a:endParaRPr lang="zh-CN" altLang="en-US" dirty="0"/>
          </a:p>
        </p:txBody>
      </p:sp>
      <p:sp>
        <p:nvSpPr>
          <p:cNvPr id="3" name="内容占位符 2"/>
          <p:cNvSpPr>
            <a:spLocks noGrp="1"/>
          </p:cNvSpPr>
          <p:nvPr>
            <p:ph idx="1"/>
          </p:nvPr>
        </p:nvSpPr>
        <p:spPr>
          <a:xfrm>
            <a:off x="251520" y="1340768"/>
            <a:ext cx="8766308" cy="4525963"/>
          </a:xfrm>
        </p:spPr>
        <p:txBody>
          <a:bodyPr>
            <a:noAutofit/>
          </a:bodyPr>
          <a:lstStyle/>
          <a:p>
            <a:pPr lvl="1"/>
            <a:r>
              <a:rPr lang="en-US" altLang="zh-CN" sz="2000" dirty="0"/>
              <a:t>Transmission schemes</a:t>
            </a:r>
          </a:p>
          <a:p>
            <a:pPr lvl="2"/>
            <a:r>
              <a:rPr lang="en-US" altLang="zh-CN" sz="2000" dirty="0"/>
              <a:t>Define HST CA requirements for HST-SFN joint transmission</a:t>
            </a:r>
          </a:p>
          <a:p>
            <a:pPr lvl="2"/>
            <a:r>
              <a:rPr lang="en-US" altLang="zh-CN" sz="2000" dirty="0"/>
              <a:t>FFS whether to define HST CA requirements for DPS transmission scheme (with one active TCI state and/or two active TCI states)</a:t>
            </a:r>
          </a:p>
          <a:p>
            <a:pPr lvl="3">
              <a:spcAft>
                <a:spcPts val="900"/>
              </a:spcAft>
              <a:buFont typeface="Wingdings" panose="05000000000000000000" pitchFamily="2" charset="2"/>
              <a:buChar char="Ø"/>
            </a:pPr>
            <a:r>
              <a:rPr lang="en-GB" altLang="zh-CN" dirty="0"/>
              <a:t>It’s RAN4 common understanding DPS scheme can achieve better performance compared to joint transmission schemes and no advanced received required for HST deployment.</a:t>
            </a:r>
            <a:endParaRPr lang="zh-CN" altLang="zh-CN" dirty="0"/>
          </a:p>
          <a:p>
            <a:pPr lvl="3">
              <a:spcAft>
                <a:spcPts val="900"/>
              </a:spcAft>
              <a:buFont typeface="Wingdings" panose="05000000000000000000" pitchFamily="2" charset="2"/>
              <a:buChar char="Ø"/>
            </a:pPr>
            <a:r>
              <a:rPr lang="en-GB" altLang="zh-CN" dirty="0"/>
              <a:t>Candidate option for further discussion: </a:t>
            </a:r>
            <a:endParaRPr lang="zh-CN" altLang="zh-CN" dirty="0"/>
          </a:p>
          <a:p>
            <a:pPr lvl="4"/>
            <a:r>
              <a:rPr lang="en-GB" altLang="zh-CN" dirty="0"/>
              <a:t>It’s RAN4 recommendation to include DPS scheme into FR1 HST WI, and further discuss whether test cases need to specified or not, and if specified, test applicable rules will be specified to ensure only one scheme will be verified for CA cases for UE.</a:t>
            </a:r>
            <a:endParaRPr lang="en-US" altLang="zh-CN" dirty="0"/>
          </a:p>
          <a:p>
            <a:pPr lvl="2"/>
            <a:endParaRPr lang="en-US" altLang="zh-CN" sz="2000" dirty="0"/>
          </a:p>
          <a:p>
            <a:pPr lvl="1"/>
            <a:endParaRPr lang="zh-CN" altLang="en-US" sz="2000" dirty="0"/>
          </a:p>
        </p:txBody>
      </p:sp>
    </p:spTree>
    <p:extLst>
      <p:ext uri="{BB962C8B-B14F-4D97-AF65-F5344CB8AC3E}">
        <p14:creationId xmlns:p14="http://schemas.microsoft.com/office/powerpoint/2010/main" val="3443414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fontScale="90000"/>
          </a:bodyPr>
          <a:lstStyle/>
          <a:p>
            <a:r>
              <a:rPr lang="en-US" altLang="zh-CN" dirty="0"/>
              <a:t>PDSCH requirements for CA scenarios</a:t>
            </a:r>
            <a:endParaRPr lang="zh-CN" altLang="en-US" dirty="0"/>
          </a:p>
        </p:txBody>
      </p:sp>
      <p:sp>
        <p:nvSpPr>
          <p:cNvPr id="3" name="内容占位符 2"/>
          <p:cNvSpPr>
            <a:spLocks noGrp="1"/>
          </p:cNvSpPr>
          <p:nvPr>
            <p:ph idx="1"/>
          </p:nvPr>
        </p:nvSpPr>
        <p:spPr>
          <a:xfrm>
            <a:off x="251520" y="1340768"/>
            <a:ext cx="8426956" cy="4525963"/>
          </a:xfrm>
        </p:spPr>
        <p:txBody>
          <a:bodyPr>
            <a:noAutofit/>
          </a:bodyPr>
          <a:lstStyle/>
          <a:p>
            <a:pPr lvl="1"/>
            <a:r>
              <a:rPr lang="en-US" altLang="zh-CN" sz="2000" dirty="0"/>
              <a:t>Antenna configuration</a:t>
            </a:r>
          </a:p>
          <a:p>
            <a:pPr lvl="2"/>
            <a:r>
              <a:rPr lang="en-US" altLang="zh-CN" sz="2000" dirty="0"/>
              <a:t>2x2 and 2x4 </a:t>
            </a:r>
          </a:p>
          <a:p>
            <a:pPr lvl="1"/>
            <a:endParaRPr lang="en-US" altLang="zh-CN" sz="2000" dirty="0"/>
          </a:p>
          <a:p>
            <a:pPr lvl="1"/>
            <a:r>
              <a:rPr lang="en-US" altLang="zh-CN" sz="2000" dirty="0"/>
              <a:t>Define PDSCH CA demodulation requirements with the combination of following component carriers:</a:t>
            </a:r>
          </a:p>
          <a:p>
            <a:pPr lvl="2"/>
            <a:r>
              <a:rPr lang="en-US" altLang="zh-CN" sz="2000" dirty="0"/>
              <a:t>for 15KHz SCS, specify PDSCH requirements on single carrier of BW of {5, 10, 15, 20, 25, 30, 40, 50} MHz</a:t>
            </a:r>
          </a:p>
          <a:p>
            <a:pPr lvl="2"/>
            <a:r>
              <a:rPr lang="en-US" altLang="zh-CN" sz="2000" dirty="0"/>
              <a:t>for 30KHz SCS, specify PDSCH requirements on single carrier of BW of {5, 10, 15, 20, 25, 30, 40, 50, 60, 80, 90, 100} MHz</a:t>
            </a:r>
          </a:p>
          <a:p>
            <a:pPr lvl="2"/>
            <a:r>
              <a:rPr lang="en-US" altLang="zh-CN" sz="2000" dirty="0"/>
              <a:t>for FDD 10MHz/15kHz SCS and TDD 40MHz/30kHz SCS, reuse SNR from the Rel-16 NR HST WI, and run simulation for other cases</a:t>
            </a:r>
          </a:p>
          <a:p>
            <a:pPr marL="914400" lvl="2" indent="0">
              <a:buNone/>
            </a:pPr>
            <a:endParaRPr lang="en-US" altLang="zh-CN" sz="2000" dirty="0"/>
          </a:p>
          <a:p>
            <a:pPr lvl="1"/>
            <a:endParaRPr lang="zh-CN" altLang="en-US" sz="2000" dirty="0"/>
          </a:p>
        </p:txBody>
      </p:sp>
    </p:spTree>
    <p:extLst>
      <p:ext uri="{BB962C8B-B14F-4D97-AF65-F5344CB8AC3E}">
        <p14:creationId xmlns:p14="http://schemas.microsoft.com/office/powerpoint/2010/main" val="4043947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fontScale="90000"/>
          </a:bodyPr>
          <a:lstStyle/>
          <a:p>
            <a:r>
              <a:rPr lang="en-US" altLang="zh-CN" dirty="0"/>
              <a:t>PDSCH requirements for CA scenarios</a:t>
            </a:r>
            <a:endParaRPr lang="zh-CN" altLang="en-US" dirty="0"/>
          </a:p>
        </p:txBody>
      </p:sp>
      <p:sp>
        <p:nvSpPr>
          <p:cNvPr id="3" name="内容占位符 2"/>
          <p:cNvSpPr>
            <a:spLocks noGrp="1"/>
          </p:cNvSpPr>
          <p:nvPr>
            <p:ph idx="1"/>
          </p:nvPr>
        </p:nvSpPr>
        <p:spPr>
          <a:xfrm>
            <a:off x="251520" y="1340768"/>
            <a:ext cx="8426956" cy="4525963"/>
          </a:xfrm>
        </p:spPr>
        <p:txBody>
          <a:bodyPr>
            <a:noAutofit/>
          </a:bodyPr>
          <a:lstStyle/>
          <a:p>
            <a:pPr lvl="1"/>
            <a:r>
              <a:rPr lang="en-US" altLang="zh-CN" sz="2000" dirty="0"/>
              <a:t>HARQ process</a:t>
            </a:r>
          </a:p>
          <a:p>
            <a:pPr lvl="2"/>
            <a:r>
              <a:rPr lang="en-US" altLang="zh-CN" sz="2000" dirty="0"/>
              <a:t>Reuse HARQ process number and k1 values for HST CA requirements as in normal CA requirements</a:t>
            </a:r>
          </a:p>
          <a:p>
            <a:pPr lvl="2"/>
            <a:endParaRPr lang="en-US" altLang="zh-CN" sz="2000" dirty="0"/>
          </a:p>
          <a:p>
            <a:pPr lvl="1"/>
            <a:r>
              <a:rPr lang="en-US" altLang="zh-CN" sz="2000" dirty="0"/>
              <a:t>Add 1 dB margin to all CA requirements for HST-SFN JT similar to single carrier requirements</a:t>
            </a:r>
          </a:p>
          <a:p>
            <a:pPr lvl="1"/>
            <a:endParaRPr lang="zh-CN" altLang="en-US" sz="2000" dirty="0"/>
          </a:p>
        </p:txBody>
      </p:sp>
    </p:spTree>
    <p:extLst>
      <p:ext uri="{BB962C8B-B14F-4D97-AF65-F5344CB8AC3E}">
        <p14:creationId xmlns:p14="http://schemas.microsoft.com/office/powerpoint/2010/main" val="749639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fontScale="90000"/>
          </a:bodyPr>
          <a:lstStyle/>
          <a:p>
            <a:r>
              <a:rPr lang="en-US" altLang="zh-CN" dirty="0"/>
              <a:t>PDSCH requirements for CA scenarios</a:t>
            </a:r>
            <a:endParaRPr lang="zh-CN" altLang="en-US" dirty="0"/>
          </a:p>
        </p:txBody>
      </p:sp>
      <p:sp>
        <p:nvSpPr>
          <p:cNvPr id="3" name="内容占位符 2"/>
          <p:cNvSpPr>
            <a:spLocks noGrp="1"/>
          </p:cNvSpPr>
          <p:nvPr>
            <p:ph idx="1"/>
          </p:nvPr>
        </p:nvSpPr>
        <p:spPr>
          <a:xfrm>
            <a:off x="377692" y="1412776"/>
            <a:ext cx="8766308" cy="4525963"/>
          </a:xfrm>
        </p:spPr>
        <p:txBody>
          <a:bodyPr>
            <a:noAutofit/>
          </a:bodyPr>
          <a:lstStyle/>
          <a:p>
            <a:pPr lvl="1"/>
            <a:r>
              <a:rPr lang="en-US" altLang="zh-CN" sz="2000" dirty="0"/>
              <a:t>SCS configuration</a:t>
            </a:r>
          </a:p>
          <a:p>
            <a:pPr lvl="2">
              <a:spcAft>
                <a:spcPts val="900"/>
              </a:spcAft>
            </a:pPr>
            <a:r>
              <a:rPr lang="en-GB" altLang="zh-CN" sz="2000" dirty="0"/>
              <a:t>At least cover following cases:</a:t>
            </a:r>
          </a:p>
          <a:p>
            <a:pPr lvl="3">
              <a:spcAft>
                <a:spcPts val="900"/>
              </a:spcAft>
            </a:pPr>
            <a:r>
              <a:rPr lang="en-GB" altLang="zh-CN" dirty="0"/>
              <a:t>FDD 15 kHz + FDD 15 kHz </a:t>
            </a:r>
          </a:p>
          <a:p>
            <a:pPr lvl="3">
              <a:spcAft>
                <a:spcPts val="900"/>
              </a:spcAft>
            </a:pPr>
            <a:r>
              <a:rPr lang="en-GB" altLang="zh-CN" dirty="0"/>
              <a:t>TDD 30 kHz + TDD 30 kHz</a:t>
            </a:r>
          </a:p>
          <a:p>
            <a:pPr lvl="3">
              <a:spcAft>
                <a:spcPts val="900"/>
              </a:spcAft>
            </a:pPr>
            <a:r>
              <a:rPr lang="en-GB" altLang="zh-CN" dirty="0"/>
              <a:t>FDD 15 kHz + TDD 30 kHz</a:t>
            </a:r>
          </a:p>
          <a:p>
            <a:pPr lvl="2">
              <a:spcAft>
                <a:spcPts val="900"/>
              </a:spcAft>
            </a:pPr>
            <a:r>
              <a:rPr lang="en-GB" altLang="zh-CN" sz="2000" dirty="0"/>
              <a:t>FFS whether following need to be included or not:</a:t>
            </a:r>
          </a:p>
          <a:p>
            <a:pPr lvl="3">
              <a:spcAft>
                <a:spcPts val="900"/>
              </a:spcAft>
            </a:pPr>
            <a:r>
              <a:rPr lang="en-GB" altLang="zh-CN" dirty="0"/>
              <a:t>FDD 15 kHz + TDD 15 kHz CA</a:t>
            </a:r>
          </a:p>
          <a:p>
            <a:pPr lvl="3">
              <a:spcAft>
                <a:spcPts val="900"/>
              </a:spcAft>
            </a:pPr>
            <a:r>
              <a:rPr lang="en-GB" altLang="zh-CN" dirty="0"/>
              <a:t>TDD 15 kHz + TDD 30 kHz CA</a:t>
            </a:r>
            <a:endParaRPr lang="en-US" altLang="zh-CN" dirty="0"/>
          </a:p>
          <a:p>
            <a:pPr lvl="2"/>
            <a:endParaRPr lang="en-US" altLang="zh-CN" sz="2000" dirty="0"/>
          </a:p>
          <a:p>
            <a:pPr lvl="1"/>
            <a:endParaRPr lang="zh-CN" altLang="en-US" sz="2000" dirty="0"/>
          </a:p>
        </p:txBody>
      </p:sp>
    </p:spTree>
    <p:extLst>
      <p:ext uri="{BB962C8B-B14F-4D97-AF65-F5344CB8AC3E}">
        <p14:creationId xmlns:p14="http://schemas.microsoft.com/office/powerpoint/2010/main" val="2093430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fontScale="90000"/>
          </a:bodyPr>
          <a:lstStyle/>
          <a:p>
            <a:r>
              <a:rPr lang="en-US" altLang="zh-CN" dirty="0"/>
              <a:t>PDSCH requirements for CA scenarios</a:t>
            </a:r>
            <a:endParaRPr lang="zh-CN" altLang="en-US" dirty="0"/>
          </a:p>
        </p:txBody>
      </p:sp>
      <p:sp>
        <p:nvSpPr>
          <p:cNvPr id="3" name="内容占位符 2"/>
          <p:cNvSpPr>
            <a:spLocks noGrp="1"/>
          </p:cNvSpPr>
          <p:nvPr>
            <p:ph idx="1"/>
          </p:nvPr>
        </p:nvSpPr>
        <p:spPr>
          <a:xfrm>
            <a:off x="272145" y="1182762"/>
            <a:ext cx="8766308" cy="4525963"/>
          </a:xfrm>
        </p:spPr>
        <p:txBody>
          <a:bodyPr>
            <a:noAutofit/>
          </a:bodyPr>
          <a:lstStyle/>
          <a:p>
            <a:pPr lvl="1"/>
            <a:r>
              <a:rPr lang="en-US" altLang="zh-CN" sz="2000" dirty="0"/>
              <a:t>MCS, Rank, and other test setup</a:t>
            </a:r>
          </a:p>
          <a:p>
            <a:pPr lvl="1"/>
            <a:endParaRPr lang="zh-CN" altLang="en-US" sz="2000" dirty="0"/>
          </a:p>
        </p:txBody>
      </p:sp>
      <p:graphicFrame>
        <p:nvGraphicFramePr>
          <p:cNvPr id="4" name="表格 3">
            <a:extLst>
              <a:ext uri="{FF2B5EF4-FFF2-40B4-BE49-F238E27FC236}">
                <a16:creationId xmlns:a16="http://schemas.microsoft.com/office/drawing/2014/main" id="{D0F0E6AB-9328-49D9-90CE-BE6D005C2E1A}"/>
              </a:ext>
            </a:extLst>
          </p:cNvPr>
          <p:cNvGraphicFramePr>
            <a:graphicFrameLocks noGrp="1"/>
          </p:cNvGraphicFramePr>
          <p:nvPr>
            <p:extLst>
              <p:ext uri="{D42A27DB-BD31-4B8C-83A1-F6EECF244321}">
                <p14:modId xmlns:p14="http://schemas.microsoft.com/office/powerpoint/2010/main" val="361452948"/>
              </p:ext>
            </p:extLst>
          </p:nvPr>
        </p:nvGraphicFramePr>
        <p:xfrm>
          <a:off x="597328" y="1844824"/>
          <a:ext cx="8299589" cy="4053260"/>
        </p:xfrm>
        <a:graphic>
          <a:graphicData uri="http://schemas.openxmlformats.org/drawingml/2006/table">
            <a:tbl>
              <a:tblPr firstRow="1" firstCol="1" bandRow="1">
                <a:tableStyleId>{5940675A-B579-460E-94D1-54222C63F5DA}</a:tableStyleId>
              </a:tblPr>
              <a:tblGrid>
                <a:gridCol w="3075866">
                  <a:extLst>
                    <a:ext uri="{9D8B030D-6E8A-4147-A177-3AD203B41FA5}">
                      <a16:colId xmlns:a16="http://schemas.microsoft.com/office/drawing/2014/main" val="2413478325"/>
                    </a:ext>
                  </a:extLst>
                </a:gridCol>
                <a:gridCol w="5223723">
                  <a:extLst>
                    <a:ext uri="{9D8B030D-6E8A-4147-A177-3AD203B41FA5}">
                      <a16:colId xmlns:a16="http://schemas.microsoft.com/office/drawing/2014/main" val="811951833"/>
                    </a:ext>
                  </a:extLst>
                </a:gridCol>
              </a:tblGrid>
              <a:tr h="197830">
                <a:tc>
                  <a:txBody>
                    <a:bodyPr/>
                    <a:lstStyle/>
                    <a:p>
                      <a:pPr algn="ctr" fontAlgn="base" hangingPunct="0"/>
                      <a:r>
                        <a:rPr lang="en-GB" sz="1600" kern="1200" dirty="0">
                          <a:solidFill>
                            <a:schemeClr val="tx1"/>
                          </a:solidFill>
                          <a:latin typeface="+mn-lt"/>
                          <a:ea typeface="+mn-ea"/>
                          <a:cs typeface="+mn-cs"/>
                        </a:rPr>
                        <a:t>Parameter</a:t>
                      </a:r>
                      <a:endParaRPr lang="zh-CN" altLang="en-US" sz="1600" kern="1200" dirty="0">
                        <a:solidFill>
                          <a:schemeClr val="tx1"/>
                        </a:solidFill>
                        <a:latin typeface="+mn-lt"/>
                        <a:ea typeface="+mn-ea"/>
                        <a:cs typeface="+mn-cs"/>
                      </a:endParaRPr>
                    </a:p>
                  </a:txBody>
                  <a:tcPr marL="68580" marR="68580" marT="0" marB="0" anchor="ctr">
                    <a:noFill/>
                  </a:tcPr>
                </a:tc>
                <a:tc>
                  <a:txBody>
                    <a:bodyPr/>
                    <a:lstStyle/>
                    <a:p>
                      <a:pPr algn="ctr" fontAlgn="base" hangingPunct="0"/>
                      <a:r>
                        <a:rPr lang="en-GB" sz="1600" kern="1200">
                          <a:solidFill>
                            <a:schemeClr val="tx1"/>
                          </a:solidFill>
                          <a:latin typeface="+mn-lt"/>
                          <a:ea typeface="+mn-ea"/>
                          <a:cs typeface="+mn-cs"/>
                        </a:rPr>
                        <a:t>Value</a:t>
                      </a:r>
                      <a:endParaRPr lang="zh-CN" altLang="en-US" sz="1600" kern="120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2109757116"/>
                  </a:ext>
                </a:extLst>
              </a:tr>
              <a:tr h="197830">
                <a:tc>
                  <a:txBody>
                    <a:bodyPr/>
                    <a:lstStyle/>
                    <a:p>
                      <a:pPr algn="ctr" fontAlgn="base" hangingPunct="0"/>
                      <a:r>
                        <a:rPr lang="en-GB" sz="1600" kern="1200" dirty="0">
                          <a:solidFill>
                            <a:schemeClr val="tx1"/>
                          </a:solidFill>
                          <a:latin typeface="+mn-lt"/>
                          <a:ea typeface="+mn-ea"/>
                          <a:cs typeface="+mn-cs"/>
                        </a:rPr>
                        <a:t>DMRS type</a:t>
                      </a:r>
                      <a:endParaRPr lang="zh-CN" altLang="en-US" sz="1600" kern="1200" dirty="0">
                        <a:solidFill>
                          <a:schemeClr val="tx1"/>
                        </a:solidFill>
                        <a:latin typeface="+mn-lt"/>
                        <a:ea typeface="+mn-ea"/>
                        <a:cs typeface="+mn-cs"/>
                      </a:endParaRPr>
                    </a:p>
                  </a:txBody>
                  <a:tcPr marL="68580" marR="68580" marT="0" marB="0" anchor="ctr">
                    <a:noFill/>
                  </a:tcPr>
                </a:tc>
                <a:tc>
                  <a:txBody>
                    <a:bodyPr/>
                    <a:lstStyle/>
                    <a:p>
                      <a:pPr algn="ctr" fontAlgn="base" hangingPunct="0"/>
                      <a:r>
                        <a:rPr lang="en-GB" sz="1600" kern="1200">
                          <a:solidFill>
                            <a:schemeClr val="tx1"/>
                          </a:solidFill>
                          <a:latin typeface="+mn-lt"/>
                          <a:ea typeface="+mn-ea"/>
                          <a:cs typeface="+mn-cs"/>
                        </a:rPr>
                        <a:t>type 1</a:t>
                      </a:r>
                      <a:endParaRPr lang="zh-CN" altLang="en-US" sz="1600" kern="120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2146365900"/>
                  </a:ext>
                </a:extLst>
              </a:tr>
              <a:tr h="395660">
                <a:tc>
                  <a:txBody>
                    <a:bodyPr/>
                    <a:lstStyle/>
                    <a:p>
                      <a:pPr algn="ctr" fontAlgn="base" hangingPunct="0"/>
                      <a:r>
                        <a:rPr lang="en-GB" sz="1600" kern="1200" dirty="0">
                          <a:solidFill>
                            <a:schemeClr val="tx1"/>
                          </a:solidFill>
                          <a:latin typeface="+mn-lt"/>
                          <a:ea typeface="+mn-ea"/>
                          <a:cs typeface="+mn-cs"/>
                        </a:rPr>
                        <a:t>Number of DMRS symbols</a:t>
                      </a:r>
                      <a:endParaRPr lang="zh-CN" altLang="en-US" sz="1600" kern="1200" dirty="0">
                        <a:solidFill>
                          <a:schemeClr val="tx1"/>
                        </a:solidFill>
                        <a:latin typeface="+mn-lt"/>
                        <a:ea typeface="+mn-ea"/>
                        <a:cs typeface="+mn-cs"/>
                      </a:endParaRPr>
                    </a:p>
                  </a:txBody>
                  <a:tcPr marL="68580" marR="68580" marT="0" marB="0" anchor="ctr">
                    <a:noFill/>
                  </a:tcPr>
                </a:tc>
                <a:tc>
                  <a:txBody>
                    <a:bodyPr/>
                    <a:lstStyle/>
                    <a:p>
                      <a:pPr algn="ctr" fontAlgn="base" hangingPunct="0"/>
                      <a:r>
                        <a:rPr lang="en-GB" sz="1600" kern="1200" dirty="0">
                          <a:solidFill>
                            <a:schemeClr val="tx1"/>
                          </a:solidFill>
                          <a:latin typeface="+mn-lt"/>
                          <a:ea typeface="+mn-ea"/>
                          <a:cs typeface="+mn-cs"/>
                        </a:rPr>
                        <a:t>DMRS 1+1+1</a:t>
                      </a:r>
                      <a:endParaRPr lang="zh-CN" altLang="en-US" sz="1600" kern="1200" dirty="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4024716899"/>
                  </a:ext>
                </a:extLst>
              </a:tr>
              <a:tr h="395660">
                <a:tc>
                  <a:txBody>
                    <a:bodyPr/>
                    <a:lstStyle/>
                    <a:p>
                      <a:pPr algn="ctr" fontAlgn="base" hangingPunct="0"/>
                      <a:r>
                        <a:rPr lang="en-GB" sz="1600" kern="1200">
                          <a:solidFill>
                            <a:schemeClr val="tx1"/>
                          </a:solidFill>
                          <a:latin typeface="+mn-lt"/>
                          <a:ea typeface="+mn-ea"/>
                          <a:cs typeface="+mn-cs"/>
                        </a:rPr>
                        <a:t>TDD pattern</a:t>
                      </a:r>
                      <a:endParaRPr lang="zh-CN" altLang="en-US" sz="1600" kern="1200">
                        <a:solidFill>
                          <a:schemeClr val="tx1"/>
                        </a:solidFill>
                        <a:latin typeface="+mn-lt"/>
                        <a:ea typeface="+mn-ea"/>
                        <a:cs typeface="+mn-cs"/>
                      </a:endParaRPr>
                    </a:p>
                  </a:txBody>
                  <a:tcPr marL="68580" marR="68580" marT="0" marB="0" anchor="ctr">
                    <a:noFill/>
                  </a:tcPr>
                </a:tc>
                <a:tc>
                  <a:txBody>
                    <a:bodyPr/>
                    <a:lstStyle/>
                    <a:p>
                      <a:pPr marL="285750" indent="-285750" algn="l" fontAlgn="base" hangingPunct="0">
                        <a:buFont typeface="Arial" panose="020B0604020202020204" pitchFamily="34" charset="0"/>
                        <a:buChar char="•"/>
                      </a:pPr>
                      <a:r>
                        <a:rPr lang="en-GB" sz="1600" kern="1200" dirty="0">
                          <a:solidFill>
                            <a:schemeClr val="tx1"/>
                          </a:solidFill>
                          <a:latin typeface="+mn-lt"/>
                          <a:ea typeface="+mn-ea"/>
                          <a:cs typeface="+mn-cs"/>
                        </a:rPr>
                        <a:t>DDDSU, S: 10D+2G+2U for 15 kHz SCS</a:t>
                      </a:r>
                      <a:endParaRPr lang="zh-CN" altLang="en-US" sz="1600" kern="1200" dirty="0">
                        <a:solidFill>
                          <a:schemeClr val="tx1"/>
                        </a:solidFill>
                        <a:latin typeface="+mn-lt"/>
                        <a:ea typeface="+mn-ea"/>
                        <a:cs typeface="+mn-cs"/>
                      </a:endParaRPr>
                    </a:p>
                    <a:p>
                      <a:pPr marL="285750" indent="-285750" algn="l" fontAlgn="base" hangingPunct="0">
                        <a:buFont typeface="Arial" panose="020B0604020202020204" pitchFamily="34" charset="0"/>
                        <a:buChar char="•"/>
                      </a:pPr>
                      <a:r>
                        <a:rPr lang="en-GB" sz="1600" kern="1200" dirty="0">
                          <a:solidFill>
                            <a:schemeClr val="tx1"/>
                          </a:solidFill>
                          <a:latin typeface="+mn-lt"/>
                          <a:ea typeface="+mn-ea"/>
                          <a:cs typeface="+mn-cs"/>
                        </a:rPr>
                        <a:t>7DS2U, S: 6D+4G+4U for 30 kHz SCS</a:t>
                      </a:r>
                      <a:endParaRPr lang="zh-CN" altLang="en-US" sz="1600" kern="1200" dirty="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1955075189"/>
                  </a:ext>
                </a:extLst>
              </a:tr>
              <a:tr h="593489">
                <a:tc>
                  <a:txBody>
                    <a:bodyPr/>
                    <a:lstStyle/>
                    <a:p>
                      <a:pPr algn="ctr" fontAlgn="base" hangingPunct="0"/>
                      <a:r>
                        <a:rPr lang="en-GB" sz="1600" kern="1200">
                          <a:solidFill>
                            <a:schemeClr val="tx1"/>
                          </a:solidFill>
                          <a:latin typeface="+mn-lt"/>
                          <a:ea typeface="+mn-ea"/>
                          <a:cs typeface="+mn-cs"/>
                        </a:rPr>
                        <a:t>MCS</a:t>
                      </a:r>
                      <a:endParaRPr lang="zh-CN" altLang="en-US" sz="1600" kern="1200">
                        <a:solidFill>
                          <a:schemeClr val="tx1"/>
                        </a:solidFill>
                        <a:latin typeface="+mn-lt"/>
                        <a:ea typeface="+mn-ea"/>
                        <a:cs typeface="+mn-cs"/>
                      </a:endParaRPr>
                    </a:p>
                  </a:txBody>
                  <a:tcPr marL="68580" marR="68580" marT="0" marB="0" anchor="ctr">
                    <a:noFill/>
                  </a:tcPr>
                </a:tc>
                <a:tc>
                  <a:txBody>
                    <a:bodyPr/>
                    <a:lstStyle/>
                    <a:p>
                      <a:pPr marL="285750" indent="-285750" algn="l" fontAlgn="base" hangingPunct="0">
                        <a:buFont typeface="Arial" panose="020B0604020202020204" pitchFamily="34" charset="0"/>
                        <a:buChar char="•"/>
                      </a:pPr>
                      <a:r>
                        <a:rPr lang="en-GB" sz="1600" kern="1200" dirty="0">
                          <a:solidFill>
                            <a:schemeClr val="tx1"/>
                          </a:solidFill>
                          <a:latin typeface="+mn-lt"/>
                          <a:ea typeface="+mn-ea"/>
                          <a:cs typeface="+mn-cs"/>
                        </a:rPr>
                        <a:t>For HST-SFN JT: MCS 13 based on 64QAM table</a:t>
                      </a:r>
                      <a:endParaRPr lang="zh-CN" altLang="en-US" sz="1600" kern="1200" dirty="0">
                        <a:solidFill>
                          <a:schemeClr val="tx1"/>
                        </a:solidFill>
                        <a:latin typeface="+mn-lt"/>
                        <a:ea typeface="+mn-ea"/>
                        <a:cs typeface="+mn-cs"/>
                      </a:endParaRPr>
                    </a:p>
                    <a:p>
                      <a:pPr marL="285750" indent="-285750" algn="l" defTabSz="914400" rtl="0" eaLnBrk="1" fontAlgn="base" latinLnBrk="0" hangingPunct="0">
                        <a:buFont typeface="Arial" panose="020B0604020202020204" pitchFamily="34" charset="0"/>
                        <a:buChar char="•"/>
                      </a:pPr>
                      <a:r>
                        <a:rPr lang="en-GB" sz="1600" kern="1200" dirty="0">
                          <a:solidFill>
                            <a:schemeClr val="tx1"/>
                          </a:solidFill>
                          <a:latin typeface="+mn-lt"/>
                          <a:ea typeface="+mn-ea"/>
                          <a:cs typeface="+mn-cs"/>
                        </a:rPr>
                        <a:t>For DPS:</a:t>
                      </a:r>
                    </a:p>
                    <a:p>
                      <a:pPr marL="742950" lvl="1" indent="-285750" algn="l" defTabSz="914400" rtl="0" eaLnBrk="1" fontAlgn="base" latinLnBrk="0" hangingPunct="0">
                        <a:buFont typeface="Wingdings" panose="05000000000000000000" pitchFamily="2" charset="2"/>
                        <a:buChar char="ü"/>
                      </a:pPr>
                      <a:r>
                        <a:rPr lang="en-GB" sz="1600" kern="1200" dirty="0">
                          <a:solidFill>
                            <a:schemeClr val="tx1"/>
                          </a:solidFill>
                          <a:latin typeface="+mn-lt"/>
                          <a:ea typeface="+mn-ea"/>
                          <a:cs typeface="+mn-cs"/>
                        </a:rPr>
                        <a:t>MCS 17 based on 64QAM table </a:t>
                      </a:r>
                    </a:p>
                    <a:p>
                      <a:pPr marL="742950" lvl="1" indent="-285750" algn="l" defTabSz="914400" rtl="0" eaLnBrk="1" fontAlgn="base" latinLnBrk="0" hangingPunct="0">
                        <a:buFont typeface="Wingdings" panose="05000000000000000000" pitchFamily="2" charset="2"/>
                        <a:buChar char="ü"/>
                      </a:pPr>
                      <a:r>
                        <a:rPr lang="en-US" altLang="zh-CN" sz="1600" kern="1200" dirty="0">
                          <a:solidFill>
                            <a:schemeClr val="tx1"/>
                          </a:solidFill>
                          <a:latin typeface="+mn-lt"/>
                          <a:ea typeface="+mn-ea"/>
                          <a:cs typeface="+mn-cs"/>
                        </a:rPr>
                        <a:t>Note:</a:t>
                      </a:r>
                      <a:r>
                        <a:rPr lang="zh-CN" altLang="en-US" sz="1600" kern="1200" dirty="0">
                          <a:solidFill>
                            <a:schemeClr val="tx1"/>
                          </a:solidFill>
                          <a:latin typeface="+mn-lt"/>
                          <a:ea typeface="+mn-ea"/>
                          <a:cs typeface="+mn-cs"/>
                        </a:rPr>
                        <a:t> </a:t>
                      </a:r>
                      <a:r>
                        <a:rPr lang="en-US" sz="1600" kern="1200" dirty="0">
                          <a:solidFill>
                            <a:schemeClr val="tx1"/>
                          </a:solidFill>
                          <a:latin typeface="+mn-lt"/>
                          <a:ea typeface="+mn-ea"/>
                          <a:cs typeface="+mn-cs"/>
                        </a:rPr>
                        <a:t>can be updated depending on the discussion of whether to define HST CA requirements for DPS transmission scheme</a:t>
                      </a:r>
                      <a:endParaRPr lang="zh-CN" altLang="en-US" sz="1600" kern="1200" dirty="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1091123063"/>
                  </a:ext>
                </a:extLst>
              </a:tr>
              <a:tr h="197830">
                <a:tc>
                  <a:txBody>
                    <a:bodyPr/>
                    <a:lstStyle/>
                    <a:p>
                      <a:pPr algn="ctr" fontAlgn="base" hangingPunct="0"/>
                      <a:r>
                        <a:rPr lang="en-GB" sz="1600" kern="1200" dirty="0">
                          <a:solidFill>
                            <a:schemeClr val="tx1"/>
                          </a:solidFill>
                          <a:latin typeface="+mn-lt"/>
                          <a:ea typeface="+mn-ea"/>
                          <a:cs typeface="+mn-cs"/>
                        </a:rPr>
                        <a:t>TRS periodicity</a:t>
                      </a:r>
                      <a:endParaRPr lang="zh-CN" altLang="en-US" sz="1600" kern="1200" dirty="0">
                        <a:solidFill>
                          <a:schemeClr val="tx1"/>
                        </a:solidFill>
                        <a:latin typeface="+mn-lt"/>
                        <a:ea typeface="+mn-ea"/>
                        <a:cs typeface="+mn-cs"/>
                      </a:endParaRPr>
                    </a:p>
                  </a:txBody>
                  <a:tcPr marL="68580" marR="68580" marT="0" marB="0" anchor="ctr">
                    <a:noFill/>
                  </a:tcPr>
                </a:tc>
                <a:tc>
                  <a:txBody>
                    <a:bodyPr/>
                    <a:lstStyle/>
                    <a:p>
                      <a:pPr algn="ctr" fontAlgn="base" hangingPunct="0"/>
                      <a:r>
                        <a:rPr lang="en-GB" sz="1600" kern="1200" dirty="0">
                          <a:solidFill>
                            <a:schemeClr val="tx1"/>
                          </a:solidFill>
                          <a:latin typeface="+mn-lt"/>
                          <a:ea typeface="+mn-ea"/>
                          <a:cs typeface="+mn-cs"/>
                        </a:rPr>
                        <a:t>10 </a:t>
                      </a:r>
                      <a:r>
                        <a:rPr lang="en-GB" sz="1600" kern="1200" dirty="0" err="1">
                          <a:solidFill>
                            <a:schemeClr val="tx1"/>
                          </a:solidFill>
                          <a:latin typeface="+mn-lt"/>
                          <a:ea typeface="+mn-ea"/>
                          <a:cs typeface="+mn-cs"/>
                        </a:rPr>
                        <a:t>ms</a:t>
                      </a:r>
                      <a:r>
                        <a:rPr lang="en-GB" sz="1600" kern="1200" dirty="0">
                          <a:solidFill>
                            <a:schemeClr val="tx1"/>
                          </a:solidFill>
                          <a:latin typeface="+mn-lt"/>
                          <a:ea typeface="+mn-ea"/>
                          <a:cs typeface="+mn-cs"/>
                        </a:rPr>
                        <a:t>, 2 slot pattern</a:t>
                      </a:r>
                      <a:endParaRPr lang="zh-CN" altLang="en-US" sz="1600" kern="1200" dirty="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4247089598"/>
                  </a:ext>
                </a:extLst>
              </a:tr>
              <a:tr h="197830">
                <a:tc>
                  <a:txBody>
                    <a:bodyPr/>
                    <a:lstStyle/>
                    <a:p>
                      <a:pPr algn="ctr" fontAlgn="base" hangingPunct="0"/>
                      <a:r>
                        <a:rPr lang="en-GB" sz="1600" kern="1200">
                          <a:solidFill>
                            <a:schemeClr val="tx1"/>
                          </a:solidFill>
                          <a:latin typeface="+mn-lt"/>
                          <a:ea typeface="+mn-ea"/>
                          <a:cs typeface="+mn-cs"/>
                        </a:rPr>
                        <a:t>PDSCH mapping</a:t>
                      </a:r>
                      <a:endParaRPr lang="zh-CN" altLang="en-US" sz="1600" kern="1200">
                        <a:solidFill>
                          <a:schemeClr val="tx1"/>
                        </a:solidFill>
                        <a:latin typeface="+mn-lt"/>
                        <a:ea typeface="+mn-ea"/>
                        <a:cs typeface="+mn-cs"/>
                      </a:endParaRPr>
                    </a:p>
                  </a:txBody>
                  <a:tcPr marL="68580" marR="68580" marT="0" marB="0" anchor="ctr">
                    <a:noFill/>
                  </a:tcPr>
                </a:tc>
                <a:tc>
                  <a:txBody>
                    <a:bodyPr/>
                    <a:lstStyle/>
                    <a:p>
                      <a:pPr algn="ctr" fontAlgn="base" hangingPunct="0"/>
                      <a:r>
                        <a:rPr lang="en-GB" sz="1600" kern="1200" dirty="0">
                          <a:solidFill>
                            <a:schemeClr val="tx1"/>
                          </a:solidFill>
                          <a:latin typeface="+mn-lt"/>
                          <a:ea typeface="+mn-ea"/>
                          <a:cs typeface="+mn-cs"/>
                        </a:rPr>
                        <a:t>Type A, Start symbol 2, Duration 12</a:t>
                      </a:r>
                      <a:endParaRPr lang="zh-CN" altLang="en-US" sz="1600" kern="1200" dirty="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2825849347"/>
                  </a:ext>
                </a:extLst>
              </a:tr>
              <a:tr h="197830">
                <a:tc>
                  <a:txBody>
                    <a:bodyPr/>
                    <a:lstStyle/>
                    <a:p>
                      <a:pPr algn="ctr" fontAlgn="base" hangingPunct="0"/>
                      <a:r>
                        <a:rPr lang="en-GB" sz="1600" kern="1200">
                          <a:solidFill>
                            <a:schemeClr val="tx1"/>
                          </a:solidFill>
                          <a:latin typeface="+mn-lt"/>
                          <a:ea typeface="+mn-ea"/>
                          <a:cs typeface="+mn-cs"/>
                        </a:rPr>
                        <a:t>Ds and Dmin</a:t>
                      </a:r>
                      <a:endParaRPr lang="zh-CN" altLang="en-US" sz="1600" kern="1200">
                        <a:solidFill>
                          <a:schemeClr val="tx1"/>
                        </a:solidFill>
                        <a:latin typeface="+mn-lt"/>
                        <a:ea typeface="+mn-ea"/>
                        <a:cs typeface="+mn-cs"/>
                      </a:endParaRPr>
                    </a:p>
                  </a:txBody>
                  <a:tcPr marL="68580" marR="68580" marT="0" marB="0" anchor="ctr">
                    <a:noFill/>
                  </a:tcPr>
                </a:tc>
                <a:tc>
                  <a:txBody>
                    <a:bodyPr/>
                    <a:lstStyle/>
                    <a:p>
                      <a:pPr algn="ctr" fontAlgn="base" hangingPunct="0"/>
                      <a:r>
                        <a:rPr lang="en-GB" sz="1600" kern="1200" dirty="0">
                          <a:solidFill>
                            <a:schemeClr val="tx1"/>
                          </a:solidFill>
                          <a:latin typeface="+mn-lt"/>
                          <a:ea typeface="+mn-ea"/>
                          <a:cs typeface="+mn-cs"/>
                        </a:rPr>
                        <a:t>Ds = 700m, </a:t>
                      </a:r>
                      <a:r>
                        <a:rPr lang="en-GB" sz="1600" kern="1200" dirty="0" err="1">
                          <a:solidFill>
                            <a:schemeClr val="tx1"/>
                          </a:solidFill>
                          <a:latin typeface="+mn-lt"/>
                          <a:ea typeface="+mn-ea"/>
                          <a:cs typeface="+mn-cs"/>
                        </a:rPr>
                        <a:t>Dmin</a:t>
                      </a:r>
                      <a:r>
                        <a:rPr lang="en-GB" sz="1600" kern="1200" dirty="0">
                          <a:solidFill>
                            <a:schemeClr val="tx1"/>
                          </a:solidFill>
                          <a:latin typeface="+mn-lt"/>
                          <a:ea typeface="+mn-ea"/>
                          <a:cs typeface="+mn-cs"/>
                        </a:rPr>
                        <a:t> = 150m</a:t>
                      </a:r>
                      <a:endParaRPr lang="zh-CN" altLang="en-US" sz="1600" kern="1200" dirty="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2326867569"/>
                  </a:ext>
                </a:extLst>
              </a:tr>
              <a:tr h="197830">
                <a:tc>
                  <a:txBody>
                    <a:bodyPr/>
                    <a:lstStyle/>
                    <a:p>
                      <a:pPr algn="ctr" fontAlgn="base" hangingPunct="0"/>
                      <a:r>
                        <a:rPr lang="en-GB" sz="1600" kern="1200">
                          <a:solidFill>
                            <a:schemeClr val="tx1"/>
                          </a:solidFill>
                          <a:latin typeface="+mn-lt"/>
                          <a:ea typeface="+mn-ea"/>
                          <a:cs typeface="+mn-cs"/>
                        </a:rPr>
                        <a:t>Rank</a:t>
                      </a:r>
                      <a:endParaRPr lang="zh-CN" altLang="en-US" sz="1600" kern="1200">
                        <a:solidFill>
                          <a:schemeClr val="tx1"/>
                        </a:solidFill>
                        <a:latin typeface="+mn-lt"/>
                        <a:ea typeface="+mn-ea"/>
                        <a:cs typeface="+mn-cs"/>
                      </a:endParaRPr>
                    </a:p>
                  </a:txBody>
                  <a:tcPr marL="68580" marR="68580" marT="0" marB="0" anchor="ctr">
                    <a:noFill/>
                  </a:tcPr>
                </a:tc>
                <a:tc>
                  <a:txBody>
                    <a:bodyPr/>
                    <a:lstStyle/>
                    <a:p>
                      <a:pPr algn="ctr" fontAlgn="base" hangingPunct="0"/>
                      <a:r>
                        <a:rPr lang="en-GB" sz="1600" kern="1200" dirty="0">
                          <a:solidFill>
                            <a:schemeClr val="tx1"/>
                          </a:solidFill>
                          <a:latin typeface="+mn-lt"/>
                          <a:ea typeface="+mn-ea"/>
                          <a:cs typeface="+mn-cs"/>
                        </a:rPr>
                        <a:t>Rank = 2</a:t>
                      </a:r>
                      <a:endParaRPr lang="zh-CN" altLang="en-US" sz="1600" kern="1200" dirty="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2315527551"/>
                  </a:ext>
                </a:extLst>
              </a:tr>
              <a:tr h="197830">
                <a:tc>
                  <a:txBody>
                    <a:bodyPr/>
                    <a:lstStyle/>
                    <a:p>
                      <a:pPr algn="ctr" fontAlgn="base" hangingPunct="0"/>
                      <a:r>
                        <a:rPr lang="en-GB" sz="1600" kern="1200">
                          <a:solidFill>
                            <a:schemeClr val="tx1"/>
                          </a:solidFill>
                          <a:latin typeface="+mn-lt"/>
                          <a:ea typeface="+mn-ea"/>
                          <a:cs typeface="+mn-cs"/>
                        </a:rPr>
                        <a:t>Testing metric</a:t>
                      </a:r>
                      <a:endParaRPr lang="zh-CN" altLang="en-US" sz="1600" kern="1200">
                        <a:solidFill>
                          <a:schemeClr val="tx1"/>
                        </a:solidFill>
                        <a:latin typeface="+mn-lt"/>
                        <a:ea typeface="+mn-ea"/>
                        <a:cs typeface="+mn-cs"/>
                      </a:endParaRPr>
                    </a:p>
                  </a:txBody>
                  <a:tcPr marL="68580" marR="68580" marT="0" marB="0" anchor="ctr">
                    <a:noFill/>
                  </a:tcPr>
                </a:tc>
                <a:tc>
                  <a:txBody>
                    <a:bodyPr/>
                    <a:lstStyle/>
                    <a:p>
                      <a:pPr algn="ctr" fontAlgn="base" hangingPunct="0"/>
                      <a:r>
                        <a:rPr lang="en-GB" sz="1600" kern="1200" dirty="0">
                          <a:solidFill>
                            <a:schemeClr val="tx1"/>
                          </a:solidFill>
                          <a:latin typeface="+mn-lt"/>
                          <a:ea typeface="+mn-ea"/>
                          <a:cs typeface="+mn-cs"/>
                        </a:rPr>
                        <a:t>SNR @ 70% of maximum throughput</a:t>
                      </a:r>
                      <a:endParaRPr lang="zh-CN" altLang="en-US" sz="1600" kern="1200" dirty="0">
                        <a:solidFill>
                          <a:schemeClr val="tx1"/>
                        </a:solidFill>
                        <a:latin typeface="+mn-lt"/>
                        <a:ea typeface="+mn-ea"/>
                        <a:cs typeface="+mn-cs"/>
                      </a:endParaRPr>
                    </a:p>
                  </a:txBody>
                  <a:tcPr marL="68580" marR="68580" marT="0" marB="0" anchor="ctr">
                    <a:noFill/>
                  </a:tcPr>
                </a:tc>
                <a:extLst>
                  <a:ext uri="{0D108BD9-81ED-4DB2-BD59-A6C34878D82A}">
                    <a16:rowId xmlns:a16="http://schemas.microsoft.com/office/drawing/2014/main" val="2082144259"/>
                  </a:ext>
                </a:extLst>
              </a:tr>
            </a:tbl>
          </a:graphicData>
        </a:graphic>
      </p:graphicFrame>
    </p:spTree>
    <p:extLst>
      <p:ext uri="{BB962C8B-B14F-4D97-AF65-F5344CB8AC3E}">
        <p14:creationId xmlns:p14="http://schemas.microsoft.com/office/powerpoint/2010/main" val="13985535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fontScale="90000"/>
          </a:bodyPr>
          <a:lstStyle/>
          <a:p>
            <a:r>
              <a:rPr lang="en-US" altLang="zh-CN" dirty="0"/>
              <a:t>PDSCH requirements for CA scenarios</a:t>
            </a:r>
            <a:endParaRPr lang="zh-CN" altLang="en-US" dirty="0"/>
          </a:p>
        </p:txBody>
      </p:sp>
      <p:sp>
        <p:nvSpPr>
          <p:cNvPr id="3" name="内容占位符 2"/>
          <p:cNvSpPr>
            <a:spLocks noGrp="1"/>
          </p:cNvSpPr>
          <p:nvPr>
            <p:ph idx="1"/>
          </p:nvPr>
        </p:nvSpPr>
        <p:spPr>
          <a:xfrm>
            <a:off x="251520" y="1340768"/>
            <a:ext cx="8568952" cy="4525963"/>
          </a:xfrm>
        </p:spPr>
        <p:txBody>
          <a:bodyPr>
            <a:noAutofit/>
          </a:bodyPr>
          <a:lstStyle/>
          <a:p>
            <a:pPr lvl="1"/>
            <a:r>
              <a:rPr lang="en-US" altLang="zh-CN" sz="2400" dirty="0"/>
              <a:t>Applicability rule for SCS configuration</a:t>
            </a:r>
          </a:p>
          <a:p>
            <a:pPr lvl="2"/>
            <a:r>
              <a:rPr lang="en-US" altLang="zh-CN" sz="2400" dirty="0"/>
              <a:t>FFS whether reuse CA CQI applicability rule on CA duplex modes for testing: If UE supports both FDD 15 kHz + TDD 30 kHz and FDD 15 kHz + FDD 15 kHz CA duplex modes, apply requirements only to the first one</a:t>
            </a:r>
          </a:p>
          <a:p>
            <a:pPr lvl="1"/>
            <a:endParaRPr lang="en-US" altLang="zh-CN" sz="2400" dirty="0"/>
          </a:p>
          <a:p>
            <a:pPr lvl="1"/>
            <a:r>
              <a:rPr lang="en-US" altLang="zh-CN" sz="2400" dirty="0"/>
              <a:t>Applicability rule for </a:t>
            </a:r>
            <a:r>
              <a:rPr lang="en-US" altLang="zh-CN" sz="2400" dirty="0" err="1"/>
              <a:t>PCell</a:t>
            </a:r>
            <a:r>
              <a:rPr lang="en-US" altLang="zh-CN" sz="2400" dirty="0"/>
              <a:t> configuration</a:t>
            </a:r>
          </a:p>
          <a:p>
            <a:pPr lvl="2"/>
            <a:r>
              <a:rPr lang="en-US" altLang="zh-CN" dirty="0"/>
              <a:t>Use same applicability rule for </a:t>
            </a:r>
            <a:r>
              <a:rPr lang="en-US" altLang="zh-CN" dirty="0" err="1"/>
              <a:t>Pcell</a:t>
            </a:r>
            <a:r>
              <a:rPr lang="en-US" altLang="zh-CN" dirty="0"/>
              <a:t> configuration for HST CA requirements as in normal CA requirements</a:t>
            </a:r>
          </a:p>
        </p:txBody>
      </p:sp>
    </p:spTree>
    <p:extLst>
      <p:ext uri="{BB962C8B-B14F-4D97-AF65-F5344CB8AC3E}">
        <p14:creationId xmlns:p14="http://schemas.microsoft.com/office/powerpoint/2010/main" val="1726187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876" y="188640"/>
            <a:ext cx="8229600" cy="994122"/>
          </a:xfrm>
        </p:spPr>
        <p:txBody>
          <a:bodyPr>
            <a:normAutofit fontScale="90000"/>
          </a:bodyPr>
          <a:lstStyle/>
          <a:p>
            <a:r>
              <a:rPr lang="en-US" altLang="zh-CN" dirty="0"/>
              <a:t>PDSCH requirements for CA scenarios</a:t>
            </a:r>
            <a:endParaRPr lang="zh-CN" altLang="en-US" dirty="0"/>
          </a:p>
        </p:txBody>
      </p:sp>
      <p:sp>
        <p:nvSpPr>
          <p:cNvPr id="3" name="内容占位符 2"/>
          <p:cNvSpPr>
            <a:spLocks noGrp="1"/>
          </p:cNvSpPr>
          <p:nvPr>
            <p:ph idx="1"/>
          </p:nvPr>
        </p:nvSpPr>
        <p:spPr>
          <a:xfrm>
            <a:off x="251520" y="1340768"/>
            <a:ext cx="8352928" cy="4525963"/>
          </a:xfrm>
        </p:spPr>
        <p:txBody>
          <a:bodyPr>
            <a:noAutofit/>
          </a:bodyPr>
          <a:lstStyle/>
          <a:p>
            <a:pPr lvl="1"/>
            <a:r>
              <a:rPr lang="en-GB" altLang="zh-CN" sz="2400" dirty="0"/>
              <a:t>Release independent</a:t>
            </a:r>
            <a:endParaRPr lang="en-US" altLang="zh-CN" sz="2400" dirty="0"/>
          </a:p>
          <a:p>
            <a:pPr lvl="2"/>
            <a:r>
              <a:rPr lang="en-US" altLang="zh-CN" dirty="0"/>
              <a:t>FFS whether HST PDSCH CA requirements can be release independent from Rel-15</a:t>
            </a:r>
          </a:p>
          <a:p>
            <a:pPr lvl="1"/>
            <a:endParaRPr lang="en-GB" altLang="zh-CN" sz="2400" dirty="0"/>
          </a:p>
          <a:p>
            <a:pPr lvl="1"/>
            <a:r>
              <a:rPr lang="en-GB" altLang="zh-CN" sz="2400" dirty="0"/>
              <a:t>UE capability and network-assisted signalling</a:t>
            </a:r>
          </a:p>
          <a:p>
            <a:pPr lvl="2"/>
            <a:r>
              <a:rPr lang="en-US" altLang="zh-CN" dirty="0"/>
              <a:t>FFS whether existing HST network assisted signaling and UE capability can cover CA scenario</a:t>
            </a:r>
            <a:endParaRPr lang="zh-CN" altLang="en-US" dirty="0"/>
          </a:p>
        </p:txBody>
      </p:sp>
    </p:spTree>
    <p:extLst>
      <p:ext uri="{BB962C8B-B14F-4D97-AF65-F5344CB8AC3E}">
        <p14:creationId xmlns:p14="http://schemas.microsoft.com/office/powerpoint/2010/main" val="184827820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5943</TotalTime>
  <Words>1150</Words>
  <Application>Microsoft Office PowerPoint</Application>
  <PresentationFormat>全屏显示(4:3)</PresentationFormat>
  <Paragraphs>130</Paragraphs>
  <Slides>16</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16</vt:i4>
      </vt:variant>
    </vt:vector>
  </HeadingPairs>
  <TitlesOfParts>
    <vt:vector size="20" baseType="lpstr">
      <vt:lpstr>Arial</vt:lpstr>
      <vt:lpstr>Calibri</vt:lpstr>
      <vt:lpstr>Wingdings</vt:lpstr>
      <vt:lpstr>Office 主题</vt:lpstr>
      <vt:lpstr>PowerPoint 演示文稿</vt:lpstr>
      <vt:lpstr>PDSCH requirements for CA scenarios</vt:lpstr>
      <vt:lpstr>PDSCH requirements for CA scenarios</vt:lpstr>
      <vt:lpstr>PDSCH requirements for CA scenarios</vt:lpstr>
      <vt:lpstr>PDSCH requirements for CA scenarios</vt:lpstr>
      <vt:lpstr>PDSCH requirements for CA scenarios</vt:lpstr>
      <vt:lpstr>PDSCH requirements for CA scenarios</vt:lpstr>
      <vt:lpstr>PDSCH requirements for CA scenarios</vt:lpstr>
      <vt:lpstr>PDSCH requirements for CA scenarios</vt:lpstr>
      <vt:lpstr>Enhanced transmission schemes</vt:lpstr>
      <vt:lpstr>Enhanced transmission schemes</vt:lpstr>
      <vt:lpstr>Enhanced transmission schemes</vt:lpstr>
      <vt:lpstr>Enhanced transmission schemes</vt:lpstr>
      <vt:lpstr>Enhanced transmission schemes</vt:lpstr>
      <vt:lpstr>Enhanced transmission schemes</vt:lpstr>
      <vt:lpstr>Simulation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cmri</dc:creator>
  <cp:lastModifiedBy>jingjing chen</cp:lastModifiedBy>
  <cp:revision>422</cp:revision>
  <dcterms:created xsi:type="dcterms:W3CDTF">2018-01-09T09:10:37Z</dcterms:created>
  <dcterms:modified xsi:type="dcterms:W3CDTF">2021-02-03T22:10:08Z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1612143683</vt:lpwstr>
  </property>
</Properties>
</file>