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3" r:id="rId4"/>
    <p:sldId id="268" r:id="rId5"/>
    <p:sldId id="269" r:id="rId6"/>
    <p:sldId id="266" r:id="rId7"/>
    <p:sldId id="272" r:id="rId8"/>
    <p:sldId id="275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 autoAdjust="0"/>
    <p:restoredTop sz="84379" autoAdjust="0"/>
  </p:normalViewPr>
  <p:slideViewPr>
    <p:cSldViewPr snapToGrid="0">
      <p:cViewPr varScale="1">
        <p:scale>
          <a:sx n="99" d="100"/>
          <a:sy n="99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2021-02-04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2021-02-04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</a:t>
            </a:r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link tests for NR V2X demodulation performance 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98-e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/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25 </a:t>
            </a:r>
            <a:r>
              <a:rPr lang="en-US" altLang="ko-KR" b="1" kern="0" dirty="0" smtClean="0">
                <a:solidFill>
                  <a:prstClr val="black"/>
                </a:solidFill>
              </a:rPr>
              <a:t>Jan.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 – 5 Feb., 2021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7.3.6.1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lvl="0" latinLnBrk="0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b="1" kern="0" dirty="0" smtClean="0">
                <a:solidFill>
                  <a:prstClr val="black"/>
                </a:solidFill>
                <a:latin typeface="Arial" charset="0"/>
                <a:ea typeface="ＭＳ Ｐゴシック" panose="020B0600070205080204" pitchFamily="34" charset="-128"/>
              </a:rPr>
              <a:t>R4-2103810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Following additional </a:t>
            </a:r>
            <a:r>
              <a:rPr lang="en-US" altLang="ko-KR" dirty="0" smtClean="0"/>
              <a:t>PSSCH demodulation tests</a:t>
            </a:r>
            <a:r>
              <a:rPr lang="en-US" altLang="ko-KR" dirty="0" smtClean="0"/>
              <a:t> are </a:t>
            </a:r>
            <a:r>
              <a:rPr lang="en-US" altLang="ko-KR" dirty="0" smtClean="0"/>
              <a:t>introduced </a:t>
            </a:r>
          </a:p>
          <a:p>
            <a:pPr lvl="1"/>
            <a:r>
              <a:rPr lang="en-US" altLang="ko-KR" dirty="0" smtClean="0"/>
              <a:t>16QAM </a:t>
            </a:r>
            <a:r>
              <a:rPr lang="en-US" altLang="ko-KR" dirty="0"/>
              <a:t>for 260km/h relative velocity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64QAM </a:t>
            </a:r>
            <a:r>
              <a:rPr lang="en-US" altLang="ko-KR" dirty="0"/>
              <a:t>for 30km/h relative </a:t>
            </a:r>
            <a:r>
              <a:rPr lang="en-US" altLang="ko-KR" dirty="0" smtClean="0"/>
              <a:t>velocity</a:t>
            </a:r>
          </a:p>
          <a:p>
            <a:endParaRPr lang="en-US" altLang="ko-KR" dirty="0"/>
          </a:p>
          <a:p>
            <a:r>
              <a:rPr lang="en-US" altLang="ko-KR" dirty="0"/>
              <a:t>Test for 256QAM modulation </a:t>
            </a:r>
            <a:r>
              <a:rPr lang="en-US" altLang="ko-KR" dirty="0" smtClean="0"/>
              <a:t>order</a:t>
            </a:r>
          </a:p>
          <a:p>
            <a:pPr lvl="1"/>
            <a:r>
              <a:rPr lang="en-US" altLang="ko-KR" dirty="0"/>
              <a:t>256QAM is not introduced in Rel-16. Considering RAN4 work load and time limitation in Rel-16, RAN4 can further discuss and define corresponding requirements if needed in Rel-17 timeframe i.e. Rel-17 side-link enhancement WI</a:t>
            </a:r>
            <a:r>
              <a:rPr lang="en-US" altLang="ko-KR" dirty="0" smtClean="0"/>
              <a:t>.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Test for gNB based </a:t>
            </a:r>
            <a:r>
              <a:rPr lang="en-US" altLang="ko-KR" dirty="0" smtClean="0"/>
              <a:t>sync</a:t>
            </a:r>
          </a:p>
          <a:p>
            <a:pPr lvl="1"/>
            <a:r>
              <a:rPr lang="en-US" altLang="ko-KR" dirty="0"/>
              <a:t>gNB sync source based test is not introduced in Rel-16. Considering RAN4 work load and time limitation in Rel-16, RAN4 can further discuss and define corresponding requirements if needed in Rel-17 timeframe i.e. Rel-17 side-link enhancement WI.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6872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1: </a:t>
            </a:r>
            <a:r>
              <a:rPr lang="en-US" altLang="ko-KR" dirty="0"/>
              <a:t>Remaining issues for QPSK </a:t>
            </a:r>
            <a:r>
              <a:rPr lang="en-US" altLang="ko-KR" dirty="0" smtClean="0"/>
              <a:t>for 500km/h relative velocity (already agreed the test)</a:t>
            </a:r>
          </a:p>
          <a:p>
            <a:pPr lvl="1"/>
            <a:r>
              <a:rPr lang="en-US" altLang="ko-KR" dirty="0" smtClean="0"/>
              <a:t>20 PRB for PSSCH resource allocation</a:t>
            </a:r>
          </a:p>
          <a:p>
            <a:pPr lvl="2"/>
            <a:r>
              <a:rPr lang="en-GB" altLang="ko-KR" dirty="0" smtClean="0"/>
              <a:t>10 </a:t>
            </a:r>
            <a:r>
              <a:rPr lang="en-GB" altLang="ko-KR" dirty="0"/>
              <a:t>PRB sub-channel </a:t>
            </a:r>
            <a:r>
              <a:rPr lang="en-GB" altLang="ko-KR" dirty="0" smtClean="0"/>
              <a:t>size </a:t>
            </a:r>
            <a:r>
              <a:rPr lang="en-US" altLang="ko-KR" dirty="0"/>
              <a:t>and number of allocated sub-channels is </a:t>
            </a:r>
            <a:r>
              <a:rPr lang="en-US" altLang="ko-KR" dirty="0" smtClean="0"/>
              <a:t>2</a:t>
            </a:r>
          </a:p>
          <a:p>
            <a:pPr lvl="2"/>
            <a:endParaRPr lang="en-GB" altLang="ko-KR" dirty="0" smtClean="0"/>
          </a:p>
          <a:p>
            <a:pPr lvl="1"/>
            <a:r>
              <a:rPr lang="en-US" altLang="ko-KR" dirty="0" smtClean="0"/>
              <a:t>PSFCH periodicity</a:t>
            </a:r>
          </a:p>
          <a:p>
            <a:pPr lvl="2"/>
            <a:r>
              <a:rPr lang="en-US" altLang="ko-KR" dirty="0" smtClean="0"/>
              <a:t>4 periodicity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DMRS pattern</a:t>
            </a:r>
          </a:p>
          <a:p>
            <a:pPr lvl="2"/>
            <a:r>
              <a:rPr lang="en-GB" altLang="ko-KR" dirty="0" smtClean="0"/>
              <a:t>{</a:t>
            </a:r>
            <a:r>
              <a:rPr lang="en-GB" altLang="ko-KR" dirty="0"/>
              <a:t>3,4} DMRS </a:t>
            </a:r>
            <a:r>
              <a:rPr lang="en-GB" altLang="ko-KR" dirty="0" smtClean="0"/>
              <a:t>symbols</a:t>
            </a:r>
          </a:p>
          <a:p>
            <a:pPr lvl="2"/>
            <a:endParaRPr lang="en-GB" altLang="ko-KR" dirty="0" smtClean="0"/>
          </a:p>
          <a:p>
            <a:pPr lvl="1"/>
            <a:r>
              <a:rPr lang="en-GB" altLang="ko-KR" dirty="0" smtClean="0"/>
              <a:t>Propagation condition </a:t>
            </a:r>
          </a:p>
          <a:p>
            <a:pPr lvl="2"/>
            <a:r>
              <a:rPr lang="en-GB" altLang="ko-KR" dirty="0" smtClean="0"/>
              <a:t>Option 1: TDLA30</a:t>
            </a:r>
          </a:p>
          <a:p>
            <a:pPr lvl="2"/>
            <a:r>
              <a:rPr lang="en-GB" altLang="ko-KR" dirty="0" smtClean="0"/>
              <a:t>Option 2: TDLB100</a:t>
            </a:r>
          </a:p>
          <a:p>
            <a:pPr lvl="2"/>
            <a:endParaRPr lang="en-GB" altLang="ko-KR" dirty="0" smtClean="0"/>
          </a:p>
          <a:p>
            <a:pPr lvl="1"/>
            <a:r>
              <a:rPr lang="en-GB" altLang="ko-KR" dirty="0" smtClean="0"/>
              <a:t>Beta value for 2</a:t>
            </a:r>
            <a:r>
              <a:rPr lang="en-GB" altLang="ko-KR" baseline="30000" dirty="0" smtClean="0"/>
              <a:t>nd</a:t>
            </a:r>
            <a:r>
              <a:rPr lang="en-GB" altLang="ko-KR" dirty="0" smtClean="0"/>
              <a:t> stage SCI</a:t>
            </a:r>
          </a:p>
          <a:p>
            <a:pPr lvl="2"/>
            <a:r>
              <a:rPr lang="en-GB" altLang="ko-KR" dirty="0" smtClean="0"/>
              <a:t>Beta value = 3.5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18086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2: Remaining issues for 16QAM </a:t>
            </a:r>
            <a:r>
              <a:rPr lang="en-US" altLang="ko-KR" dirty="0"/>
              <a:t>for </a:t>
            </a:r>
            <a:r>
              <a:rPr lang="en-US" altLang="ko-KR" dirty="0" smtClean="0"/>
              <a:t>260km/h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  <a:endParaRPr lang="en-US" altLang="ko-KR" dirty="0"/>
          </a:p>
          <a:p>
            <a:pPr lvl="1"/>
            <a:r>
              <a:rPr lang="en-US" altLang="ko-KR" dirty="0" smtClean="0"/>
              <a:t>20 </a:t>
            </a:r>
            <a:r>
              <a:rPr lang="en-US" altLang="ko-KR" dirty="0" smtClean="0"/>
              <a:t>PRB </a:t>
            </a:r>
            <a:r>
              <a:rPr lang="en-US" altLang="ko-KR" dirty="0"/>
              <a:t>for PSSCH resource </a:t>
            </a:r>
            <a:r>
              <a:rPr lang="en-US" altLang="ko-KR" dirty="0" smtClean="0"/>
              <a:t>allocation </a:t>
            </a:r>
            <a:endParaRPr lang="en-US" altLang="ko-KR" dirty="0"/>
          </a:p>
          <a:p>
            <a:pPr lvl="2"/>
            <a:r>
              <a:rPr lang="en-GB" altLang="ko-KR" dirty="0" smtClean="0"/>
              <a:t>10 </a:t>
            </a:r>
            <a:r>
              <a:rPr lang="en-GB" altLang="ko-KR" dirty="0"/>
              <a:t>PRB sub-channel size </a:t>
            </a:r>
            <a:r>
              <a:rPr lang="en-US" altLang="ko-KR" dirty="0"/>
              <a:t>and number of allocated sub-channels is </a:t>
            </a:r>
            <a:r>
              <a:rPr lang="en-US" altLang="ko-KR" dirty="0" smtClean="0"/>
              <a:t>2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 smtClean="0"/>
              <a:t>{</a:t>
            </a:r>
            <a:r>
              <a:rPr lang="en-US" altLang="ko-KR" dirty="0"/>
              <a:t>2,3} DMRS </a:t>
            </a:r>
            <a:r>
              <a:rPr lang="en-US" altLang="ko-KR" dirty="0" smtClean="0"/>
              <a:t>symbols</a:t>
            </a:r>
            <a:endParaRPr lang="en-US" altLang="ko-KR" dirty="0"/>
          </a:p>
          <a:p>
            <a:pPr marL="914400" lvl="2" indent="0">
              <a:buNone/>
            </a:pPr>
            <a:endParaRPr lang="en-GB" altLang="ko-KR" dirty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/>
              <a:t>Beta value = </a:t>
            </a:r>
            <a:r>
              <a:rPr lang="en-GB" altLang="ko-KR" dirty="0" smtClean="0"/>
              <a:t>5</a:t>
            </a:r>
            <a:endParaRPr lang="en-GB" altLang="ko-KR" dirty="0"/>
          </a:p>
        </p:txBody>
      </p:sp>
    </p:spTree>
    <p:extLst>
      <p:ext uri="{BB962C8B-B14F-4D97-AF65-F5344CB8AC3E}">
        <p14:creationId xmlns:p14="http://schemas.microsoft.com/office/powerpoint/2010/main" val="3039522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3: </a:t>
            </a:r>
            <a:r>
              <a:rPr lang="en-US" altLang="ko-KR" dirty="0"/>
              <a:t>Remaining issues for 64QAM for </a:t>
            </a:r>
            <a:r>
              <a:rPr lang="en-US" altLang="ko-KR" dirty="0" smtClean="0"/>
              <a:t>30km/h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PRB </a:t>
            </a:r>
            <a:r>
              <a:rPr lang="en-US" altLang="ko-KR" dirty="0"/>
              <a:t>for PSSCH resource allocation </a:t>
            </a:r>
          </a:p>
          <a:p>
            <a:pPr lvl="2"/>
            <a:r>
              <a:rPr lang="en-GB" altLang="ko-KR" dirty="0" smtClean="0"/>
              <a:t>Option </a:t>
            </a:r>
            <a:r>
              <a:rPr lang="en-GB" altLang="ko-KR" dirty="0"/>
              <a:t>1: 10 PRBs PSSCH </a:t>
            </a:r>
            <a:r>
              <a:rPr lang="en-GB" altLang="ko-KR" dirty="0" smtClean="0"/>
              <a:t>allocation</a:t>
            </a:r>
            <a:endParaRPr lang="en-GB" altLang="ko-KR" dirty="0"/>
          </a:p>
          <a:p>
            <a:pPr lvl="2"/>
            <a:r>
              <a:rPr lang="en-GB" altLang="ko-KR" dirty="0" smtClean="0"/>
              <a:t>Option </a:t>
            </a:r>
            <a:r>
              <a:rPr lang="en-GB" altLang="ko-KR" dirty="0"/>
              <a:t>2: 10 PRB sub-channel size and number of allocated sub-channels is </a:t>
            </a:r>
            <a:r>
              <a:rPr lang="en-GB" altLang="ko-KR" dirty="0" smtClean="0"/>
              <a:t>2</a:t>
            </a:r>
            <a:endParaRPr lang="en-GB" altLang="ko-KR" dirty="0"/>
          </a:p>
          <a:p>
            <a:pPr lvl="2"/>
            <a:r>
              <a:rPr lang="en-GB" altLang="ko-KR" dirty="0" smtClean="0"/>
              <a:t>Option </a:t>
            </a:r>
            <a:r>
              <a:rPr lang="en-GB" altLang="ko-KR" dirty="0"/>
              <a:t>3: 20 PRBs PSSCH allocation with single sub-channel </a:t>
            </a:r>
            <a:r>
              <a:rPr lang="en-GB" altLang="ko-KR" dirty="0" smtClean="0"/>
              <a:t>size</a:t>
            </a:r>
            <a:endParaRPr lang="en-GB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PSFCH periodicity</a:t>
            </a:r>
          </a:p>
          <a:p>
            <a:pPr lvl="2"/>
            <a:r>
              <a:rPr lang="en-US" altLang="ko-KR" dirty="0" smtClean="0"/>
              <a:t>4 periodicity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 smtClean="0"/>
              <a:t>2 </a:t>
            </a:r>
            <a:r>
              <a:rPr lang="en-US" altLang="ko-KR" dirty="0"/>
              <a:t>DMRS </a:t>
            </a:r>
            <a:r>
              <a:rPr lang="en-US" altLang="ko-KR" dirty="0" smtClean="0"/>
              <a:t>symbols</a:t>
            </a:r>
            <a:endParaRPr lang="en-US" altLang="ko-KR" dirty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 smtClean="0"/>
              <a:t>Beta </a:t>
            </a:r>
            <a:r>
              <a:rPr lang="en-GB" altLang="ko-KR" dirty="0"/>
              <a:t>value = </a:t>
            </a:r>
            <a:r>
              <a:rPr lang="en-GB" altLang="ko-KR" dirty="0" smtClean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11903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PSCCH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Remaining </a:t>
            </a:r>
            <a:r>
              <a:rPr lang="en-US" altLang="ko-KR" dirty="0" smtClean="0"/>
              <a:t>issue for PSCCH demodulation test</a:t>
            </a:r>
          </a:p>
          <a:p>
            <a:pPr lvl="1"/>
            <a:r>
              <a:rPr lang="en-US" altLang="ko-KR" dirty="0" smtClean="0"/>
              <a:t>Payload size</a:t>
            </a:r>
          </a:p>
          <a:p>
            <a:pPr lvl="2"/>
            <a:r>
              <a:rPr lang="en-US" altLang="ko-KR" dirty="0" smtClean="0"/>
              <a:t>26bit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6685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RMC naming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RMC naming</a:t>
            </a:r>
          </a:p>
          <a:p>
            <a:pPr lvl="1"/>
            <a:r>
              <a:rPr lang="en-US" altLang="ko-KR" dirty="0" smtClean="0"/>
              <a:t>Follow RMC naming of TS38.101-4 NR demodulation</a:t>
            </a:r>
          </a:p>
          <a:p>
            <a:pPr lvl="2"/>
            <a:r>
              <a:rPr lang="en-US" altLang="ko-KR" dirty="0" smtClean="0"/>
              <a:t>E.g., R.PSSCH.2-x.y, R.PSCCH.2-x.y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4446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Specification structure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Additional agreement for specification structure for NR V2X</a:t>
            </a:r>
          </a:p>
          <a:p>
            <a:pPr lvl="1"/>
            <a:r>
              <a:rPr lang="en-US" altLang="ko-KR" dirty="0" smtClean="0"/>
              <a:t>Add sub-clause with </a:t>
            </a:r>
            <a:r>
              <a:rPr lang="en-US" altLang="ko-KR" dirty="0"/>
              <a:t>number of Rx </a:t>
            </a:r>
            <a:r>
              <a:rPr lang="en-US" altLang="ko-KR" dirty="0" smtClean="0"/>
              <a:t>antenna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499136"/>
              </p:ext>
            </p:extLst>
          </p:nvPr>
        </p:nvGraphicFramePr>
        <p:xfrm>
          <a:off x="1328284" y="1699744"/>
          <a:ext cx="7767588" cy="495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67588"/>
              </a:tblGrid>
              <a:tr h="393588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11. V2X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11.1 Demodulation performance requirements (conducted requirements)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 11.1.1 General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 11.1.2 PSSCH demodulation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 11.1.2.1 2Rx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    11.1.2.1.1 Minimum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 11.1.3 PSCCH demodulation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 11.1.3.1 2Rx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    11.1.3.1.1 Minimum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...... [other tests have the same approach]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 SL reference measurement channels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A.6.1 General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A.6.2 Reference measurement channels for PSSCH performance requirements 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A.6.2.1 Reference measurement channels for SCS 15kHz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3175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A.6.2.2 Reference measurement channels for SCS 30kHz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A.6.3 Reference measurement channels for PSCCH performance requirements 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A.6.3.1 Reference measurement channels for SCS 15kHz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3175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A.6.3.2 Reference measurement channels for SCS 30kHz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1270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A.6.4 Reference measurement channels for PSBCH performance requirements 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A.6.4.1 Reference measurement channels for SCS 15kHz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3175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A.6.4.2 Reference measurement channels for SCS 30kHz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..... [other physical channels have the same approach if needed]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A.7 SL reference resource pool 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configurations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973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4734</TotalTime>
  <Words>357</Words>
  <Application>Microsoft Office PowerPoint</Application>
  <PresentationFormat>와이드스크린</PresentationFormat>
  <Paragraphs>93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ＭＳ Ｐゴシック</vt:lpstr>
      <vt:lpstr>ＭＳ Ｐゴシック</vt:lpstr>
      <vt:lpstr>굴림</vt:lpstr>
      <vt:lpstr>맑은 고딕</vt:lpstr>
      <vt:lpstr>Batang</vt:lpstr>
      <vt:lpstr>Arial</vt:lpstr>
      <vt:lpstr>Times New Roman</vt:lpstr>
      <vt:lpstr>Wingdings</vt:lpstr>
      <vt:lpstr>Office 테마</vt:lpstr>
      <vt:lpstr>PowerPoint 프레젠테이션</vt:lpstr>
      <vt:lpstr>PSSCH demodulation </vt:lpstr>
      <vt:lpstr>PSSCH demodulation </vt:lpstr>
      <vt:lpstr>PSSCH demodulation</vt:lpstr>
      <vt:lpstr>PSSCH demodulation</vt:lpstr>
      <vt:lpstr>PSCCH demodulation</vt:lpstr>
      <vt:lpstr>RMC naming</vt:lpstr>
      <vt:lpstr>Specification structure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126</cp:revision>
  <dcterms:created xsi:type="dcterms:W3CDTF">2020-08-24T07:05:59Z</dcterms:created>
  <dcterms:modified xsi:type="dcterms:W3CDTF">2021-02-04T00:27:20Z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