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14"/>
  </p:notesMasterIdLst>
  <p:sldIdLst>
    <p:sldId id="256" r:id="rId7"/>
    <p:sldId id="257" r:id="rId8"/>
    <p:sldId id="259" r:id="rId9"/>
    <p:sldId id="260" r:id="rId10"/>
    <p:sldId id="261" r:id="rId11"/>
    <p:sldId id="263" r:id="rId12"/>
    <p:sldId id="262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kia" initials="PR" lastIdx="1" clrIdx="0">
    <p:extLst>
      <p:ext uri="{19B8F6BF-5375-455C-9EA6-DF929625EA0E}">
        <p15:presenceInfo xmlns:p15="http://schemas.microsoft.com/office/powerpoint/2012/main" userId="Nok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2" autoAdjust="0"/>
    <p:restoredTop sz="85250" autoAdjust="0"/>
  </p:normalViewPr>
  <p:slideViewPr>
    <p:cSldViewPr snapToGrid="0">
      <p:cViewPr varScale="1">
        <p:scale>
          <a:sx n="61" d="100"/>
          <a:sy n="61" d="100"/>
        </p:scale>
        <p:origin x="66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commentAuthors" Target="commentAuthors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906367-5584-47D8-A467-6DF84DFFBF2F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10DC43-56AE-4897-B3FA-FF5A68A7D8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57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DTX-&gt; ACK for</a:t>
            </a:r>
            <a:r>
              <a:rPr lang="zh-CN" altLang="en-US" dirty="0"/>
              <a:t> </a:t>
            </a:r>
            <a:r>
              <a:rPr lang="en-US" altLang="zh-CN" dirty="0"/>
              <a:t>NR-U</a:t>
            </a:r>
            <a:r>
              <a:rPr lang="zh-CN" altLang="en-US" dirty="0"/>
              <a:t> </a:t>
            </a:r>
            <a:r>
              <a:rPr lang="en-US" altLang="zh-CN" dirty="0"/>
              <a:t>SA</a:t>
            </a:r>
            <a:r>
              <a:rPr lang="zh-CN" altLang="en-US" dirty="0"/>
              <a:t>？</a:t>
            </a:r>
            <a:r>
              <a:rPr lang="en-US" altLang="zh-CN" dirty="0"/>
              <a:t>check the product for LBT failure procession. DTX happens more than </a:t>
            </a:r>
            <a:r>
              <a:rPr lang="en-US" altLang="zh-CN"/>
              <a:t>license band.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10DC43-56AE-4897-B3FA-FF5A68A7D89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652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A07197-2D21-4868-9D94-D773164A28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9FE32A-6D24-4D55-822B-EFCD12D4F3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95C0BD-1DEE-4A72-90C3-171246410D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8B9-BB2B-4D0C-AB2B-93BDD6D97697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1EC0A-0DB3-40C7-AC22-9FCEC9AF80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4075F1-4B0F-4EE9-8825-DC0846601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ED41-8245-4856-B399-3D07BA062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221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DE66A1-98E4-41C9-BC3E-D2A08B259C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CAEF84-39B1-41A8-867F-6AF73A3591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CB8059-B060-4C9B-852A-4A07B78A6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8B9-BB2B-4D0C-AB2B-93BDD6D97697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37CBB3-7957-4E99-9D63-3F7658D5D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199FAE-CE23-4284-A98F-90D0464B2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ED41-8245-4856-B399-3D07BA062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366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46E371F-F2C0-4083-A992-1EF77BFA3E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5981DDE-07D3-4182-94CC-57F2AF395E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C1682F-9706-42A8-BDAB-225EC0573B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8B9-BB2B-4D0C-AB2B-93BDD6D97697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CBB4B7-B65B-4ABA-A3B1-6313A10AA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3275C8-2A45-4C51-B9EA-73F6E1AB1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ED41-8245-4856-B399-3D07BA062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604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49CA12-DA6D-41DA-BFC4-AE6C85B448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B6544E-306A-4F54-9CB4-396042057C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60B3BA-933E-4C73-9C54-45C1A2DDB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8B9-BB2B-4D0C-AB2B-93BDD6D97697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D61DEC-BCCB-4193-911F-8B8041E9D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BD7120-44E9-499C-B920-7AC49CEA12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ED41-8245-4856-B399-3D07BA062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133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560EC1-5462-49C3-AF55-97EC0F7F8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581355-5B93-4C97-B8EB-4381FD274D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D99771-2043-4D3C-9AB9-062C173122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8B9-BB2B-4D0C-AB2B-93BDD6D97697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649679-C2D6-49DC-8554-E55FE00D0E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BF5D91-BBD5-4805-AA51-5C91CF66C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ED41-8245-4856-B399-3D07BA062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027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65600A-2460-41F6-A566-C19BEC5826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D72A8C-AF2F-4AAA-B759-86063298EB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F227E3-A3ED-455B-8BC7-7420D3B42A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117C4B-FD98-4CD7-B4F5-AFFDDA3BA9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8B9-BB2B-4D0C-AB2B-93BDD6D97697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98235F-9745-4A56-9C0E-C49E57DED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3EAED9-F9A6-452D-86EA-78FEC4D84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ED41-8245-4856-B399-3D07BA062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311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BB8430-3930-4AA1-A25B-547163F612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006DC-1C1B-4DC4-81A6-E9C033BE41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52D702-5429-41F4-A72C-39D498E6AA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FCECA4-C835-4CE7-9F0F-A6DB54AACA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2D60720-D87B-44A0-9C8A-D65B200424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16080F2-8DDB-4FAF-A921-B7D6AA4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8B9-BB2B-4D0C-AB2B-93BDD6D97697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651AB6A-75D7-486E-8D4C-1F2AA1E81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9B8CB6B-15CC-4C64-9141-457D96784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ED41-8245-4856-B399-3D07BA062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584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E68882-24F7-46E2-A254-6D14FA86AC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3BAADB-5968-4BD1-A662-4B3D2E85F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8B9-BB2B-4D0C-AB2B-93BDD6D97697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DB9AB4-E67E-48DC-9C68-9B4BCA9AF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FF3A3F-7389-43A9-A326-F15F1F68D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ED41-8245-4856-B399-3D07BA062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328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3CE44C-12BC-40B1-905F-2EC21A7F3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8B9-BB2B-4D0C-AB2B-93BDD6D97697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77A48B-1A5D-4BF4-AC9D-0802D48B59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1F52-1DE9-41ED-9BF7-32C2DC0D9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ED41-8245-4856-B399-3D07BA062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6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3B7161-B260-4437-B5D7-02779EC9E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2404CA-5311-44EB-AB6B-AA17C83EF5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308137-E1EF-4D4D-8EBE-964EEF0508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122D53-B66F-4102-9355-AADA3EE813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8B9-BB2B-4D0C-AB2B-93BDD6D97697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6CC1B8-4096-4615-A437-5349415FC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A69BEE-9A5A-4A9B-96BC-02C1FD8B4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ED41-8245-4856-B399-3D07BA062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452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4452CD-6A7B-4B0F-A240-7C270D2FA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44E84FF-25B2-4047-B0E2-3355E9839A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2BA20A-097A-459F-850F-83436C1A8D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B3BDAC-21F4-40FF-8798-4EA6D63B63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8B9-BB2B-4D0C-AB2B-93BDD6D97697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3AFBF9-92BB-41C3-8C19-B203ED6FC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71A672-CC85-4ED5-BA05-C1DA8E761C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6ED41-8245-4856-B399-3D07BA062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225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25B389B-47C6-4FA0-A86E-064B2EF80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86C673-1A16-46CC-95C8-F445AE122F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CDF899-C18B-472B-8EA6-57939FCA04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0C98B9-BB2B-4D0C-AB2B-93BDD6D97697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0FA09C-B8C5-4C2B-917F-0D4E65B799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517325-D679-4ED9-A854-308656336B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36ED41-8245-4856-B399-3D07BA062E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044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D5FD9-20EE-496B-8CA0-AFB7C1130D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Way Forward on NR-U PUCCH demodulation requirements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E2BC0C-59ED-4964-88C5-B7B7D3F2DF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Ericsson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329B515-34F2-4761-ABF7-CC311F4F53BB}"/>
              </a:ext>
            </a:extLst>
          </p:cNvPr>
          <p:cNvSpPr txBox="1"/>
          <p:nvPr/>
        </p:nvSpPr>
        <p:spPr>
          <a:xfrm>
            <a:off x="582991" y="614531"/>
            <a:ext cx="57422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3GPP TSG-RAN WG4 Meeting #98-e	</a:t>
            </a:r>
          </a:p>
          <a:p>
            <a:r>
              <a:rPr lang="en-GB" altLang="zh-CN" sz="2000" dirty="0"/>
              <a:t>Electronic Meeting, </a:t>
            </a:r>
            <a:r>
              <a:rPr lang="en-US" altLang="zh-CN" sz="2000" dirty="0"/>
              <a:t>Jan. 25th – Feb. 5th, 2021</a:t>
            </a:r>
          </a:p>
          <a:p>
            <a:r>
              <a:rPr lang="en-US" altLang="ja-JP" sz="2000" dirty="0"/>
              <a:t>Agenda: </a:t>
            </a:r>
            <a:r>
              <a:rPr lang="en-US" dirty="0"/>
              <a:t>7.1.7.4.3</a:t>
            </a:r>
            <a:endParaRPr lang="en-US" altLang="ja-JP" sz="2000" dirty="0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DCDEDBB1-0FA2-4581-96D5-9FA39C57AB72}"/>
              </a:ext>
            </a:extLst>
          </p:cNvPr>
          <p:cNvSpPr/>
          <p:nvPr/>
        </p:nvSpPr>
        <p:spPr>
          <a:xfrm>
            <a:off x="8738615" y="614531"/>
            <a:ext cx="270733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2000" dirty="0"/>
              <a:t>R4-2103807</a:t>
            </a:r>
            <a:endParaRPr lang="en-US" altLang="zh-CN" sz="2000" dirty="0">
              <a:solidFill>
                <a:srgbClr val="FF0000"/>
              </a:solidFill>
            </a:endParaRPr>
          </a:p>
          <a:p>
            <a:pPr algn="r"/>
            <a:r>
              <a:rPr lang="en-US" altLang="zh-CN" sz="2000" dirty="0"/>
              <a:t>Document for: Approval </a:t>
            </a:r>
          </a:p>
        </p:txBody>
      </p:sp>
    </p:spTree>
    <p:extLst>
      <p:ext uri="{BB962C8B-B14F-4D97-AF65-F5344CB8AC3E}">
        <p14:creationId xmlns:p14="http://schemas.microsoft.com/office/powerpoint/2010/main" val="2568267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7F3E25-1F0D-459B-A1C8-646CF940BB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7400CB-C6D9-499B-96EE-EE8C82E537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R4-2103934, Email discussion summary for [98e][317] </a:t>
            </a:r>
            <a:r>
              <a:rPr lang="en-US" dirty="0" err="1"/>
              <a:t>NR_unlic_Demod_BS</a:t>
            </a:r>
            <a:endParaRPr lang="en-US" dirty="0"/>
          </a:p>
          <a:p>
            <a:r>
              <a:rPr lang="en-US" altLang="zh-CN" dirty="0"/>
              <a:t>R4-2017467, </a:t>
            </a:r>
            <a:r>
              <a:rPr lang="en-US" dirty="0"/>
              <a:t>Way Forward on NR-U PUCCH demodulation requirements, Ericsson</a:t>
            </a:r>
            <a:endParaRPr lang="en-US" altLang="zh-CN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4304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FAD58C-795F-40CB-8850-4D2B75295C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73058"/>
          </a:xfrm>
        </p:spPr>
        <p:txBody>
          <a:bodyPr/>
          <a:lstStyle/>
          <a:p>
            <a:r>
              <a:rPr lang="en-GB" dirty="0"/>
              <a:t>General test configurations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C464A1-938A-4FDF-BA00-A186D094AB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5837"/>
            <a:ext cx="10515600" cy="4641126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PUCCH formats</a:t>
            </a:r>
          </a:p>
          <a:p>
            <a:pPr lvl="1"/>
            <a:r>
              <a:rPr lang="en-US" dirty="0"/>
              <a:t>Define the performance requirements for Rel-16 PF 0/1/2/3 with interlace resource allocation</a:t>
            </a:r>
          </a:p>
          <a:p>
            <a:r>
              <a:rPr lang="en-US" dirty="0"/>
              <a:t>Number of interlaces</a:t>
            </a:r>
          </a:p>
          <a:p>
            <a:pPr lvl="1"/>
            <a:r>
              <a:rPr lang="en-GB" dirty="0"/>
              <a:t>1 interlace for PF 0/1/2/3</a:t>
            </a:r>
          </a:p>
          <a:p>
            <a:r>
              <a:rPr lang="en-US" dirty="0"/>
              <a:t>Antenna configuration</a:t>
            </a:r>
          </a:p>
          <a:p>
            <a:pPr lvl="1"/>
            <a:r>
              <a:rPr lang="en-US" dirty="0"/>
              <a:t>1Tx2Rx</a:t>
            </a:r>
          </a:p>
          <a:p>
            <a:r>
              <a:rPr lang="en-US" dirty="0"/>
              <a:t>Bandwidth</a:t>
            </a:r>
          </a:p>
          <a:p>
            <a:pPr lvl="1"/>
            <a:r>
              <a:rPr lang="en-US" dirty="0"/>
              <a:t>Define the NR-U PUCCH requirements with 20MHz bandwidth</a:t>
            </a:r>
          </a:p>
          <a:p>
            <a:r>
              <a:rPr lang="en-US" dirty="0"/>
              <a:t>Frequency hopping</a:t>
            </a:r>
          </a:p>
          <a:p>
            <a:pPr lvl="1"/>
            <a:r>
              <a:rPr lang="en-US" dirty="0"/>
              <a:t>Not configure frequency hopping</a:t>
            </a:r>
          </a:p>
          <a:p>
            <a:r>
              <a:rPr lang="en-US" dirty="0"/>
              <a:t>SCS</a:t>
            </a:r>
          </a:p>
          <a:p>
            <a:pPr lvl="1"/>
            <a:r>
              <a:rPr lang="en-GB" dirty="0"/>
              <a:t>15 kHz and 30 kHz </a:t>
            </a:r>
            <a:endParaRPr lang="en-US" dirty="0"/>
          </a:p>
          <a:p>
            <a:r>
              <a:rPr lang="en-US" dirty="0"/>
              <a:t>Propagation conditions</a:t>
            </a:r>
          </a:p>
          <a:p>
            <a:pPr lvl="1"/>
            <a:r>
              <a:rPr lang="en-GB" dirty="0"/>
              <a:t>TDLA30-10 Low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57689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543369-B4FD-48F7-B0A8-640D933396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PUCCH format 0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5C697C8-53A4-4CCA-9A9B-5D1157D29F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897890"/>
              </p:ext>
            </p:extLst>
          </p:nvPr>
        </p:nvGraphicFramePr>
        <p:xfrm>
          <a:off x="4781221" y="1615735"/>
          <a:ext cx="6786381" cy="4696294"/>
        </p:xfrm>
        <a:graphic>
          <a:graphicData uri="http://schemas.openxmlformats.org/drawingml/2006/table">
            <a:tbl>
              <a:tblPr firstRow="1" firstCol="1" bandRow="1"/>
              <a:tblGrid>
                <a:gridCol w="3049050">
                  <a:extLst>
                    <a:ext uri="{9D8B030D-6E8A-4147-A177-3AD203B41FA5}">
                      <a16:colId xmlns:a16="http://schemas.microsoft.com/office/drawing/2014/main" val="3729032311"/>
                    </a:ext>
                  </a:extLst>
                </a:gridCol>
                <a:gridCol w="3737331">
                  <a:extLst>
                    <a:ext uri="{9D8B030D-6E8A-4147-A177-3AD203B41FA5}">
                      <a16:colId xmlns:a16="http://schemas.microsoft.com/office/drawing/2014/main" val="3756816268"/>
                    </a:ext>
                  </a:extLst>
                </a:gridCol>
              </a:tblGrid>
              <a:tr h="2348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b="1">
                          <a:effectLst/>
                          <a:latin typeface="Times New Roman" panose="02020603050405020304" pitchFamily="18" charset="0"/>
                          <a:ea typeface="?? ??"/>
                          <a:cs typeface="Times New Roman" panose="02020603050405020304" pitchFamily="18" charset="0"/>
                        </a:rPr>
                        <a:t>Test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2721851"/>
                  </a:ext>
                </a:extLst>
              </a:tr>
              <a:tr h="2348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UCI information bits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?? ??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5419521"/>
                  </a:ext>
                </a:extLst>
              </a:tr>
              <a:tr h="2348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symbol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181864"/>
                  </a:ext>
                </a:extLst>
              </a:tr>
              <a:tr h="2348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Intra-slot frequency hopping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?? ??"/>
                          <a:cs typeface="Times New Roman" panose="02020603050405020304" pitchFamily="18" charset="0"/>
                        </a:rPr>
                        <a:t>N/A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5984490"/>
                  </a:ext>
                </a:extLst>
              </a:tr>
              <a:tr h="2348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Group and sequence hopping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dirty="0">
                          <a:effectLst/>
                          <a:latin typeface="Times New Roman" panose="02020603050405020304" pitchFamily="18" charset="0"/>
                          <a:ea typeface="?? ??"/>
                          <a:cs typeface="Times New Roman" panose="02020603050405020304" pitchFamily="18" charset="0"/>
                        </a:rPr>
                        <a:t>neither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316598"/>
                  </a:ext>
                </a:extLst>
              </a:tr>
              <a:tr h="2348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Hopping ID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?? ??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5163937"/>
                  </a:ext>
                </a:extLst>
              </a:tr>
              <a:tr h="2348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Initial cyclic shift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?? ??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0744055"/>
                  </a:ext>
                </a:extLst>
              </a:tr>
              <a:tr h="2348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First symbol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?? ??"/>
                          <a:cs typeface="Times New Roman" panose="02020603050405020304" pitchFamily="18" charset="0"/>
                        </a:rPr>
                        <a:t>13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9927987"/>
                  </a:ext>
                </a:extLst>
              </a:tr>
              <a:tr h="2348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Antenna configuration 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1T2R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9741543"/>
                  </a:ext>
                </a:extLst>
              </a:tr>
              <a:tr h="2348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Channel bandwidth 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20MHz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827283"/>
                  </a:ext>
                </a:extLst>
              </a:tr>
              <a:tr h="2348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SCS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15kHz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and</a:t>
                      </a:r>
                      <a:r>
                        <a:rPr lang="x-none" sz="1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30kHz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0999750"/>
                  </a:ext>
                </a:extLst>
              </a:tr>
              <a:tr h="2348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Number of interlaces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5975011"/>
                  </a:ext>
                </a:extLst>
              </a:tr>
              <a:tr h="2348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Interlace index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 </a:t>
                      </a:r>
                      <a:r>
                        <a:rPr lang="x-none" sz="1400" baseline="30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Note1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1399844"/>
                  </a:ext>
                </a:extLst>
              </a:tr>
              <a:tr h="46962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Propagation conditions 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TDLA30-10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Low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7168854"/>
                  </a:ext>
                </a:extLst>
              </a:tr>
              <a:tr h="70444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Test metric 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SNR@Prob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(ACK missed)≤10-2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SNR@Prob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(DTX-&gt;ACK)≤10-2</a:t>
                      </a:r>
                      <a:endParaRPr lang="en-US" sz="1400" dirty="0">
                        <a:effectLst/>
                        <a:highlight>
                          <a:srgbClr val="00FFFF"/>
                        </a:highlight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8085939"/>
                  </a:ext>
                </a:extLst>
              </a:tr>
              <a:tr h="469628">
                <a:tc gridSpan="2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Note 1: </a:t>
                      </a:r>
                      <a:r>
                        <a:rPr lang="x-none" sz="1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RBs 0, 10, 20,…,100 are allocated for 15kHz if agreed and RBs 0,5,10,…,50 are allocated for 30kHz.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198524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C9EE718-1A16-448E-B709-A3A4A89D06E3}"/>
              </a:ext>
            </a:extLst>
          </p:cNvPr>
          <p:cNvSpPr txBox="1"/>
          <p:nvPr/>
        </p:nvSpPr>
        <p:spPr>
          <a:xfrm>
            <a:off x="754602" y="1784412"/>
            <a:ext cx="3338004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Number of symbols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Only test 1 OFDM symbol for PF0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Test metric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only Rel-15 test metric</a:t>
            </a:r>
          </a:p>
          <a:p>
            <a:pPr marL="1143000" lvl="2" indent="-228600"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US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SNR@Prob</a:t>
            </a: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</a:rPr>
              <a:t>(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ACK missed</a:t>
            </a: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</a:rPr>
              <a:t>)</a:t>
            </a:r>
            <a:r>
              <a:rPr lang="zh-CN" altLang="en-US" dirty="0">
                <a:latin typeface="Times New Roman" panose="02020603050405020304" pitchFamily="18" charset="0"/>
                <a:ea typeface="MS Mincho" panose="02020609040205080304" pitchFamily="49" charset="-128"/>
              </a:rPr>
              <a:t>≤</a:t>
            </a: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</a:rPr>
              <a:t>10</a:t>
            </a:r>
            <a:r>
              <a:rPr lang="en-US" baseline="30000" dirty="0">
                <a:latin typeface="Times New Roman" panose="02020603050405020304" pitchFamily="18" charset="0"/>
                <a:ea typeface="MS Mincho" panose="02020609040205080304" pitchFamily="49" charset="-128"/>
              </a:rPr>
              <a:t>-2</a:t>
            </a:r>
            <a:endParaRPr lang="en-US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1143000" lvl="2" indent="-228600"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US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SNR@Prob</a:t>
            </a: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</a:rPr>
              <a:t>(DTX-&gt;ACK)</a:t>
            </a:r>
            <a:r>
              <a:rPr lang="zh-CN" altLang="en-US" dirty="0">
                <a:latin typeface="Times New Roman" panose="02020603050405020304" pitchFamily="18" charset="0"/>
                <a:ea typeface="DengXian" panose="02010600030101010101" pitchFamily="2" charset="-122"/>
              </a:rPr>
              <a:t>≤</a:t>
            </a:r>
            <a:r>
              <a:rPr lang="en-US" dirty="0">
                <a:latin typeface="Times New Roman" panose="02020603050405020304" pitchFamily="18" charset="0"/>
                <a:ea typeface="DengXian" panose="02010600030101010101" pitchFamily="2" charset="-122"/>
              </a:rPr>
              <a:t>10</a:t>
            </a:r>
            <a:r>
              <a:rPr lang="en-US" baseline="30000" dirty="0">
                <a:latin typeface="Times New Roman" panose="02020603050405020304" pitchFamily="18" charset="0"/>
                <a:ea typeface="DengXian" panose="02010600030101010101" pitchFamily="2" charset="-122"/>
              </a:rPr>
              <a:t>-2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17394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1B1033-C509-4132-94ED-751F75BBB9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PUCCH format 1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D687F74-698A-4B9F-A3F2-845EC84544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6680352"/>
              </p:ext>
            </p:extLst>
          </p:nvPr>
        </p:nvGraphicFramePr>
        <p:xfrm>
          <a:off x="4600950" y="1610411"/>
          <a:ext cx="6752850" cy="4882464"/>
        </p:xfrm>
        <a:graphic>
          <a:graphicData uri="http://schemas.openxmlformats.org/drawingml/2006/table">
            <a:tbl>
              <a:tblPr/>
              <a:tblGrid>
                <a:gridCol w="3239640">
                  <a:extLst>
                    <a:ext uri="{9D8B030D-6E8A-4147-A177-3AD203B41FA5}">
                      <a16:colId xmlns:a16="http://schemas.microsoft.com/office/drawing/2014/main" val="206335308"/>
                    </a:ext>
                  </a:extLst>
                </a:gridCol>
                <a:gridCol w="3513210">
                  <a:extLst>
                    <a:ext uri="{9D8B030D-6E8A-4147-A177-3AD203B41FA5}">
                      <a16:colId xmlns:a16="http://schemas.microsoft.com/office/drawing/2014/main" val="2328191369"/>
                    </a:ext>
                  </a:extLst>
                </a:gridCol>
              </a:tblGrid>
              <a:tr h="2227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b="1" dirty="0">
                          <a:effectLst/>
                          <a:latin typeface="Times New Roman" panose="02020603050405020304" pitchFamily="18" charset="0"/>
                          <a:ea typeface="?? ??"/>
                          <a:cs typeface="Times New Roman" panose="02020603050405020304" pitchFamily="18" charset="0"/>
                        </a:rPr>
                        <a:t>Parameter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b="1">
                          <a:effectLst/>
                          <a:latin typeface="Times New Roman" panose="02020603050405020304" pitchFamily="18" charset="0"/>
                          <a:ea typeface="?? ??"/>
                          <a:cs typeface="Times New Roman" panose="02020603050405020304" pitchFamily="18" charset="0"/>
                        </a:rPr>
                        <a:t>Test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5098488"/>
                  </a:ext>
                </a:extLst>
              </a:tr>
              <a:tr h="2227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information bits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?? ??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34544"/>
                  </a:ext>
                </a:extLst>
              </a:tr>
              <a:tr h="2227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symbols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?? ??"/>
                          <a:cs typeface="Times New Roman" panose="02020603050405020304" pitchFamily="18" charset="0"/>
                        </a:rPr>
                        <a:t>14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2177826"/>
                  </a:ext>
                </a:extLst>
              </a:tr>
              <a:tr h="2227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Intra-slot frequency hopping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?? ??"/>
                          <a:cs typeface="Times New Roman" panose="02020603050405020304" pitchFamily="18" charset="0"/>
                        </a:rPr>
                        <a:t>N/A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3945798"/>
                  </a:ext>
                </a:extLst>
              </a:tr>
              <a:tr h="2227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Group and sequence hopping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dirty="0">
                          <a:effectLst/>
                          <a:latin typeface="Times New Roman" panose="02020603050405020304" pitchFamily="18" charset="0"/>
                          <a:ea typeface="?? ??"/>
                          <a:cs typeface="Times New Roman" panose="02020603050405020304" pitchFamily="18" charset="0"/>
                        </a:rPr>
                        <a:t>neither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0633796"/>
                  </a:ext>
                </a:extLst>
              </a:tr>
              <a:tr h="2227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Hopping ID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?? ??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2287391"/>
                  </a:ext>
                </a:extLst>
              </a:tr>
              <a:tr h="2227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Initial cyclic shift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?? ??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9117568"/>
                  </a:ext>
                </a:extLst>
              </a:tr>
              <a:tr h="2227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First symbol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?? ??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6674048"/>
                  </a:ext>
                </a:extLst>
              </a:tr>
              <a:tr h="2227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Index of orthogonal cover code (</a:t>
                      </a:r>
                      <a:r>
                        <a:rPr lang="x-none" sz="1400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timeDomainOCC</a:t>
                      </a: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3561729"/>
                  </a:ext>
                </a:extLst>
              </a:tr>
              <a:tr h="2227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Antenna configuration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1T2R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8824693"/>
                  </a:ext>
                </a:extLst>
              </a:tr>
              <a:tr h="2227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Channel bandwidth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20MHz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0698575"/>
                  </a:ext>
                </a:extLst>
              </a:tr>
              <a:tr h="2227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SCS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15kHz</a:t>
                      </a:r>
                      <a:r>
                        <a:rPr lang="en-US" sz="1400" strike="noStrike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and </a:t>
                      </a:r>
                      <a:r>
                        <a:rPr lang="x-none" sz="1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30kHz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4844043"/>
                  </a:ext>
                </a:extLst>
              </a:tr>
              <a:tr h="2227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Number of interlaces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9102911"/>
                  </a:ext>
                </a:extLst>
              </a:tr>
              <a:tr h="2227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Interlace index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x-none" sz="1400" baseline="30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Note1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4587560"/>
                  </a:ext>
                </a:extLst>
              </a:tr>
              <a:tr h="44557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Propagation conditions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TDLA30-10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Low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6678492"/>
                  </a:ext>
                </a:extLst>
              </a:tr>
              <a:tr h="66836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Test metric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SNR@Prob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(ACK miss)≤10^(−2)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SNR @Prob(PUCCH </a:t>
                      </a:r>
                      <a:r>
                        <a:rPr lang="en-US" sz="120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DTX→Ack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bits)  ≤ 10^(−2)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SNR@Prob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(NACK→ACK)≤10^(−3)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7128925"/>
                  </a:ext>
                </a:extLst>
              </a:tr>
              <a:tr h="445575">
                <a:tc gridSpan="2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Note 1: </a:t>
                      </a:r>
                      <a:r>
                        <a:rPr lang="x-none" sz="14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RBs 0, 10, 20,…,100 are allocated for 15kHz if agreed and RBs 0,5,10,…,50 are allocated for 30kHz.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05475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44410C9A-62C9-430A-85DE-D307EF02538E}"/>
              </a:ext>
            </a:extLst>
          </p:cNvPr>
          <p:cNvSpPr/>
          <p:nvPr/>
        </p:nvSpPr>
        <p:spPr>
          <a:xfrm>
            <a:off x="757561" y="2007911"/>
            <a:ext cx="313973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Test metric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only Rel-15 test metric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err="1"/>
              <a:t>SNR@Prob</a:t>
            </a:r>
            <a:r>
              <a:rPr lang="en-US" dirty="0"/>
              <a:t>(ACK miss)≤10^(−2)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SNR @Prob(PUCCH </a:t>
            </a:r>
            <a:r>
              <a:rPr lang="en-US" dirty="0" err="1"/>
              <a:t>DTX→Ack</a:t>
            </a:r>
            <a:r>
              <a:rPr lang="en-US" dirty="0"/>
              <a:t> bits)  ≤ 10^(−2)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err="1"/>
              <a:t>SNR@Prob</a:t>
            </a:r>
            <a:r>
              <a:rPr lang="en-US" dirty="0"/>
              <a:t>(NACK→ACK)≤10^(−3</a:t>
            </a:r>
            <a:r>
              <a:rPr lang="en-US" dirty="0">
                <a:highlight>
                  <a:srgbClr val="00FF00"/>
                </a:highlight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3159938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1B1033-C509-4132-94ED-751F75BBB9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PUCCH format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04572C-A2E3-4EAF-83CC-7B112BC1DA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4763184" cy="4351338"/>
          </a:xfrm>
        </p:spPr>
        <p:txBody>
          <a:bodyPr>
            <a:normAutofit/>
          </a:bodyPr>
          <a:lstStyle/>
          <a:p>
            <a:r>
              <a:rPr lang="en-US" dirty="0"/>
              <a:t>Number of interlaces</a:t>
            </a:r>
          </a:p>
          <a:p>
            <a:pPr lvl="1"/>
            <a:r>
              <a:rPr lang="en-US" dirty="0"/>
              <a:t>One interlace</a:t>
            </a:r>
          </a:p>
          <a:p>
            <a:r>
              <a:rPr lang="en-US" dirty="0"/>
              <a:t>Number of OFDM symbols</a:t>
            </a:r>
          </a:p>
          <a:p>
            <a:pPr lvl="1"/>
            <a:r>
              <a:rPr lang="en-US" dirty="0"/>
              <a:t>One OFDM symbol </a:t>
            </a:r>
          </a:p>
          <a:p>
            <a:r>
              <a:rPr lang="en-US" dirty="0"/>
              <a:t>Information bits</a:t>
            </a:r>
          </a:p>
          <a:p>
            <a:pPr lvl="1"/>
            <a:r>
              <a:rPr lang="en-GB" dirty="0"/>
              <a:t>22 bits </a:t>
            </a:r>
            <a:endParaRPr lang="en-US" dirty="0"/>
          </a:p>
          <a:p>
            <a:r>
              <a:rPr lang="en-US" dirty="0"/>
              <a:t>OCC configuration</a:t>
            </a:r>
          </a:p>
          <a:p>
            <a:pPr lvl="1"/>
            <a:r>
              <a:rPr lang="en-GB" dirty="0"/>
              <a:t>Not configure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533C7765-8FF7-48AE-B854-1BE33334EB4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37375197"/>
                  </p:ext>
                </p:extLst>
              </p:nvPr>
            </p:nvGraphicFramePr>
            <p:xfrm>
              <a:off x="5459767" y="1282261"/>
              <a:ext cx="5975488" cy="4894704"/>
            </p:xfrm>
            <a:graphic>
              <a:graphicData uri="http://schemas.openxmlformats.org/drawingml/2006/table">
                <a:tbl>
                  <a:tblPr/>
                  <a:tblGrid>
                    <a:gridCol w="3084517">
                      <a:extLst>
                        <a:ext uri="{9D8B030D-6E8A-4147-A177-3AD203B41FA5}">
                          <a16:colId xmlns:a16="http://schemas.microsoft.com/office/drawing/2014/main" val="849405086"/>
                        </a:ext>
                      </a:extLst>
                    </a:gridCol>
                    <a:gridCol w="2890971">
                      <a:extLst>
                        <a:ext uri="{9D8B030D-6E8A-4147-A177-3AD203B41FA5}">
                          <a16:colId xmlns:a16="http://schemas.microsoft.com/office/drawing/2014/main" val="3490611752"/>
                        </a:ext>
                      </a:extLst>
                    </a:gridCol>
                  </a:tblGrid>
                  <a:tr h="2477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Parameter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Value 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541935401"/>
                      </a:ext>
                    </a:extLst>
                  </a:tr>
                  <a:tr h="2477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Modulation order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QSPK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39045381"/>
                      </a:ext>
                    </a:extLst>
                  </a:tr>
                  <a:tr h="2477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Intra-slot frequency hopping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N/A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187582153"/>
                      </a:ext>
                    </a:extLst>
                  </a:tr>
                  <a:tr h="2477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Number of symbols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439713412"/>
                      </a:ext>
                    </a:extLst>
                  </a:tr>
                  <a:tr h="41360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The number of UCI information bits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22 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55522064"/>
                      </a:ext>
                    </a:extLst>
                  </a:tr>
                  <a:tr h="2477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First symbol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13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12398971"/>
                      </a:ext>
                    </a:extLst>
                  </a:tr>
                  <a:tr h="2477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DM-RS sequence generation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i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N</a:t>
                          </a:r>
                          <a:r>
                            <a:rPr lang="x-none" sz="1400" i="1" baseline="-250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ID</a:t>
                          </a:r>
                          <a:r>
                            <a:rPr lang="x-none" sz="1400" i="1" baseline="300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x-none" sz="1400" i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=0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960763426"/>
                      </a:ext>
                    </a:extLst>
                  </a:tr>
                  <a:tr h="2477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Antenna configuration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T2R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588532601"/>
                      </a:ext>
                    </a:extLst>
                  </a:tr>
                  <a:tr h="2477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Channel bandwidth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20MHz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198601011"/>
                      </a:ext>
                    </a:extLst>
                  </a:tr>
                  <a:tr h="2477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SCS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15kHz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and</a:t>
                          </a: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30kHz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742035868"/>
                      </a:ext>
                    </a:extLst>
                  </a:tr>
                  <a:tr h="2477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Number of interlaces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256750445"/>
                      </a:ext>
                    </a:extLst>
                  </a:tr>
                  <a:tr h="2477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Interlace index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x-none" sz="1400" baseline="300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 Note 1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719654101"/>
                      </a:ext>
                    </a:extLst>
                  </a:tr>
                  <a:tr h="371396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Propagation conditions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TDLA30-10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Low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470523997"/>
                      </a:ext>
                    </a:extLst>
                  </a:tr>
                  <a:tr h="370188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OCC-Length-r16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Not configured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359138097"/>
                      </a:ext>
                    </a:extLst>
                  </a:tr>
                  <a:tr h="46429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Test metric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x-none" sz="1400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  <a:cs typeface="Times New Roman" panose="02020603050405020304" pitchFamily="18" charset="0"/>
                                  </a:rPr>
                                  <m:t>SNR</m:t>
                                </m:r>
                                <m:r>
                                  <a:rPr lang="x-none" sz="1400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  <a:cs typeface="Times New Roman" panose="02020603050405020304" pitchFamily="18" charset="0"/>
                                  </a:rPr>
                                  <m:t> @ </m:t>
                                </m:r>
                                <m:r>
                                  <m:rPr>
                                    <m:sty m:val="p"/>
                                  </m:rPr>
                                  <a:rPr lang="x-none" sz="1400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  <a:cs typeface="Times New Roman" panose="02020603050405020304" pitchFamily="18" charset="0"/>
                                  </a:rPr>
                                  <m:t>Prob</m:t>
                                </m:r>
                                <m:d>
                                  <m:dPr>
                                    <m:ctrlPr>
                                      <a:rPr lang="en-US" sz="1400" i="1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x-none" sz="1400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UCI</m:t>
                                    </m:r>
                                    <m:r>
                                      <a:rPr lang="x-none" sz="1400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 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x-none" sz="1400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block</m:t>
                                    </m:r>
                                    <m:r>
                                      <a:rPr lang="x-none" sz="1400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 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x-none" sz="1400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BLER</m:t>
                                    </m:r>
                                  </m:e>
                                </m:d>
                                <m:r>
                                  <a:rPr lang="x-none" sz="1400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sSup>
                                  <m:sSupPr>
                                    <m:ctrlPr>
                                      <a:rPr lang="en-US" sz="1400" i="1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x-none" sz="1400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x-none" sz="1400" i="1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−</m:t>
                                    </m:r>
                                    <m:r>
                                      <a:rPr lang="x-none" sz="1400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948718084"/>
                      </a:ext>
                    </a:extLst>
                  </a:tr>
                  <a:tr h="550278">
                    <a:tc gridSpan="2"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Note 1: </a:t>
                          </a: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RBs 0, 10, 20,…,100 are allocated for 15kHz and RBs 0,5,10,…,50 are allocated for 30kHz.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30677345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533C7765-8FF7-48AE-B854-1BE33334EB4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37375197"/>
                  </p:ext>
                </p:extLst>
              </p:nvPr>
            </p:nvGraphicFramePr>
            <p:xfrm>
              <a:off x="5459767" y="1282261"/>
              <a:ext cx="5975488" cy="4894704"/>
            </p:xfrm>
            <a:graphic>
              <a:graphicData uri="http://schemas.openxmlformats.org/drawingml/2006/table">
                <a:tbl>
                  <a:tblPr/>
                  <a:tblGrid>
                    <a:gridCol w="3084517">
                      <a:extLst>
                        <a:ext uri="{9D8B030D-6E8A-4147-A177-3AD203B41FA5}">
                          <a16:colId xmlns:a16="http://schemas.microsoft.com/office/drawing/2014/main" val="849405086"/>
                        </a:ext>
                      </a:extLst>
                    </a:gridCol>
                    <a:gridCol w="2890971">
                      <a:extLst>
                        <a:ext uri="{9D8B030D-6E8A-4147-A177-3AD203B41FA5}">
                          <a16:colId xmlns:a16="http://schemas.microsoft.com/office/drawing/2014/main" val="3490611752"/>
                        </a:ext>
                      </a:extLst>
                    </a:gridCol>
                  </a:tblGrid>
                  <a:tr h="2477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Parameter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b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Value 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541935401"/>
                      </a:ext>
                    </a:extLst>
                  </a:tr>
                  <a:tr h="2477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Modulation order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QSPK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39045381"/>
                      </a:ext>
                    </a:extLst>
                  </a:tr>
                  <a:tr h="2477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Intra-slot frequency hopping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N/A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187582153"/>
                      </a:ext>
                    </a:extLst>
                  </a:tr>
                  <a:tr h="2477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Number of symbols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439713412"/>
                      </a:ext>
                    </a:extLst>
                  </a:tr>
                  <a:tr h="41360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The number of UCI information bits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22 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55522064"/>
                      </a:ext>
                    </a:extLst>
                  </a:tr>
                  <a:tr h="2477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First symbol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13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12398971"/>
                      </a:ext>
                    </a:extLst>
                  </a:tr>
                  <a:tr h="2477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DM-RS sequence generation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i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N</a:t>
                          </a:r>
                          <a:r>
                            <a:rPr lang="x-none" sz="1400" i="1" baseline="-250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ID</a:t>
                          </a:r>
                          <a:r>
                            <a:rPr lang="x-none" sz="1400" i="1" baseline="300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x-none" sz="1400" i="1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=0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960763426"/>
                      </a:ext>
                    </a:extLst>
                  </a:tr>
                  <a:tr h="2477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Antenna configuration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T2R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588532601"/>
                      </a:ext>
                    </a:extLst>
                  </a:tr>
                  <a:tr h="2477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Channel bandwidth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20MHz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198601011"/>
                      </a:ext>
                    </a:extLst>
                  </a:tr>
                  <a:tr h="2477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SCS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15kHz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and</a:t>
                          </a: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30kHz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742035868"/>
                      </a:ext>
                    </a:extLst>
                  </a:tr>
                  <a:tr h="2477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Number of interlaces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256750445"/>
                      </a:ext>
                    </a:extLst>
                  </a:tr>
                  <a:tr h="24772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Interlace index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x-none" sz="1400" baseline="300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 Note 1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719654101"/>
                      </a:ext>
                    </a:extLst>
                  </a:tr>
                  <a:tr h="371396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Propagation conditions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TDLA30-10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Low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470523997"/>
                      </a:ext>
                    </a:extLst>
                  </a:tr>
                  <a:tr h="370188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OCC-Length-r16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Not configured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359138097"/>
                      </a:ext>
                    </a:extLst>
                  </a:tr>
                  <a:tr h="46429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Test metric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6737" t="-838961" r="-421" b="-1259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48718084"/>
                      </a:ext>
                    </a:extLst>
                  </a:tr>
                  <a:tr h="550278">
                    <a:tc gridSpan="2"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Note 1: </a:t>
                          </a: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RBs 0, 10, 20,…,100 are allocated for 15kHz and RBs 0,5,10,…,50 are allocated for 30kHz.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306773450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5800873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1B1033-C509-4132-94ED-751F75BBB9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PUCCH format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04572C-A2E3-4EAF-83CC-7B112BC1DA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13490"/>
            <a:ext cx="4807999" cy="4663473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Number of interlaces</a:t>
            </a:r>
          </a:p>
          <a:p>
            <a:pPr lvl="1"/>
            <a:r>
              <a:rPr lang="en-US" dirty="0"/>
              <a:t>One interlace</a:t>
            </a:r>
          </a:p>
          <a:p>
            <a:r>
              <a:rPr lang="en-US" dirty="0"/>
              <a:t>information bits</a:t>
            </a:r>
          </a:p>
          <a:p>
            <a:pPr lvl="1"/>
            <a:r>
              <a:rPr lang="en-GB" dirty="0"/>
              <a:t>4 bits </a:t>
            </a:r>
          </a:p>
          <a:p>
            <a:pPr lvl="1"/>
            <a:r>
              <a:rPr lang="en-GB" dirty="0"/>
              <a:t>FFS on 16 bits </a:t>
            </a:r>
          </a:p>
          <a:p>
            <a:r>
              <a:rPr lang="en-US" dirty="0"/>
              <a:t>Number of OFDM symbols</a:t>
            </a:r>
          </a:p>
          <a:p>
            <a:pPr lvl="1"/>
            <a:r>
              <a:rPr lang="en-GB" dirty="0"/>
              <a:t>4 </a:t>
            </a:r>
          </a:p>
          <a:p>
            <a:pPr lvl="1"/>
            <a:r>
              <a:rPr lang="en-GB" dirty="0"/>
              <a:t>FFS on 14 </a:t>
            </a:r>
          </a:p>
          <a:p>
            <a:r>
              <a:rPr lang="en-GB" dirty="0"/>
              <a:t>OCC length</a:t>
            </a:r>
          </a:p>
          <a:p>
            <a:pPr lvl="1"/>
            <a:r>
              <a:rPr lang="en-GB" dirty="0"/>
              <a:t>Option 1: OCC length n2 and OCC index n0</a:t>
            </a:r>
            <a:endParaRPr lang="en-US" dirty="0"/>
          </a:p>
          <a:p>
            <a:pPr lvl="1"/>
            <a:r>
              <a:rPr lang="en-GB" dirty="0"/>
              <a:t>Option 2: Not configure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58B9E966-D4B9-4784-A5C9-3A1ACCB4570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03934920"/>
                  </p:ext>
                </p:extLst>
              </p:nvPr>
            </p:nvGraphicFramePr>
            <p:xfrm>
              <a:off x="5646199" y="578068"/>
              <a:ext cx="5930283" cy="570712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867726">
                      <a:extLst>
                        <a:ext uri="{9D8B030D-6E8A-4147-A177-3AD203B41FA5}">
                          <a16:colId xmlns:a16="http://schemas.microsoft.com/office/drawing/2014/main" val="2331342594"/>
                        </a:ext>
                      </a:extLst>
                    </a:gridCol>
                    <a:gridCol w="3062557">
                      <a:extLst>
                        <a:ext uri="{9D8B030D-6E8A-4147-A177-3AD203B41FA5}">
                          <a16:colId xmlns:a16="http://schemas.microsoft.com/office/drawing/2014/main" val="2188588235"/>
                        </a:ext>
                      </a:extLst>
                    </a:gridCol>
                  </a:tblGrid>
                  <a:tr h="222836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b="1" dirty="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Parameter</a:t>
                          </a:r>
                          <a:endParaRPr lang="en-US" sz="1400" b="1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b="1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Test 1</a:t>
                          </a:r>
                          <a:endParaRPr lang="en-US" sz="1400" b="1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712334196"/>
                      </a:ext>
                    </a:extLst>
                  </a:tr>
                  <a:tr h="222836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Modulation order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QPSK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9125182"/>
                      </a:ext>
                    </a:extLst>
                  </a:tr>
                  <a:tr h="222836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Intra-slot frequency hopping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N/A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506609530"/>
                      </a:ext>
                    </a:extLst>
                  </a:tr>
                  <a:tr h="222836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Group and sequence hopping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neither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76397254"/>
                      </a:ext>
                    </a:extLst>
                  </a:tr>
                  <a:tr h="222836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Hopping ID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94447829"/>
                      </a:ext>
                    </a:extLst>
                  </a:tr>
                  <a:tr h="222836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Additional DM-RS configuration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 additional DM-RS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497401723"/>
                      </a:ext>
                    </a:extLst>
                  </a:tr>
                  <a:tr h="445671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Number of symbols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highlight>
                                <a:srgbClr val="FFFF00"/>
                              </a:highlight>
                              <a:latin typeface="Arial" panose="020B0604020202020204" pitchFamily="34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4 </a:t>
                          </a: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highlight>
                                <a:srgbClr val="FFFF00"/>
                              </a:highlight>
                              <a:latin typeface="Arial" panose="020B0604020202020204" pitchFamily="34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 FFS on 14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6687172"/>
                      </a:ext>
                    </a:extLst>
                  </a:tr>
                  <a:tr h="445671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The number of UCI information bits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highlight>
                                <a:srgbClr val="FFFF00"/>
                              </a:highlight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4 bits </a:t>
                          </a: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highlight>
                                <a:srgbClr val="FFFF00"/>
                              </a:highlight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FFS on 16 bits 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371088951"/>
                      </a:ext>
                    </a:extLst>
                  </a:tr>
                  <a:tr h="222836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Channel bandwidth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20MHz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029301002"/>
                      </a:ext>
                    </a:extLst>
                  </a:tr>
                  <a:tr h="25810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SCS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strike="noStrike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15kHz</a:t>
                          </a:r>
                          <a:r>
                            <a:rPr lang="en-US" sz="1400" strike="noStrike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and </a:t>
                          </a:r>
                          <a:r>
                            <a:rPr lang="x-none" sz="1400" strike="noStrike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30kHz</a:t>
                          </a:r>
                          <a:endParaRPr lang="en-US" sz="1400" strike="noStrike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926156455"/>
                      </a:ext>
                    </a:extLst>
                  </a:tr>
                  <a:tr h="222836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Antenna configuration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T</a:t>
                          </a: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R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831312954"/>
                      </a:ext>
                    </a:extLst>
                  </a:tr>
                  <a:tr h="222836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Number of interlaces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550903265"/>
                      </a:ext>
                    </a:extLst>
                  </a:tr>
                  <a:tr h="222836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Interlace index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x-none" sz="1400" baseline="300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Note 1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814641490"/>
                      </a:ext>
                    </a:extLst>
                  </a:tr>
                  <a:tr h="32379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Propagation conditions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TDLA30-10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Low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442045417"/>
                      </a:ext>
                    </a:extLst>
                  </a:tr>
                  <a:tr h="445671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Index of OCC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highlight>
                                <a:srgbClr val="FFFF00"/>
                              </a:highlight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Option 1: n</a:t>
                          </a:r>
                          <a:r>
                            <a:rPr lang="x-none" sz="1400" dirty="0">
                              <a:effectLst/>
                              <a:highlight>
                                <a:srgbClr val="FFFF00"/>
                              </a:highlight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en-US" sz="1400" dirty="0">
                              <a:effectLst/>
                              <a:highlight>
                                <a:srgbClr val="FFFF00"/>
                              </a:highlight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</a:t>
                          </a: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highlight>
                                <a:srgbClr val="FFFF00"/>
                              </a:highlight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Option2: Not configure</a:t>
                          </a:r>
                          <a:endParaRPr lang="en-US" sz="1400" dirty="0">
                            <a:effectLst/>
                            <a:highlight>
                              <a:srgbClr val="FFFF00"/>
                            </a:highlight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552090146"/>
                      </a:ext>
                    </a:extLst>
                  </a:tr>
                  <a:tr h="445671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Length of OCC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highlight>
                                <a:srgbClr val="FFFF00"/>
                              </a:highlight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Option 1: n</a:t>
                          </a:r>
                          <a:r>
                            <a:rPr lang="en-US" sz="1400" dirty="0">
                              <a:effectLst/>
                              <a:highlight>
                                <a:srgbClr val="FFFF00"/>
                              </a:highlight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en-US" sz="1400" dirty="0">
                            <a:effectLst/>
                            <a:highlight>
                              <a:srgbClr val="FFFF00"/>
                            </a:highlight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highlight>
                                <a:srgbClr val="FFFF00"/>
                              </a:highlight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Option 2: </a:t>
                          </a:r>
                          <a:r>
                            <a:rPr lang="en-US" sz="1400" dirty="0">
                              <a:effectLst/>
                              <a:highlight>
                                <a:srgbClr val="FFFF00"/>
                              </a:highlight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Not configure</a:t>
                          </a:r>
                          <a:endParaRPr lang="en-US" sz="1400" dirty="0">
                            <a:effectLst/>
                            <a:highlight>
                              <a:srgbClr val="FFFF00"/>
                            </a:highlight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5929710"/>
                      </a:ext>
                    </a:extLst>
                  </a:tr>
                  <a:tr h="222836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Cyclic shift index for DMRS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12317981"/>
                      </a:ext>
                    </a:extLst>
                  </a:tr>
                  <a:tr h="222836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Test metric 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x-none" sz="1400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  <a:cs typeface="Times New Roman" panose="02020603050405020304" pitchFamily="18" charset="0"/>
                                  </a:rPr>
                                  <m:t>SNR</m:t>
                                </m:r>
                                <m:r>
                                  <a:rPr lang="x-none" sz="1400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  <a:cs typeface="Times New Roman" panose="02020603050405020304" pitchFamily="18" charset="0"/>
                                  </a:rPr>
                                  <m:t> @ </m:t>
                                </m:r>
                                <m:d>
                                  <m:dPr>
                                    <m:ctrlPr>
                                      <a:rPr lang="en-US" sz="1400" i="1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x-none" sz="1400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UCI</m:t>
                                    </m:r>
                                    <m:r>
                                      <a:rPr lang="x-none" sz="1400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 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x-none" sz="1400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block</m:t>
                                    </m:r>
                                    <m:r>
                                      <a:rPr lang="x-none" sz="1400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 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x-none" sz="1400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BLER</m:t>
                                    </m:r>
                                  </m:e>
                                </m:d>
                                <m:r>
                                  <a:rPr lang="x-none" sz="1400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sSup>
                                  <m:sSupPr>
                                    <m:ctrlPr>
                                      <a:rPr lang="en-US" sz="1400" i="1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x-none" sz="1400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r>
                                      <a:rPr lang="x-none" sz="1400" i="1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−</m:t>
                                    </m:r>
                                    <m:r>
                                      <a:rPr lang="x-none" sz="1400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620966628"/>
                      </a:ext>
                    </a:extLst>
                  </a:tr>
                  <a:tr h="668507">
                    <a:tc gridSpan="2"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Note 1: RBs 0, 10, 20,…,90 are allocated for 15kHz and RBs 0,5,10,…,45 are allocated for 30kHz.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Note 2: The UCI information does not contain CSI part 2.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14451353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58B9E966-D4B9-4784-A5C9-3A1ACCB4570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03934920"/>
                  </p:ext>
                </p:extLst>
              </p:nvPr>
            </p:nvGraphicFramePr>
            <p:xfrm>
              <a:off x="5646199" y="578068"/>
              <a:ext cx="5930283" cy="570712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867726">
                      <a:extLst>
                        <a:ext uri="{9D8B030D-6E8A-4147-A177-3AD203B41FA5}">
                          <a16:colId xmlns:a16="http://schemas.microsoft.com/office/drawing/2014/main" val="2331342594"/>
                        </a:ext>
                      </a:extLst>
                    </a:gridCol>
                    <a:gridCol w="3062557">
                      <a:extLst>
                        <a:ext uri="{9D8B030D-6E8A-4147-A177-3AD203B41FA5}">
                          <a16:colId xmlns:a16="http://schemas.microsoft.com/office/drawing/2014/main" val="2188588235"/>
                        </a:ext>
                      </a:extLst>
                    </a:gridCol>
                  </a:tblGrid>
                  <a:tr h="222836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b="1" dirty="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Parameter</a:t>
                          </a:r>
                          <a:endParaRPr lang="en-US" sz="1400" b="1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b="1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Test 1</a:t>
                          </a:r>
                          <a:endParaRPr lang="en-US" sz="1400" b="1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712334196"/>
                      </a:ext>
                    </a:extLst>
                  </a:tr>
                  <a:tr h="222836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Modulation order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QPSK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9125182"/>
                      </a:ext>
                    </a:extLst>
                  </a:tr>
                  <a:tr h="222836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Intra-slot frequency hopping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N/A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506609530"/>
                      </a:ext>
                    </a:extLst>
                  </a:tr>
                  <a:tr h="222836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Group and sequence hopping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neither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76397254"/>
                      </a:ext>
                    </a:extLst>
                  </a:tr>
                  <a:tr h="222836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Hopping ID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?? ??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94447829"/>
                      </a:ext>
                    </a:extLst>
                  </a:tr>
                  <a:tr h="222836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Additional DM-RS configuration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 additional DM-RS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497401723"/>
                      </a:ext>
                    </a:extLst>
                  </a:tr>
                  <a:tr h="445671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Number of symbols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highlight>
                                <a:srgbClr val="FFFF00"/>
                              </a:highlight>
                              <a:latin typeface="Arial" panose="020B0604020202020204" pitchFamily="34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4 </a:t>
                          </a: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highlight>
                                <a:srgbClr val="FFFF00"/>
                              </a:highlight>
                              <a:latin typeface="Arial" panose="020B0604020202020204" pitchFamily="34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 FFS on 14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6687172"/>
                      </a:ext>
                    </a:extLst>
                  </a:tr>
                  <a:tr h="445671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The number of UCI information bits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highlight>
                                <a:srgbClr val="FFFF00"/>
                              </a:highlight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4 bits </a:t>
                          </a: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highlight>
                                <a:srgbClr val="FFFF00"/>
                              </a:highlight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FFS on 16 bits 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371088951"/>
                      </a:ext>
                    </a:extLst>
                  </a:tr>
                  <a:tr h="222836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Channel bandwidth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20MHz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029301002"/>
                      </a:ext>
                    </a:extLst>
                  </a:tr>
                  <a:tr h="25810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SCS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strike="noStrike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15kHz</a:t>
                          </a:r>
                          <a:r>
                            <a:rPr lang="en-US" sz="1400" strike="noStrike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and </a:t>
                          </a:r>
                          <a:r>
                            <a:rPr lang="x-none" sz="1400" strike="noStrike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30kHz</a:t>
                          </a:r>
                          <a:endParaRPr lang="en-US" sz="1400" strike="noStrike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926156455"/>
                      </a:ext>
                    </a:extLst>
                  </a:tr>
                  <a:tr h="222836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Antenna configuration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T</a:t>
                          </a: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R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831312954"/>
                      </a:ext>
                    </a:extLst>
                  </a:tr>
                  <a:tr h="222836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Number of interlaces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550903265"/>
                      </a:ext>
                    </a:extLst>
                  </a:tr>
                  <a:tr h="222836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Interlace index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x-none" sz="1400" baseline="300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Note 1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814641490"/>
                      </a:ext>
                    </a:extLst>
                  </a:tr>
                  <a:tr h="32379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Propagation conditions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TDLA30-10</a:t>
                          </a:r>
                          <a:r>
                            <a:rPr lang="en-US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Low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442045417"/>
                      </a:ext>
                    </a:extLst>
                  </a:tr>
                  <a:tr h="445671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Index of OCC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highlight>
                                <a:srgbClr val="FFFF00"/>
                              </a:highlight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Option 1: n</a:t>
                          </a:r>
                          <a:r>
                            <a:rPr lang="x-none" sz="1400" dirty="0">
                              <a:effectLst/>
                              <a:highlight>
                                <a:srgbClr val="FFFF00"/>
                              </a:highlight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en-US" sz="1400" dirty="0">
                              <a:effectLst/>
                              <a:highlight>
                                <a:srgbClr val="FFFF00"/>
                              </a:highlight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 </a:t>
                          </a: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  <a:highlight>
                                <a:srgbClr val="FFFF00"/>
                              </a:highlight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Option2: Not configure</a:t>
                          </a:r>
                          <a:endParaRPr lang="en-US" sz="1400" dirty="0">
                            <a:effectLst/>
                            <a:highlight>
                              <a:srgbClr val="FFFF00"/>
                            </a:highlight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552090146"/>
                      </a:ext>
                    </a:extLst>
                  </a:tr>
                  <a:tr h="445671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a:t>Length of OCC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highlight>
                                <a:srgbClr val="FFFF00"/>
                              </a:highlight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Option 1: n</a:t>
                          </a:r>
                          <a:r>
                            <a:rPr lang="en-US" sz="1400" dirty="0">
                              <a:effectLst/>
                              <a:highlight>
                                <a:srgbClr val="FFFF00"/>
                              </a:highlight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en-US" sz="1400" dirty="0">
                            <a:effectLst/>
                            <a:highlight>
                              <a:srgbClr val="FFFF00"/>
                            </a:highlight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highlight>
                                <a:srgbClr val="FFFF00"/>
                              </a:highlight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Option 2: </a:t>
                          </a:r>
                          <a:r>
                            <a:rPr lang="en-US" sz="1400" dirty="0">
                              <a:effectLst/>
                              <a:highlight>
                                <a:srgbClr val="FFFF00"/>
                              </a:highlight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Not configure</a:t>
                          </a:r>
                          <a:endParaRPr lang="en-US" sz="1400" dirty="0">
                            <a:effectLst/>
                            <a:highlight>
                              <a:srgbClr val="FFFF00"/>
                            </a:highlight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5929710"/>
                      </a:ext>
                    </a:extLst>
                  </a:tr>
                  <a:tr h="222836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Cyclic shift index for DMRS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0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12317981"/>
                      </a:ext>
                    </a:extLst>
                  </a:tr>
                  <a:tr h="222836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Test metric </a:t>
                          </a:r>
                          <a:endParaRPr lang="en-US" sz="140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93837" t="-2222222" r="-398" b="-34722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20966628"/>
                      </a:ext>
                    </a:extLst>
                  </a:tr>
                  <a:tr h="668507">
                    <a:tc gridSpan="2"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Note 1: RBs 0, 10, 20,…,90 are allocated for 15kHz and RBs 0,5,10,…,45 are allocated for 30kHz.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x-none" sz="1400" dirty="0">
                              <a:effectLst/>
                              <a:latin typeface="Times New Roman" panose="02020603050405020304" pitchFamily="18" charset="0"/>
                              <a:ea typeface="DengXian" panose="02010600030101010101" pitchFamily="2" charset="-122"/>
                              <a:cs typeface="Times New Roman" panose="02020603050405020304" pitchFamily="18" charset="0"/>
                            </a:rPr>
                            <a:t>Note 2: The UCI information does not contain CSI part 2.</a:t>
                          </a:r>
                          <a:endParaRPr lang="en-US" sz="1400" dirty="0">
                            <a:effectLst/>
                            <a:latin typeface="Arial" panose="020B0604020202020204" pitchFamily="34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144513538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9011295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82A88594623E45A54E434C9E0D57E9" ma:contentTypeVersion="14" ma:contentTypeDescription="Create a new document." ma:contentTypeScope="" ma:versionID="cfd15e9316fe505b895c26adf9dbad4a">
  <xsd:schema xmlns:xsd="http://www.w3.org/2001/XMLSchema" xmlns:xs="http://www.w3.org/2001/XMLSchema" xmlns:p="http://schemas.microsoft.com/office/2006/metadata/properties" xmlns:ns3="71c5aaf6-e6ce-465b-b873-5148d2a4c105" xmlns:ns4="563531dd-8789-4578-8cd9-d1943f0784b1" xmlns:ns5="053b6cbc-f77b-40f7-a27b-0113c4d5231f" targetNamespace="http://schemas.microsoft.com/office/2006/metadata/properties" ma:root="true" ma:fieldsID="d61ffee7eb4b6d626797fd80546e026f" ns3:_="" ns4:_="" ns5:_="">
    <xsd:import namespace="71c5aaf6-e6ce-465b-b873-5148d2a4c105"/>
    <xsd:import namespace="563531dd-8789-4578-8cd9-d1943f0784b1"/>
    <xsd:import namespace="053b6cbc-f77b-40f7-a27b-0113c4d5231f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5:SharedWithUsers" minOccurs="0"/>
                <xsd:element ref="ns5:SharedWithDetails" minOccurs="0"/>
                <xsd:element ref="ns5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3531dd-8789-4578-8cd9-d1943f0784b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3b6cbc-f77b-40f7-a27b-0113c4d5231f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1062A4B0-46CC-4A4F-9C50-1ED56EA5624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5C46E9D-E610-4304-BA35-D7DE0AB5B356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3.xml><?xml version="1.0" encoding="utf-8"?>
<ds:datastoreItem xmlns:ds="http://schemas.openxmlformats.org/officeDocument/2006/customXml" ds:itemID="{7F67F8D7-4BE7-413C-8569-B8D4C8F1D45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563531dd-8789-4578-8cd9-d1943f0784b1"/>
    <ds:schemaRef ds:uri="053b6cbc-f77b-40f7-a27b-0113c4d5231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80A9D53E-B3EF-4122-BF24-A2C8A0BF3D5E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A4E27293-7DBC-44B7-BB4C-A0BC9BEB6B9F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879</TotalTime>
  <Words>770</Words>
  <Application>Microsoft Office PowerPoint</Application>
  <PresentationFormat>Widescreen</PresentationFormat>
  <Paragraphs>202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Cambria Math</vt:lpstr>
      <vt:lpstr>Times New Roman</vt:lpstr>
      <vt:lpstr>Wingdings</vt:lpstr>
      <vt:lpstr>Office Theme</vt:lpstr>
      <vt:lpstr>Way Forward on NR-U PUCCH demodulation requirements</vt:lpstr>
      <vt:lpstr>Background</vt:lpstr>
      <vt:lpstr>General test configurations</vt:lpstr>
      <vt:lpstr>PUCCH format 0</vt:lpstr>
      <vt:lpstr>PUCCH format 1</vt:lpstr>
      <vt:lpstr>PUCCH format 2</vt:lpstr>
      <vt:lpstr>PUCCH format 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Nicholas Pu</dc:creator>
  <cp:lastModifiedBy>Nicholas Pu</cp:lastModifiedBy>
  <cp:revision>106</cp:revision>
  <dcterms:created xsi:type="dcterms:W3CDTF">2020-11-11T06:31:08Z</dcterms:created>
  <dcterms:modified xsi:type="dcterms:W3CDTF">2021-02-03T23:39:06Z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1602209067</vt:lpwstr>
  </property>
  <property fmtid="{D5CDD505-2E9C-101B-9397-08002B2CF9AE}" pid="6" name="ContentTypeId">
    <vt:lpwstr>0x010100BA82A88594623E45A54E434C9E0D57E9</vt:lpwstr>
  </property>
</Properties>
</file>