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81" r:id="rId4"/>
    <p:sldId id="280" r:id="rId5"/>
    <p:sldId id="275" r:id="rId6"/>
    <p:sldId id="276" r:id="rId7"/>
    <p:sldId id="277" r:id="rId8"/>
    <p:sldId id="283"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2"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594" y="10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2021/2/4</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55250" y="265294"/>
            <a:ext cx="6664886" cy="1080120"/>
          </a:xfrm>
        </p:spPr>
        <p:txBody>
          <a:bodyPr>
            <a:noAutofit/>
          </a:bodyPr>
          <a:lstStyle/>
          <a:p>
            <a:pPr algn="l"/>
            <a:r>
              <a:rPr lang="en-US" altLang="zh-CN" sz="2000" dirty="0">
                <a:latin typeface="Arial Unicode MS" pitchFamily="50" charset="-127"/>
                <a:ea typeface="Arial Unicode MS" pitchFamily="50" charset="-127"/>
                <a:cs typeface="Arial Unicode MS" pitchFamily="50" charset="-127"/>
              </a:rPr>
              <a:t>3GPP TSG-RAN WG4 Meeting #</a:t>
            </a:r>
            <a:r>
              <a:rPr lang="en-US" altLang="zh-CN" sz="2000" dirty="0" smtClean="0">
                <a:latin typeface="Arial Unicode MS" pitchFamily="50" charset="-127"/>
                <a:ea typeface="Arial Unicode MS" pitchFamily="50" charset="-127"/>
                <a:cs typeface="Arial Unicode MS" pitchFamily="50" charset="-127"/>
              </a:rPr>
              <a:t>98-e </a:t>
            </a:r>
            <a:r>
              <a:rPr lang="en-US" altLang="zh-CN" sz="2000" dirty="0">
                <a:latin typeface="Arial Unicode MS" pitchFamily="50" charset="-127"/>
                <a:ea typeface="Arial Unicode MS" pitchFamily="50" charset="-127"/>
                <a:cs typeface="Arial Unicode MS" pitchFamily="50" charset="-127"/>
              </a:rPr>
              <a:t/>
            </a:r>
            <a:br>
              <a:rPr lang="en-US" altLang="zh-CN" sz="2000" dirty="0">
                <a:latin typeface="Arial Unicode MS" pitchFamily="50" charset="-127"/>
                <a:ea typeface="Arial Unicode MS" pitchFamily="50" charset="-127"/>
                <a:cs typeface="Arial Unicode MS" pitchFamily="50" charset="-127"/>
              </a:rPr>
            </a:br>
            <a:r>
              <a:rPr lang="en-US" altLang="zh-CN" sz="2000" dirty="0">
                <a:latin typeface="Arial Unicode MS" pitchFamily="50" charset="-127"/>
                <a:ea typeface="Arial Unicode MS" pitchFamily="50" charset="-127"/>
                <a:cs typeface="Arial Unicode MS" pitchFamily="50" charset="-127"/>
              </a:rPr>
              <a:t>Electronic Meeting, </a:t>
            </a:r>
            <a:r>
              <a:rPr lang="en-US" altLang="zh-CN" sz="2000" dirty="0" smtClean="0">
                <a:latin typeface="Arial Unicode MS" pitchFamily="50" charset="-127"/>
                <a:ea typeface="Arial Unicode MS" pitchFamily="50" charset="-127"/>
                <a:cs typeface="Arial Unicode MS" pitchFamily="50" charset="-127"/>
              </a:rPr>
              <a:t>January 25</a:t>
            </a:r>
            <a:r>
              <a:rPr lang="en-US" altLang="zh-CN" sz="2000" baseline="30000" dirty="0" smtClean="0">
                <a:latin typeface="Arial Unicode MS" pitchFamily="50" charset="-127"/>
                <a:ea typeface="Arial Unicode MS" pitchFamily="50" charset="-127"/>
                <a:cs typeface="Arial Unicode MS" pitchFamily="50" charset="-127"/>
              </a:rPr>
              <a:t>th</a:t>
            </a:r>
            <a:r>
              <a:rPr lang="en-US" altLang="zh-CN" sz="2000" dirty="0" smtClean="0">
                <a:latin typeface="Arial Unicode MS" pitchFamily="50" charset="-127"/>
                <a:ea typeface="Arial Unicode MS" pitchFamily="50" charset="-127"/>
                <a:cs typeface="Arial Unicode MS" pitchFamily="50" charset="-127"/>
              </a:rPr>
              <a:t> – February 5</a:t>
            </a:r>
            <a:r>
              <a:rPr lang="en-US" altLang="zh-CN" sz="2000" baseline="30000" dirty="0" smtClean="0">
                <a:latin typeface="Arial Unicode MS" pitchFamily="50" charset="-127"/>
                <a:ea typeface="Arial Unicode MS" pitchFamily="50" charset="-127"/>
                <a:cs typeface="Arial Unicode MS" pitchFamily="50" charset="-127"/>
              </a:rPr>
              <a:t>th</a:t>
            </a:r>
            <a:r>
              <a:rPr lang="en-US" altLang="zh-CN" sz="2000" dirty="0" smtClean="0">
                <a:latin typeface="Arial Unicode MS" pitchFamily="50" charset="-127"/>
                <a:ea typeface="Arial Unicode MS" pitchFamily="50" charset="-127"/>
                <a:cs typeface="Arial Unicode MS" pitchFamily="50" charset="-127"/>
              </a:rPr>
              <a:t>, 2021</a:t>
            </a:r>
            <a:endParaRPr lang="zh-CN" altLang="en-US" sz="2000" dirty="0">
              <a:latin typeface="Arial Unicode MS" pitchFamily="50" charset="-127"/>
              <a:ea typeface="Arial Unicode MS" pitchFamily="50" charset="-127"/>
              <a:cs typeface="Arial Unicode MS" pitchFamily="50" charset="-127"/>
            </a:endParaRPr>
          </a:p>
        </p:txBody>
      </p:sp>
      <p:sp>
        <p:nvSpPr>
          <p:cNvPr id="3" name="副标题 2"/>
          <p:cNvSpPr>
            <a:spLocks noGrp="1"/>
          </p:cNvSpPr>
          <p:nvPr>
            <p:ph type="subTitle" idx="1"/>
          </p:nvPr>
        </p:nvSpPr>
        <p:spPr>
          <a:xfrm>
            <a:off x="2855640" y="4581128"/>
            <a:ext cx="6400800" cy="744488"/>
          </a:xfrm>
        </p:spPr>
        <p:txBody>
          <a:bodyPr/>
          <a:lstStyle/>
          <a:p>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4" name="TextBox 3"/>
          <p:cNvSpPr txBox="1"/>
          <p:nvPr/>
        </p:nvSpPr>
        <p:spPr>
          <a:xfrm>
            <a:off x="1775520" y="2060848"/>
            <a:ext cx="8784976" cy="1323439"/>
          </a:xfrm>
          <a:prstGeom prst="rect">
            <a:avLst/>
          </a:prstGeom>
          <a:noFill/>
        </p:spPr>
        <p:txBody>
          <a:bodyPr wrap="square" rtlCol="0">
            <a:spAutoFit/>
          </a:bodyPr>
          <a:lstStyle/>
          <a:p>
            <a:pPr algn="ctr"/>
            <a:r>
              <a:rPr lang="en-US" altLang="zh-CN" sz="4000" dirty="0"/>
              <a:t>Way forward on </a:t>
            </a:r>
            <a:r>
              <a:rPr lang="en-US" altLang="zh-CN" sz="4000" dirty="0" smtClean="0"/>
              <a:t>NR-U BS demodulation requirements for general part and PUSCH</a:t>
            </a:r>
            <a:endParaRPr lang="zh-CN" altLang="en-US" sz="4000" dirty="0"/>
          </a:p>
        </p:txBody>
      </p:sp>
      <p:sp>
        <p:nvSpPr>
          <p:cNvPr id="5" name="TextBox 4"/>
          <p:cNvSpPr txBox="1"/>
          <p:nvPr/>
        </p:nvSpPr>
        <p:spPr>
          <a:xfrm>
            <a:off x="9480376" y="605299"/>
            <a:ext cx="1944216" cy="400110"/>
          </a:xfrm>
          <a:prstGeom prst="rect">
            <a:avLst/>
          </a:prstGeom>
          <a:noFill/>
        </p:spPr>
        <p:txBody>
          <a:bodyPr wrap="square" rtlCol="0">
            <a:spAutoFit/>
          </a:bodyPr>
          <a:lstStyle/>
          <a:p>
            <a:r>
              <a:rPr lang="en-US" altLang="zh-CN" sz="2000" dirty="0" smtClean="0">
                <a:latin typeface="Arial Unicode MS" pitchFamily="50" charset="-127"/>
                <a:ea typeface="Arial Unicode MS" pitchFamily="50" charset="-127"/>
                <a:cs typeface="Arial Unicode MS" pitchFamily="50" charset="-127"/>
              </a:rPr>
              <a:t>R4-2103806</a:t>
            </a:r>
            <a:endParaRPr lang="zh-CN" altLang="en-US"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4419" y="44624"/>
            <a:ext cx="10513168" cy="936104"/>
          </a:xfrm>
        </p:spPr>
        <p:txBody>
          <a:bodyPr>
            <a:normAutofit/>
          </a:bodyPr>
          <a:lstStyle/>
          <a:p>
            <a:r>
              <a:rPr lang="en-GB" altLang="zh-CN" dirty="0" smtClean="0"/>
              <a:t>Background</a:t>
            </a:r>
            <a:endParaRPr lang="zh-CN" altLang="en-US" dirty="0"/>
          </a:p>
        </p:txBody>
      </p:sp>
      <p:sp>
        <p:nvSpPr>
          <p:cNvPr id="3" name="内容占位符 2"/>
          <p:cNvSpPr>
            <a:spLocks noGrp="1"/>
          </p:cNvSpPr>
          <p:nvPr>
            <p:ph idx="1"/>
          </p:nvPr>
        </p:nvSpPr>
        <p:spPr>
          <a:xfrm>
            <a:off x="767408" y="1259632"/>
            <a:ext cx="10801200" cy="5193704"/>
          </a:xfrm>
        </p:spPr>
        <p:txBody>
          <a:bodyPr>
            <a:normAutofit/>
          </a:bodyPr>
          <a:lstStyle/>
          <a:p>
            <a:r>
              <a:rPr lang="en-GB" altLang="zh-CN" sz="2800" dirty="0"/>
              <a:t>R4-2012611, </a:t>
            </a:r>
            <a:r>
              <a:rPr lang="en-US" altLang="zh-CN" sz="2800" dirty="0"/>
              <a:t>Way Forward on NR-U BS demodulation requirements</a:t>
            </a:r>
            <a:r>
              <a:rPr lang="en-GB" altLang="zh-CN" sz="2800" dirty="0"/>
              <a:t>, RAN4#96-e, </a:t>
            </a:r>
            <a:r>
              <a:rPr lang="en-GB" altLang="zh-CN" sz="2800" dirty="0" smtClean="0"/>
              <a:t>E</a:t>
            </a:r>
            <a:r>
              <a:rPr lang="en-US" altLang="zh-CN" sz="2800" dirty="0" err="1" smtClean="0"/>
              <a:t>ricsson</a:t>
            </a:r>
            <a:endParaRPr lang="en-GB" altLang="zh-CN" sz="2800" dirty="0"/>
          </a:p>
          <a:p>
            <a:r>
              <a:rPr lang="en-US" altLang="zh-CN" sz="3100" dirty="0" smtClean="0"/>
              <a:t>R4-017688, </a:t>
            </a:r>
            <a:r>
              <a:rPr lang="en-US" altLang="zh-CN" sz="2800" dirty="0"/>
              <a:t>Way forward on NR-U BS demodulation requirements for general part and </a:t>
            </a:r>
            <a:r>
              <a:rPr lang="en-US" altLang="zh-CN" sz="2800" dirty="0" smtClean="0"/>
              <a:t>PUSCH, RAN4#97-e, Huawei, HiSilicon</a:t>
            </a:r>
            <a:endParaRPr lang="zh-CN" altLang="en-US" sz="2800" dirty="0"/>
          </a:p>
          <a:p>
            <a:endParaRPr lang="en-US" altLang="zh-CN" sz="3100" dirty="0" smtClean="0"/>
          </a:p>
        </p:txBody>
      </p:sp>
    </p:spTree>
    <p:extLst>
      <p:ext uri="{BB962C8B-B14F-4D97-AF65-F5344CB8AC3E}">
        <p14:creationId xmlns:p14="http://schemas.microsoft.com/office/powerpoint/2010/main" val="21640368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4419" y="44624"/>
            <a:ext cx="10513168" cy="936104"/>
          </a:xfrm>
        </p:spPr>
        <p:txBody>
          <a:bodyPr>
            <a:normAutofit/>
          </a:bodyPr>
          <a:lstStyle/>
          <a:p>
            <a:r>
              <a:rPr lang="en-GB" altLang="zh-CN" dirty="0" smtClean="0"/>
              <a:t>General: Test scope</a:t>
            </a:r>
            <a:endParaRPr lang="zh-CN" altLang="en-US" dirty="0"/>
          </a:p>
        </p:txBody>
      </p:sp>
      <p:sp>
        <p:nvSpPr>
          <p:cNvPr id="3" name="内容占位符 2"/>
          <p:cNvSpPr>
            <a:spLocks noGrp="1"/>
          </p:cNvSpPr>
          <p:nvPr>
            <p:ph idx="1"/>
          </p:nvPr>
        </p:nvSpPr>
        <p:spPr>
          <a:xfrm>
            <a:off x="623392" y="1259632"/>
            <a:ext cx="11089232" cy="5193704"/>
          </a:xfrm>
        </p:spPr>
        <p:txBody>
          <a:bodyPr>
            <a:normAutofit/>
          </a:bodyPr>
          <a:lstStyle/>
          <a:p>
            <a:r>
              <a:rPr lang="en-US" altLang="zh-CN" dirty="0" smtClean="0"/>
              <a:t>How </a:t>
            </a:r>
            <a:r>
              <a:rPr lang="en-US" altLang="zh-CN" dirty="0"/>
              <a:t>to handle Rel-15 test requirements for BS supporting NR-U</a:t>
            </a:r>
          </a:p>
          <a:p>
            <a:pPr lvl="1"/>
            <a:r>
              <a:rPr lang="en-US" altLang="zh-CN" sz="2700" dirty="0"/>
              <a:t>Conduct the performance requirements defined for both NR Rel-15 with test applicability rule and </a:t>
            </a:r>
            <a:r>
              <a:rPr lang="en-US" altLang="zh-CN" sz="2700" dirty="0" smtClean="0"/>
              <a:t>NR-U</a:t>
            </a:r>
            <a:endParaRPr lang="en-US" altLang="zh-CN" sz="2700" dirty="0"/>
          </a:p>
        </p:txBody>
      </p:sp>
    </p:spTree>
    <p:extLst>
      <p:ext uri="{BB962C8B-B14F-4D97-AF65-F5344CB8AC3E}">
        <p14:creationId xmlns:p14="http://schemas.microsoft.com/office/powerpoint/2010/main" val="35558030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General: </a:t>
            </a:r>
            <a:r>
              <a:rPr lang="en-US" altLang="zh-CN" dirty="0" smtClean="0"/>
              <a:t>Specification structure</a:t>
            </a:r>
            <a:endParaRPr lang="zh-CN" altLang="en-US" dirty="0"/>
          </a:p>
        </p:txBody>
      </p:sp>
      <p:sp>
        <p:nvSpPr>
          <p:cNvPr id="3" name="内容占位符 2"/>
          <p:cNvSpPr>
            <a:spLocks noGrp="1"/>
          </p:cNvSpPr>
          <p:nvPr>
            <p:ph idx="1"/>
          </p:nvPr>
        </p:nvSpPr>
        <p:spPr>
          <a:xfrm>
            <a:off x="479376" y="1268760"/>
            <a:ext cx="10972800" cy="4525963"/>
          </a:xfrm>
        </p:spPr>
        <p:txBody>
          <a:bodyPr>
            <a:noAutofit/>
          </a:bodyPr>
          <a:lstStyle/>
          <a:p>
            <a:pPr marL="342900" lvl="1" indent="-342900">
              <a:spcAft>
                <a:spcPts val="600"/>
              </a:spcAft>
              <a:buFont typeface="Arial" pitchFamily="34" charset="0"/>
              <a:buChar char="•"/>
            </a:pPr>
            <a:r>
              <a:rPr lang="en-GB" altLang="zh-CN" sz="2400" dirty="0" smtClean="0"/>
              <a:t>Specification structure for PUSCH</a:t>
            </a:r>
          </a:p>
          <a:p>
            <a:pPr marL="742950" lvl="2" indent="-342900">
              <a:spcAft>
                <a:spcPts val="600"/>
              </a:spcAft>
            </a:pPr>
            <a:r>
              <a:rPr lang="en-GB" altLang="zh-CN" sz="2000" dirty="0"/>
              <a:t>Create </a:t>
            </a:r>
            <a:r>
              <a:rPr lang="en-GB" altLang="zh-CN" sz="2000" dirty="0"/>
              <a:t>separate clauses 8.2.[9] and 11.2.1.[9] in 38.104 and 8.2.[9] in 38.141-1 and 38.141-2 for PUSCH performance requirements with interlace , and 8.2.[10] and 11.2.1.[9] in 38.104 and 8.2.[9] in 38.141-1 and 38.141-2 CG-UCI multiplexed on PUSCH performance requirements with interlace if it is agreed to be </a:t>
            </a:r>
            <a:r>
              <a:rPr lang="en-GB" altLang="zh-CN" sz="2000" dirty="0"/>
              <a:t>introduced</a:t>
            </a:r>
            <a:endParaRPr lang="en-GB" altLang="zh-CN" sz="2000" dirty="0"/>
          </a:p>
          <a:p>
            <a:pPr marL="342900" lvl="1" indent="-342900">
              <a:spcAft>
                <a:spcPts val="600"/>
              </a:spcAft>
              <a:buFont typeface="Arial" pitchFamily="34" charset="0"/>
              <a:buChar char="•"/>
            </a:pPr>
            <a:r>
              <a:rPr lang="en-GB" altLang="zh-CN" sz="2400" dirty="0" smtClean="0"/>
              <a:t>Specification </a:t>
            </a:r>
            <a:r>
              <a:rPr lang="en-GB" altLang="zh-CN" sz="2400" dirty="0"/>
              <a:t>structure for </a:t>
            </a:r>
            <a:r>
              <a:rPr lang="en-GB" altLang="zh-CN" sz="2400" dirty="0" smtClean="0"/>
              <a:t>PUCCH</a:t>
            </a:r>
          </a:p>
          <a:p>
            <a:pPr marL="742950" lvl="2" indent="-342900">
              <a:spcAft>
                <a:spcPts val="600"/>
              </a:spcAft>
            </a:pPr>
            <a:r>
              <a:rPr lang="en-GB" altLang="zh-CN" sz="2000" dirty="0"/>
              <a:t>Specify interlaced PUCCH requirements in separate clauses 8.3.x and 11.3.1.x in 38.104 and 8.3.x in 38.141-1 and 38.141-2, where x=8, 9, 10, 11  </a:t>
            </a:r>
          </a:p>
          <a:p>
            <a:pPr marL="342900" lvl="1" indent="-342900">
              <a:spcAft>
                <a:spcPts val="600"/>
              </a:spcAft>
              <a:buFont typeface="Arial" pitchFamily="34" charset="0"/>
              <a:buChar char="•"/>
            </a:pPr>
            <a:r>
              <a:rPr lang="en-GB" altLang="zh-CN" sz="2400" dirty="0"/>
              <a:t>Specification structure for </a:t>
            </a:r>
            <a:r>
              <a:rPr lang="en-GB" altLang="zh-CN" sz="2400" dirty="0" smtClean="0"/>
              <a:t>PRACH</a:t>
            </a:r>
          </a:p>
          <a:p>
            <a:pPr marL="742950" lvl="2" indent="-342900">
              <a:spcAft>
                <a:spcPts val="600"/>
              </a:spcAft>
            </a:pPr>
            <a:r>
              <a:rPr lang="en-GB" altLang="zh-CN" sz="2000" dirty="0" smtClean="0"/>
              <a:t>Create </a:t>
            </a:r>
            <a:r>
              <a:rPr lang="en-GB" altLang="zh-CN" sz="2000" dirty="0"/>
              <a:t>new clause in 38.104 “8.4.2.4 Minimum requirements for PRACH with LRA=1151 and LRA=571”. </a:t>
            </a:r>
            <a:endParaRPr lang="zh-CN" altLang="zh-CN" sz="2000" dirty="0"/>
          </a:p>
          <a:p>
            <a:pPr marL="742950" lvl="2" indent="-342900">
              <a:spcAft>
                <a:spcPts val="600"/>
              </a:spcAft>
            </a:pPr>
            <a:r>
              <a:rPr lang="en-GB" altLang="zh-CN" sz="2000" dirty="0"/>
              <a:t>Create new clause in 38.141-1 “8.4.1.7 Test requirement for PRACH with LRA=1151 and LRA=571”. </a:t>
            </a:r>
            <a:endParaRPr lang="zh-CN" altLang="zh-CN" sz="2000" dirty="0"/>
          </a:p>
          <a:p>
            <a:pPr marL="742950" lvl="2" indent="-342900">
              <a:spcAft>
                <a:spcPts val="600"/>
              </a:spcAft>
            </a:pPr>
            <a:r>
              <a:rPr lang="en-GB" altLang="zh-CN" sz="2000" dirty="0"/>
              <a:t>Create new clause in 38.141-2 “8.4.1.7 Test requirement for PRACH with LRA=1151 and LRA=571”. </a:t>
            </a:r>
            <a:endParaRPr lang="zh-CN" altLang="zh-CN" sz="2000" dirty="0"/>
          </a:p>
        </p:txBody>
      </p:sp>
    </p:spTree>
    <p:extLst>
      <p:ext uri="{BB962C8B-B14F-4D97-AF65-F5344CB8AC3E}">
        <p14:creationId xmlns:p14="http://schemas.microsoft.com/office/powerpoint/2010/main" val="37958019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1202" y="116632"/>
            <a:ext cx="10972800" cy="1143000"/>
          </a:xfrm>
        </p:spPr>
        <p:txBody>
          <a:bodyPr/>
          <a:lstStyle/>
          <a:p>
            <a:r>
              <a:rPr lang="en-US" altLang="zh-CN" dirty="0" smtClean="0"/>
              <a:t>Agreements for PUSCH </a:t>
            </a:r>
            <a:endParaRPr lang="zh-CN" altLang="en-US" dirty="0"/>
          </a:p>
        </p:txBody>
      </p:sp>
      <p:sp>
        <p:nvSpPr>
          <p:cNvPr id="3" name="内容占位符 2"/>
          <p:cNvSpPr>
            <a:spLocks noGrp="1"/>
          </p:cNvSpPr>
          <p:nvPr>
            <p:ph idx="1"/>
          </p:nvPr>
        </p:nvSpPr>
        <p:spPr>
          <a:xfrm>
            <a:off x="627017" y="1412776"/>
            <a:ext cx="10972800" cy="5069159"/>
          </a:xfrm>
        </p:spPr>
        <p:txBody>
          <a:bodyPr>
            <a:normAutofit fontScale="85000" lnSpcReduction="20000"/>
          </a:bodyPr>
          <a:lstStyle/>
          <a:p>
            <a:r>
              <a:rPr lang="en-GB" altLang="zh-CN" dirty="0" smtClean="0"/>
              <a:t>PUSCH performance requirements definition:</a:t>
            </a:r>
          </a:p>
          <a:p>
            <a:pPr lvl="1"/>
            <a:r>
              <a:rPr lang="en-GB" altLang="zh-CN" dirty="0"/>
              <a:t>Bandwidth: Define the requirements for single carrier with 20MHz</a:t>
            </a:r>
          </a:p>
          <a:p>
            <a:pPr lvl="1"/>
            <a:r>
              <a:rPr lang="en-GB" altLang="zh-CN" dirty="0" smtClean="0"/>
              <a:t>Reuse </a:t>
            </a:r>
            <a:r>
              <a:rPr lang="en-GB" altLang="zh-CN" dirty="0"/>
              <a:t>Rel-15 applicability rule for different channel </a:t>
            </a:r>
            <a:r>
              <a:rPr lang="en-GB" altLang="zh-CN" dirty="0" smtClean="0"/>
              <a:t>bandwidths with updated wording</a:t>
            </a:r>
          </a:p>
          <a:p>
            <a:r>
              <a:rPr lang="en-US" altLang="zh-CN" dirty="0"/>
              <a:t>Test Applicability rules for PUSCH requirements with different CBW(s</a:t>
            </a:r>
            <a:r>
              <a:rPr lang="en-US" altLang="zh-CN" dirty="0" smtClean="0"/>
              <a:t>)</a:t>
            </a:r>
          </a:p>
          <a:p>
            <a:pPr lvl="1"/>
            <a:r>
              <a:rPr lang="en-US" altLang="zh-CN" dirty="0" smtClean="0"/>
              <a:t>Option 1:</a:t>
            </a:r>
          </a:p>
          <a:p>
            <a:pPr lvl="2">
              <a:spcAft>
                <a:spcPts val="900"/>
              </a:spcAft>
            </a:pPr>
            <a:r>
              <a:rPr lang="en-GB" altLang="zh-CN" dirty="0"/>
              <a:t>For the subcarrier spacing for testing based on the test applicability rule, the test requirements for 20MHz channel bandwidth shall apply only if the BS supports it (see </a:t>
            </a:r>
            <a:r>
              <a:rPr lang="en-GB" altLang="zh-CN" dirty="0" err="1"/>
              <a:t>D.xx</a:t>
            </a:r>
            <a:r>
              <a:rPr lang="en-GB" altLang="zh-CN" dirty="0"/>
              <a:t> in table 4.6-1).</a:t>
            </a:r>
            <a:endParaRPr lang="zh-CN" altLang="zh-CN" dirty="0"/>
          </a:p>
          <a:p>
            <a:pPr lvl="2">
              <a:spcAft>
                <a:spcPts val="900"/>
              </a:spcAft>
            </a:pPr>
            <a:r>
              <a:rPr lang="en-GB" altLang="zh-CN" dirty="0"/>
              <a:t>Unless otherwise stated, for the subcarrier spacing for testing, the tests shall be done only for the widest supported channel bandwidth. If performance requirement is not specified for this widest supported channel bandwidth, the tests shall be done by using performance requirement defined for 20MHz channel bandwidth; The tested interlace shall then be the one closest to the centre in this widest supported channel bandwidth. </a:t>
            </a:r>
          </a:p>
          <a:p>
            <a:pPr lvl="1">
              <a:spcAft>
                <a:spcPts val="900"/>
              </a:spcAft>
            </a:pPr>
            <a:r>
              <a:rPr lang="en-GB" altLang="zh-CN" dirty="0"/>
              <a:t>Option 2:Other options not precluded</a:t>
            </a:r>
            <a:endParaRPr lang="zh-CN" altLang="en-US" dirty="0"/>
          </a:p>
          <a:p>
            <a:pPr lvl="1">
              <a:spcAft>
                <a:spcPts val="900"/>
              </a:spcAft>
            </a:pPr>
            <a:endParaRPr lang="zh-CN" altLang="zh-CN" dirty="0"/>
          </a:p>
          <a:p>
            <a:endParaRPr lang="en-US" altLang="zh-CN" dirty="0">
              <a:solidFill>
                <a:srgbClr val="FF0000"/>
              </a:solidFill>
            </a:endParaRPr>
          </a:p>
        </p:txBody>
      </p:sp>
    </p:spTree>
    <p:extLst>
      <p:ext uri="{BB962C8B-B14F-4D97-AF65-F5344CB8AC3E}">
        <p14:creationId xmlns:p14="http://schemas.microsoft.com/office/powerpoint/2010/main" val="4265650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083" y="10696"/>
            <a:ext cx="10972800" cy="1143000"/>
          </a:xfrm>
        </p:spPr>
        <p:txBody>
          <a:bodyPr/>
          <a:lstStyle/>
          <a:p>
            <a:r>
              <a:rPr lang="en-US" altLang="zh-CN" dirty="0" smtClean="0"/>
              <a:t>Agreements for PUSCH </a:t>
            </a:r>
            <a:endParaRPr lang="zh-CN" altLang="en-US" dirty="0"/>
          </a:p>
        </p:txBody>
      </p:sp>
      <p:sp>
        <p:nvSpPr>
          <p:cNvPr id="3" name="内容占位符 2"/>
          <p:cNvSpPr>
            <a:spLocks noGrp="1"/>
          </p:cNvSpPr>
          <p:nvPr>
            <p:ph idx="1"/>
          </p:nvPr>
        </p:nvSpPr>
        <p:spPr>
          <a:xfrm>
            <a:off x="609600" y="1268759"/>
            <a:ext cx="10972800" cy="4968553"/>
          </a:xfrm>
          <a:noFill/>
        </p:spPr>
        <p:txBody>
          <a:bodyPr>
            <a:normAutofit fontScale="92500" lnSpcReduction="10000"/>
          </a:bodyPr>
          <a:lstStyle/>
          <a:p>
            <a:pPr marL="342900" lvl="1" indent="-342900">
              <a:buFont typeface="Arial" pitchFamily="34" charset="0"/>
              <a:buChar char="•"/>
            </a:pPr>
            <a:r>
              <a:rPr lang="en-US" altLang="zh-CN" sz="3200" dirty="0"/>
              <a:t>PUSCH mapping </a:t>
            </a:r>
            <a:r>
              <a:rPr lang="en-US" altLang="zh-CN" sz="3200" dirty="0" smtClean="0"/>
              <a:t>type and test applicability rule</a:t>
            </a:r>
          </a:p>
          <a:p>
            <a:pPr lvl="1"/>
            <a:r>
              <a:rPr lang="en-US" altLang="zh-CN" dirty="0" smtClean="0"/>
              <a:t> Define PUSCH performance requirements for both PUSCH Type </a:t>
            </a:r>
            <a:r>
              <a:rPr lang="en-US" altLang="zh-CN" dirty="0"/>
              <a:t>A and Type </a:t>
            </a:r>
            <a:r>
              <a:rPr lang="en-US" altLang="zh-CN" dirty="0" smtClean="0"/>
              <a:t>B</a:t>
            </a:r>
          </a:p>
          <a:p>
            <a:pPr lvl="1"/>
            <a:r>
              <a:rPr lang="en-US" altLang="zh-CN" dirty="0" smtClean="0"/>
              <a:t>Reuse corresponding NR Rel-15 applicability rules</a:t>
            </a:r>
            <a:endParaRPr lang="en-US" altLang="zh-CN" dirty="0"/>
          </a:p>
          <a:p>
            <a:r>
              <a:rPr lang="en-US" altLang="zh-CN" dirty="0" smtClean="0"/>
              <a:t>MCS</a:t>
            </a:r>
          </a:p>
          <a:p>
            <a:pPr lvl="1"/>
            <a:r>
              <a:rPr lang="en-GB" altLang="zh-CN" dirty="0" smtClean="0"/>
              <a:t>MCS 20</a:t>
            </a:r>
          </a:p>
          <a:p>
            <a:r>
              <a:rPr lang="en-US" altLang="zh-CN" dirty="0"/>
              <a:t>RV sequence</a:t>
            </a:r>
          </a:p>
          <a:p>
            <a:pPr lvl="1"/>
            <a:r>
              <a:rPr lang="en-US" altLang="zh-CN" dirty="0"/>
              <a:t>{0,2,3,1}</a:t>
            </a:r>
          </a:p>
          <a:p>
            <a:pPr marL="342900" lvl="1" indent="-342900">
              <a:buFont typeface="Arial" pitchFamily="34" charset="0"/>
              <a:buChar char="•"/>
            </a:pPr>
            <a:r>
              <a:rPr lang="en-GB" altLang="zh-CN" sz="3200" dirty="0" smtClean="0"/>
              <a:t>CG-UCI configuration:</a:t>
            </a:r>
          </a:p>
          <a:p>
            <a:pPr lvl="1"/>
            <a:r>
              <a:rPr lang="en-GB" altLang="zh-CN" sz="2900" dirty="0"/>
              <a:t>Not configure CG-UCI for PUSCH </a:t>
            </a:r>
            <a:r>
              <a:rPr lang="en-GB" altLang="zh-CN" sz="2900" dirty="0" smtClean="0"/>
              <a:t>testing</a:t>
            </a:r>
            <a:endParaRPr lang="en-GB" altLang="zh-CN" sz="2900" dirty="0"/>
          </a:p>
        </p:txBody>
      </p:sp>
    </p:spTree>
    <p:extLst>
      <p:ext uri="{BB962C8B-B14F-4D97-AF65-F5344CB8AC3E}">
        <p14:creationId xmlns:p14="http://schemas.microsoft.com/office/powerpoint/2010/main" val="4107973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altLang="zh-CN" dirty="0" smtClean="0"/>
              <a:t>Agreements for PUSCH </a:t>
            </a:r>
            <a:endParaRPr lang="zh-CN" altLang="en-US" dirty="0"/>
          </a:p>
        </p:txBody>
      </p:sp>
      <p:sp>
        <p:nvSpPr>
          <p:cNvPr id="3" name="内容占位符 2"/>
          <p:cNvSpPr>
            <a:spLocks noGrp="1"/>
          </p:cNvSpPr>
          <p:nvPr>
            <p:ph idx="1"/>
          </p:nvPr>
        </p:nvSpPr>
        <p:spPr>
          <a:xfrm>
            <a:off x="839416" y="1316400"/>
            <a:ext cx="10585176" cy="5257799"/>
          </a:xfrm>
        </p:spPr>
        <p:txBody>
          <a:bodyPr>
            <a:normAutofit/>
          </a:bodyPr>
          <a:lstStyle/>
          <a:p>
            <a:r>
              <a:rPr lang="en-US" altLang="zh-CN" dirty="0" smtClean="0"/>
              <a:t>Performance requirements for CG-UCI multiplexed on PUSCH with interlace allocation</a:t>
            </a:r>
          </a:p>
          <a:p>
            <a:pPr lvl="1"/>
            <a:r>
              <a:rPr lang="en-GB" altLang="zh-CN" dirty="0" smtClean="0"/>
              <a:t>Option 1: </a:t>
            </a:r>
            <a:r>
              <a:rPr lang="en-GB" altLang="zh-CN" dirty="0"/>
              <a:t>Introduce requirement for HARQ-ACK multiplexed on interlacing PUSCH with more than 2 bits information, without CSI-1/2, and the test metric use BLER &lt;=1</a:t>
            </a:r>
            <a:r>
              <a:rPr lang="en-GB" altLang="zh-CN" dirty="0" smtClean="0"/>
              <a:t>%.</a:t>
            </a:r>
            <a:endParaRPr lang="en-GB" altLang="zh-CN" dirty="0"/>
          </a:p>
          <a:p>
            <a:pPr lvl="1"/>
            <a:r>
              <a:rPr lang="en-GB" altLang="zh-CN" dirty="0" smtClean="0"/>
              <a:t>Option 2:Introduce </a:t>
            </a:r>
            <a:r>
              <a:rPr lang="en-GB" altLang="zh-CN" dirty="0"/>
              <a:t>performance requirements for CG-UCI multiplexed on PUSCH with interlaced resource allocation and without HARQ-ACK, CSI part 1 and CSI part 2 and use following Table as assumptions: </a:t>
            </a:r>
            <a:endParaRPr lang="en-GB" altLang="zh-CN" dirty="0" smtClean="0"/>
          </a:p>
          <a:p>
            <a:pPr lvl="2">
              <a:buFont typeface="Wingdings" panose="05000000000000000000" pitchFamily="2" charset="2"/>
              <a:buChar char="Ø"/>
            </a:pPr>
            <a:r>
              <a:rPr lang="en-GB" altLang="zh-CN" dirty="0" smtClean="0"/>
              <a:t>   Further </a:t>
            </a:r>
            <a:r>
              <a:rPr lang="en-GB" altLang="zh-CN" dirty="0"/>
              <a:t>discuss the simulation assumptions</a:t>
            </a:r>
          </a:p>
          <a:p>
            <a:pPr lvl="2">
              <a:buFont typeface="Wingdings" panose="05000000000000000000" pitchFamily="2" charset="2"/>
              <a:buChar char="Ø"/>
            </a:pPr>
            <a:r>
              <a:rPr lang="en-GB" altLang="zh-CN" dirty="0" smtClean="0"/>
              <a:t>   The </a:t>
            </a:r>
            <a:r>
              <a:rPr lang="en-GB" altLang="zh-CN" dirty="0"/>
              <a:t>tests should be based on BS declaration </a:t>
            </a:r>
          </a:p>
          <a:p>
            <a:pPr marL="457200" lvl="1" indent="0">
              <a:buNone/>
            </a:pPr>
            <a:endParaRPr lang="zh-CN" altLang="en-US" dirty="0"/>
          </a:p>
          <a:p>
            <a:pPr lvl="1"/>
            <a:endParaRPr lang="zh-CN" altLang="en-US" b="1" dirty="0"/>
          </a:p>
        </p:txBody>
      </p:sp>
    </p:spTree>
    <p:extLst>
      <p:ext uri="{BB962C8B-B14F-4D97-AF65-F5344CB8AC3E}">
        <p14:creationId xmlns:p14="http://schemas.microsoft.com/office/powerpoint/2010/main" val="27340620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3392" y="260648"/>
            <a:ext cx="10972800" cy="346050"/>
          </a:xfrm>
        </p:spPr>
        <p:txBody>
          <a:bodyPr>
            <a:normAutofit fontScale="90000"/>
          </a:bodyPr>
          <a:lstStyle/>
          <a:p>
            <a:r>
              <a:rPr lang="en-US" altLang="zh-CN" dirty="0" smtClean="0"/>
              <a:t>Simulation assumptions</a:t>
            </a:r>
            <a:endParaRPr lang="zh-CN" altLang="en-US" dirty="0"/>
          </a:p>
        </p:txBody>
      </p:sp>
      <p:graphicFrame>
        <p:nvGraphicFramePr>
          <p:cNvPr id="4" name="Table 3">
            <a:extLst>
              <a:ext uri="{FF2B5EF4-FFF2-40B4-BE49-F238E27FC236}">
                <a16:creationId xmlns="" xmlns:a16="http://schemas.microsoft.com/office/drawing/2014/main" id="{13ED4736-B648-4FBC-895E-623C30BF8974}"/>
              </a:ext>
            </a:extLst>
          </p:cNvPr>
          <p:cNvGraphicFramePr>
            <a:graphicFrameLocks noGrp="1"/>
          </p:cNvGraphicFramePr>
          <p:nvPr>
            <p:extLst>
              <p:ext uri="{D42A27DB-BD31-4B8C-83A1-F6EECF244321}">
                <p14:modId xmlns:p14="http://schemas.microsoft.com/office/powerpoint/2010/main" val="2680477654"/>
              </p:ext>
            </p:extLst>
          </p:nvPr>
        </p:nvGraphicFramePr>
        <p:xfrm>
          <a:off x="2567608" y="836712"/>
          <a:ext cx="7344816" cy="5754387"/>
        </p:xfrm>
        <a:graphic>
          <a:graphicData uri="http://schemas.openxmlformats.org/drawingml/2006/table">
            <a:tbl>
              <a:tblPr firstRow="1" firstCol="1" bandRow="1"/>
              <a:tblGrid>
                <a:gridCol w="3810088">
                  <a:extLst>
                    <a:ext uri="{9D8B030D-6E8A-4147-A177-3AD203B41FA5}">
                      <a16:colId xmlns="" xmlns:a16="http://schemas.microsoft.com/office/drawing/2014/main" val="2115192498"/>
                    </a:ext>
                  </a:extLst>
                </a:gridCol>
                <a:gridCol w="3534728">
                  <a:extLst>
                    <a:ext uri="{9D8B030D-6E8A-4147-A177-3AD203B41FA5}">
                      <a16:colId xmlns="" xmlns:a16="http://schemas.microsoft.com/office/drawing/2014/main" val="1375557807"/>
                    </a:ext>
                  </a:extLst>
                </a:gridCol>
              </a:tblGrid>
              <a:tr h="225582">
                <a:tc>
                  <a:txBody>
                    <a:bodyPr/>
                    <a:lstStyle/>
                    <a:p>
                      <a:pPr algn="ctr">
                        <a:lnSpc>
                          <a:spcPct val="107000"/>
                        </a:lnSpc>
                        <a:spcAft>
                          <a:spcPts val="0"/>
                        </a:spcAft>
                      </a:pPr>
                      <a:r>
                        <a:rPr lang="en-GB" sz="1400" b="1" noProof="0" dirty="0" smtClean="0">
                          <a:effectLst/>
                          <a:latin typeface="Calibri" panose="020F0502020204030204" pitchFamily="34" charset="0"/>
                          <a:ea typeface="宋体" panose="02010600030101010101" pitchFamily="2" charset="-122"/>
                          <a:cs typeface="Times New Roman" panose="02020603050405020304" pitchFamily="18" charset="0"/>
                        </a:rPr>
                        <a:t>Parameters</a:t>
                      </a:r>
                      <a:endParaRPr lang="en-GB" sz="1400" b="1"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400" b="1" noProof="0" dirty="0" smtClean="0">
                          <a:effectLst/>
                          <a:latin typeface="Calibri" panose="020F0502020204030204" pitchFamily="34" charset="0"/>
                          <a:ea typeface="+mn-ea"/>
                          <a:cs typeface="Times New Roman" panose="02020603050405020304" pitchFamily="18" charset="0"/>
                        </a:rPr>
                        <a:t>Value</a:t>
                      </a:r>
                      <a:endParaRPr lang="en-GB" sz="1400" b="1"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42498793"/>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Transform precoding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400" noProof="0" dirty="0">
                          <a:effectLst/>
                          <a:latin typeface="Calibri" panose="020F0502020204030204" pitchFamily="34" charset="0"/>
                          <a:ea typeface="+mn-ea"/>
                          <a:cs typeface="Times New Roman" panose="02020603050405020304" pitchFamily="18" charset="0"/>
                        </a:rPr>
                        <a:t>Disabled</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582">
                <a:tc>
                  <a:txBody>
                    <a:bodyPr/>
                    <a:lstStyle/>
                    <a:p>
                      <a:pPr algn="l">
                        <a:lnSpc>
                          <a:spcPct val="107000"/>
                        </a:lnSpc>
                        <a:spcAft>
                          <a:spcPts val="0"/>
                        </a:spcAft>
                      </a:pPr>
                      <a:r>
                        <a:rPr lang="en-GB" sz="1400" noProof="0" dirty="0" smtClean="0">
                          <a:effectLst/>
                          <a:latin typeface="Calibri" panose="020F0502020204030204" pitchFamily="34" charset="0"/>
                          <a:ea typeface="宋体" panose="02010600030101010101" pitchFamily="2" charset="-122"/>
                          <a:cs typeface="Times New Roman" panose="02020603050405020304" pitchFamily="18" charset="0"/>
                        </a:rPr>
                        <a:t>Antenna</a:t>
                      </a:r>
                      <a:r>
                        <a:rPr lang="en-GB" sz="1400" baseline="0" noProof="0" dirty="0" smtClean="0">
                          <a:effectLst/>
                          <a:latin typeface="Calibri" panose="020F0502020204030204" pitchFamily="34" charset="0"/>
                          <a:ea typeface="宋体" panose="02010600030101010101" pitchFamily="2" charset="-122"/>
                          <a:cs typeface="Times New Roman" panose="02020603050405020304" pitchFamily="18" charset="0"/>
                        </a:rPr>
                        <a:t> configuration</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400" noProof="0" dirty="0" smtClean="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1T2R Low</a:t>
                      </a:r>
                      <a:endParaRPr lang="en-GB" sz="1400" noProof="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148711282"/>
                  </a:ext>
                </a:extLst>
              </a:tr>
              <a:tr h="225582">
                <a:tc>
                  <a:txBody>
                    <a:bodyPr/>
                    <a:lstStyle/>
                    <a:p>
                      <a:pPr algn="l">
                        <a:lnSpc>
                          <a:spcPct val="107000"/>
                        </a:lnSpc>
                        <a:spcAft>
                          <a:spcPts val="0"/>
                        </a:spcAft>
                      </a:pPr>
                      <a:r>
                        <a:rPr lang="en-GB" sz="1400" strike="noStrike" noProof="0" dirty="0">
                          <a:effectLst/>
                          <a:latin typeface="Calibri" panose="020F0502020204030204" pitchFamily="34" charset="0"/>
                          <a:ea typeface="宋体" panose="02010600030101010101" pitchFamily="2" charset="-122"/>
                          <a:cs typeface="Times New Roman" panose="02020603050405020304" pitchFamily="18" charset="0"/>
                        </a:rPr>
                        <a:t>SCS and BW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rPr>
                        <a:t>15kHz: </a:t>
                      </a: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20MHz</a:t>
                      </a:r>
                      <a:r>
                        <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rPr>
                        <a:t>; 30kHz: </a:t>
                      </a: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20MHz</a:t>
                      </a:r>
                      <a:endPar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582">
                <a:tc>
                  <a:txBody>
                    <a:bodyPr/>
                    <a:lstStyle/>
                    <a:p>
                      <a:pPr algn="l">
                        <a:lnSpc>
                          <a:spcPct val="107000"/>
                        </a:lnSpc>
                        <a:spcAft>
                          <a:spcPts val="0"/>
                        </a:spcAft>
                      </a:pPr>
                      <a:r>
                        <a:rPr lang="en-GB" sz="1400" strike="noStrike" noProof="0" dirty="0" smtClean="0">
                          <a:effectLst/>
                          <a:latin typeface="Calibri" panose="020F0502020204030204" pitchFamily="34" charset="0"/>
                          <a:ea typeface="宋体" panose="02010600030101010101" pitchFamily="2" charset="-122"/>
                          <a:cs typeface="Times New Roman" panose="02020603050405020304" pitchFamily="18" charset="0"/>
                        </a:rPr>
                        <a:t>TDD pattern</a:t>
                      </a:r>
                      <a:endParaRPr lang="en-GB" sz="1400" strike="noStrike"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7D2S1U S=6D:4G:4U for 30kHz SCS</a:t>
                      </a:r>
                    </a:p>
                    <a:p>
                      <a:pPr algn="ctr">
                        <a:lnSpc>
                          <a:spcPct val="107000"/>
                        </a:lnSpc>
                        <a:spcAft>
                          <a:spcPts val="0"/>
                        </a:spcAft>
                      </a:pP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3D1S1U S=10D:2G:2U for 15kHz SCS</a:t>
                      </a:r>
                      <a:endPar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582">
                <a:tc>
                  <a:txBody>
                    <a:bodyPr/>
                    <a:lstStyle/>
                    <a:p>
                      <a:pPr algn="l">
                        <a:lnSpc>
                          <a:spcPct val="107000"/>
                        </a:lnSpc>
                        <a:spcAft>
                          <a:spcPts val="0"/>
                        </a:spcAft>
                      </a:pPr>
                      <a:r>
                        <a:rPr lang="en-GB" sz="1400" strike="noStrike" noProof="0" dirty="0" smtClean="0">
                          <a:effectLst/>
                          <a:latin typeface="Calibri" panose="020F0502020204030204" pitchFamily="34" charset="0"/>
                          <a:ea typeface="宋体" panose="02010600030101010101" pitchFamily="2" charset="-122"/>
                          <a:cs typeface="Times New Roman" panose="02020603050405020304" pitchFamily="18" charset="0"/>
                        </a:rPr>
                        <a:t>Interlace</a:t>
                      </a:r>
                      <a:r>
                        <a:rPr lang="en-GB" sz="1400" strike="noStrike" baseline="0" noProof="0" dirty="0" smtClean="0">
                          <a:effectLst/>
                          <a:latin typeface="Calibri" panose="020F0502020204030204" pitchFamily="34" charset="0"/>
                          <a:ea typeface="宋体" panose="02010600030101010101" pitchFamily="2" charset="-122"/>
                          <a:cs typeface="Times New Roman" panose="02020603050405020304" pitchFamily="18" charset="0"/>
                        </a:rPr>
                        <a:t> structure</a:t>
                      </a:r>
                      <a:endParaRPr lang="en-GB" sz="1400" strike="noStrike"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First</a:t>
                      </a:r>
                      <a:r>
                        <a:rPr kumimoji="1" lang="en-GB" altLang="zh-CN" sz="1400" strike="noStrike" kern="1200" baseline="0" noProof="0" dirty="0" smtClean="0">
                          <a:solidFill>
                            <a:schemeClr val="tx1"/>
                          </a:solidFill>
                          <a:effectLst/>
                          <a:latin typeface="Calibri" panose="020F0502020204030204" pitchFamily="34" charset="0"/>
                          <a:ea typeface="+mn-ea"/>
                          <a:cs typeface="Times New Roman" panose="02020603050405020304" pitchFamily="18" charset="0"/>
                        </a:rPr>
                        <a:t> single interlace per slot</a:t>
                      </a:r>
                      <a:endPar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247">
                <a:tc>
                  <a:txBody>
                    <a:bodyPr/>
                    <a:lstStyle/>
                    <a:p>
                      <a:pPr algn="l">
                        <a:lnSpc>
                          <a:spcPct val="107000"/>
                        </a:lnSpc>
                        <a:spcAft>
                          <a:spcPts val="0"/>
                        </a:spcAft>
                      </a:pPr>
                      <a:r>
                        <a:rPr lang="en-GB" sz="1400" noProof="0" dirty="0" smtClean="0">
                          <a:effectLst/>
                          <a:latin typeface="Calibri" panose="020F0502020204030204" pitchFamily="34" charset="0"/>
                          <a:ea typeface="宋体" panose="02010600030101010101" pitchFamily="2" charset="-122"/>
                          <a:cs typeface="Times New Roman" panose="02020603050405020304" pitchFamily="18" charset="0"/>
                        </a:rPr>
                        <a:t>DM-RS </a:t>
                      </a: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type </a:t>
                      </a: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1 with single-symbol</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702151103"/>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Number of DMRS symbols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i="1" strike="noStrike" kern="1200" dirty="0" err="1" smtClean="0">
                          <a:solidFill>
                            <a:schemeClr val="tx1"/>
                          </a:solidFill>
                          <a:effectLst/>
                          <a:latin typeface="Calibri" panose="020F0502020204030204" pitchFamily="34" charset="0"/>
                          <a:ea typeface="+mn-ea"/>
                          <a:cs typeface="Times New Roman" panose="02020603050405020304" pitchFamily="18" charset="0"/>
                        </a:rPr>
                        <a:t>dmrs-AdditionalPosition</a:t>
                      </a:r>
                      <a:r>
                        <a:rPr kumimoji="1" lang="en-GB" altLang="zh-CN" sz="1400" strike="noStrike" kern="1200" dirty="0" smtClean="0">
                          <a:solidFill>
                            <a:schemeClr val="tx1"/>
                          </a:solidFill>
                          <a:effectLst/>
                          <a:latin typeface="Calibri" panose="020F0502020204030204" pitchFamily="34" charset="0"/>
                          <a:ea typeface="+mn-ea"/>
                          <a:cs typeface="Times New Roman" panose="02020603050405020304" pitchFamily="18" charset="0"/>
                        </a:rPr>
                        <a:t> </a:t>
                      </a:r>
                      <a:r>
                        <a:rPr lang="en-GB" altLang="zh-CN" sz="1400" dirty="0" smtClean="0"/>
                        <a:t>‘pos1’</a:t>
                      </a:r>
                      <a:r>
                        <a:rPr lang="en-GB" altLang="zh-CN" sz="1400" i="1" dirty="0" smtClean="0"/>
                        <a:t> </a:t>
                      </a:r>
                      <a:r>
                        <a:rPr lang="en-GB" altLang="zh-CN" sz="1400" i="0" dirty="0" smtClean="0"/>
                        <a:t>(</a:t>
                      </a: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1+1)</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663379793"/>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symbols length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7000962"/>
                  </a:ext>
                </a:extLst>
              </a:tr>
              <a:tr h="225582">
                <a:tc>
                  <a:txBody>
                    <a:bodyPr/>
                    <a:lstStyle/>
                    <a:p>
                      <a:pPr algn="l">
                        <a:lnSpc>
                          <a:spcPct val="107000"/>
                        </a:lnSpc>
                        <a:spcAft>
                          <a:spcPts val="0"/>
                        </a:spcAft>
                      </a:pPr>
                      <a:r>
                        <a:rPr lang="en-GB" altLang="zh-CN" sz="1400" noProof="0" dirty="0"/>
                        <a:t>start symbol index</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817932082"/>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Time domain resource allocation 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Type </a:t>
                      </a: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A and B</a:t>
                      </a:r>
                      <a:endParaRPr kumimoji="1" lang="en-GB" altLang="zh-CN"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12939419"/>
                  </a:ext>
                </a:extLst>
              </a:tr>
              <a:tr h="266761">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altLang="zh-CN" sz="1400" noProof="0" dirty="0"/>
                        <a:t>Frequency domain resource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kern="1200" noProof="0" dirty="0">
                          <a:solidFill>
                            <a:schemeClr val="tx1"/>
                          </a:solidFill>
                          <a:latin typeface="+mn-lt"/>
                          <a:ea typeface="+mn-ea"/>
                          <a:cs typeface="+mn-cs"/>
                        </a:rPr>
                        <a:t>Full applicable test bandwidth</a:t>
                      </a:r>
                      <a:endParaRPr kumimoji="1" lang="en-GB" sz="140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161391305"/>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MCS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20</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809060497"/>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Carrier frequency (GHz)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942473166"/>
                  </a:ext>
                </a:extLst>
              </a:tr>
              <a:tr h="232041">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Propagation condition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400" noProof="0" dirty="0" smtClean="0">
                          <a:effectLst/>
                          <a:latin typeface="Calibri" panose="020F0502020204030204" pitchFamily="34" charset="0"/>
                          <a:ea typeface="+mn-ea"/>
                          <a:cs typeface="Times New Roman" panose="02020603050405020304" pitchFamily="18" charset="0"/>
                        </a:rPr>
                        <a:t>TDLA30-10</a:t>
                      </a:r>
                      <a:endParaRPr lang="en-GB" altLang="zh-CN" sz="1400" noProof="0" dirty="0">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254786565"/>
                  </a:ext>
                </a:extLst>
              </a:tr>
              <a:tr h="225582">
                <a:tc>
                  <a:txBody>
                    <a:bodyPr/>
                    <a:lstStyle/>
                    <a:p>
                      <a:pPr algn="l">
                        <a:lnSpc>
                          <a:spcPct val="107000"/>
                        </a:lnSpc>
                        <a:spcAft>
                          <a:spcPts val="0"/>
                        </a:spcAft>
                      </a:pPr>
                      <a:r>
                        <a:rPr lang="en-GB" sz="1400" strike="noStrike" noProof="0" dirty="0" smtClean="0">
                          <a:effectLst/>
                          <a:latin typeface="Calibri" panose="020F0502020204030204" pitchFamily="34" charset="0"/>
                          <a:ea typeface="宋体" panose="02010600030101010101" pitchFamily="2" charset="-122"/>
                          <a:cs typeface="Times New Roman" panose="02020603050405020304" pitchFamily="18" charset="0"/>
                        </a:rPr>
                        <a:t>Guard</a:t>
                      </a:r>
                      <a:r>
                        <a:rPr lang="en-GB" sz="1400" strike="noStrike" baseline="0" noProof="0" dirty="0" smtClean="0">
                          <a:effectLst/>
                          <a:latin typeface="Calibri" panose="020F0502020204030204" pitchFamily="34" charset="0"/>
                          <a:ea typeface="宋体" panose="02010600030101010101" pitchFamily="2" charset="-122"/>
                          <a:cs typeface="Times New Roman" panose="02020603050405020304" pitchFamily="18" charset="0"/>
                        </a:rPr>
                        <a:t> band</a:t>
                      </a:r>
                      <a:endParaRPr lang="en-GB" sz="1400" strike="noStrike"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Not configured</a:t>
                      </a:r>
                      <a:endPar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002039032"/>
                  </a:ext>
                </a:extLst>
              </a:tr>
              <a:tr h="225582">
                <a:tc>
                  <a:txBody>
                    <a:bodyPr/>
                    <a:lstStyle/>
                    <a:p>
                      <a:pPr algn="l">
                        <a:lnSpc>
                          <a:spcPct val="107000"/>
                        </a:lnSpc>
                        <a:spcAft>
                          <a:spcPts val="0"/>
                        </a:spcAft>
                      </a:pPr>
                      <a:r>
                        <a:rPr lang="en-GB" sz="1400" strike="noStrike" baseline="0" noProof="0" dirty="0" smtClean="0">
                          <a:effectLst/>
                          <a:latin typeface="Calibri" panose="020F0502020204030204" pitchFamily="34" charset="0"/>
                          <a:ea typeface="宋体" panose="02010600030101010101" pitchFamily="2" charset="-122"/>
                          <a:cs typeface="Times New Roman" panose="02020603050405020304" pitchFamily="18" charset="0"/>
                        </a:rPr>
                        <a:t>PT-RS</a:t>
                      </a:r>
                      <a:endParaRPr lang="en-GB" sz="1400" strike="noStrike" baseline="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Not configured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498409745"/>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Timing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855922388"/>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Frequency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950705625"/>
                  </a:ext>
                </a:extLst>
              </a:tr>
              <a:tr h="461643">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altLang="zh-CN" sz="1400" noProof="0" dirty="0"/>
                        <a:t>Code block group, Frequency hopping, Limited buffer rate matching</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400" noProof="0" dirty="0" smtClean="0">
                          <a:effectLst/>
                          <a:latin typeface="Calibri" panose="020F0502020204030204" pitchFamily="34" charset="0"/>
                          <a:ea typeface="+mn-ea"/>
                          <a:cs typeface="Times New Roman" panose="02020603050405020304" pitchFamily="18" charset="0"/>
                        </a:rPr>
                        <a:t> Disabled</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522200636"/>
                  </a:ext>
                </a:extLst>
              </a:tr>
              <a:tr h="225582">
                <a:tc>
                  <a:txBody>
                    <a:bodyPr/>
                    <a:lstStyle/>
                    <a:p>
                      <a:pPr algn="l">
                        <a:lnSpc>
                          <a:spcPct val="107000"/>
                        </a:lnSpc>
                        <a:spcAft>
                          <a:spcPts val="0"/>
                        </a:spcAft>
                      </a:pPr>
                      <a:r>
                        <a:rPr lang="en-GB" altLang="zh-CN" sz="1400" noProof="0" dirty="0"/>
                        <a:t>Number of HARQ transmissions </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35498067"/>
                  </a:ext>
                </a:extLst>
              </a:tr>
              <a:tr h="225582">
                <a:tc>
                  <a:txBody>
                    <a:bodyPr/>
                    <a:lstStyle/>
                    <a:p>
                      <a:pPr algn="l">
                        <a:lnSpc>
                          <a:spcPct val="107000"/>
                        </a:lnSpc>
                        <a:spcAft>
                          <a:spcPts val="0"/>
                        </a:spcAft>
                      </a:pPr>
                      <a:r>
                        <a:rPr lang="en-GB" sz="1400" noProof="0" dirty="0" smtClean="0">
                          <a:effectLst/>
                          <a:latin typeface="Calibri" panose="020F0502020204030204" pitchFamily="34" charset="0"/>
                          <a:ea typeface="宋体" panose="02010600030101010101" pitchFamily="2" charset="-122"/>
                          <a:cs typeface="Times New Roman" panose="02020603050405020304" pitchFamily="18" charset="0"/>
                        </a:rPr>
                        <a:t>RV sequence</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{0,2,3,1}</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000">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altLang="zh-CN" sz="1400" noProof="0" dirty="0"/>
                        <a:t>Testing metric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400" noProof="0" dirty="0"/>
                        <a:t>SNR @70% of maximum throughput</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955215549"/>
                  </a:ext>
                </a:extLst>
              </a:tr>
            </a:tbl>
          </a:graphicData>
        </a:graphic>
      </p:graphicFrame>
    </p:spTree>
    <p:extLst>
      <p:ext uri="{BB962C8B-B14F-4D97-AF65-F5344CB8AC3E}">
        <p14:creationId xmlns:p14="http://schemas.microsoft.com/office/powerpoint/2010/main" val="26573216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3967</TotalTime>
  <Words>668</Words>
  <Application>Microsoft Office PowerPoint</Application>
  <PresentationFormat>宽屏</PresentationFormat>
  <Paragraphs>92</Paragraphs>
  <Slides>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Arial Unicode MS</vt:lpstr>
      <vt:lpstr>宋体</vt:lpstr>
      <vt:lpstr>Arial</vt:lpstr>
      <vt:lpstr>Calibri</vt:lpstr>
      <vt:lpstr>Times New Roman</vt:lpstr>
      <vt:lpstr>Wingdings</vt:lpstr>
      <vt:lpstr>Office 主题</vt:lpstr>
      <vt:lpstr>3GPP TSG-RAN WG4 Meeting #98-e  Electronic Meeting, January 25th – February 5th, 2021</vt:lpstr>
      <vt:lpstr>Background</vt:lpstr>
      <vt:lpstr>General: Test scope</vt:lpstr>
      <vt:lpstr>General: Specification structure</vt:lpstr>
      <vt:lpstr>Agreements for PUSCH </vt:lpstr>
      <vt:lpstr>Agreements for PUSCH </vt:lpstr>
      <vt:lpstr>Agreements for PUSCH </vt:lpstr>
      <vt:lpstr>Simulation assumptions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268</cp:revision>
  <dcterms:created xsi:type="dcterms:W3CDTF">2016-01-12T08:39:50Z</dcterms:created>
  <dcterms:modified xsi:type="dcterms:W3CDTF">2021-02-04T06:27:53Z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(3)CynxcajfI7TgG2e+O6hF7cRZh3+nfmLrt2rq0uV+Q1gTATX8dOAJaB4ibzdOK1IGSd5K2ph+
xAdyfjM79GvmgQ8vlCNp3ikSAhxWy0z6pXB7INe0gf9m+JVHOOczLG3XLBREiEIn4IQM+lfR
Fs7647FyOJoPYj5TfkueTuRdacziS6d14LJMd3gAy3h2EqR0gB7NUeb2xI3QrORdQzqAE0re
T4PtKiYm3pQqX65PvE</vt:lpwstr>
  </property>
  <property fmtid="{D5CDD505-2E9C-101B-9397-08002B2CF9AE}" pid="3" name="_2015_ms_pID_7253431">
    <vt:lpwstr>6xT0gGmH4iWjyD1URyZZPhdqMtYO+IOrXlpEL2tGkRcXHBbtSad4yP
hGLwm1NO7RjR0b1WY3v7LdqwvR1iDK3hlKzQZSEM4jt54/Gxs2yK36TgypGyrGcAHY+BkMF6
uOxfPL81LdTL1i0QGmF5XvxNEb+mwt/cm0qK+11PoOVX+2yp25uQle6u6izLPBOwy57jwRkf
l+7Qv9FrUN2fIzXmHcTOvCPoXJXpZrT1+Z7K</vt:lpwstr>
  </property>
  <property fmtid="{D5CDD505-2E9C-101B-9397-08002B2CF9AE}" pid="4" name="_2015_ms_pID_7253432">
    <vt:lpwstr>2X6x0W2GAiFeeqEk8ZeVMKqaTzi0b4bS2B6K
M3k6aKG3aFeQgmmXyETAhYiGYg95TSYTdy7WTcPNicr06kr4Wa4=</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1612143683</vt:lpwstr>
  </property>
</Properties>
</file>