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64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3EC8-3480-4881-9DAD-738BF201174E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6E1A3-128A-439E-BF0E-C041204C7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93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3EC8-3480-4881-9DAD-738BF201174E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6E1A3-128A-439E-BF0E-C041204C7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849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3EC8-3480-4881-9DAD-738BF201174E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6E1A3-128A-439E-BF0E-C041204C7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354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3EC8-3480-4881-9DAD-738BF201174E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6E1A3-128A-439E-BF0E-C041204C7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138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3EC8-3480-4881-9DAD-738BF201174E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6E1A3-128A-439E-BF0E-C041204C7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220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3EC8-3480-4881-9DAD-738BF201174E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6E1A3-128A-439E-BF0E-C041204C7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701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3EC8-3480-4881-9DAD-738BF201174E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6E1A3-128A-439E-BF0E-C041204C7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239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3EC8-3480-4881-9DAD-738BF201174E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6E1A3-128A-439E-BF0E-C041204C7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418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3EC8-3480-4881-9DAD-738BF201174E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6E1A3-128A-439E-BF0E-C041204C7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303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3EC8-3480-4881-9DAD-738BF201174E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6E1A3-128A-439E-BF0E-C041204C7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952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3EC8-3480-4881-9DAD-738BF201174E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6E1A3-128A-439E-BF0E-C041204C7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906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F3EC8-3480-4881-9DAD-738BF201174E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6E1A3-128A-439E-BF0E-C041204C7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150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sz="4800" b="1" dirty="0"/>
              <a:t>WF on NTN RRM timing related requirements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Xiaomi</a:t>
            </a:r>
            <a:endParaRPr lang="zh-CN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75450" y="199033"/>
            <a:ext cx="43993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</a:t>
            </a:r>
            <a:r>
              <a:rPr lang="en-US" b="1" dirty="0"/>
              <a:t>8</a:t>
            </a:r>
            <a:r>
              <a:rPr lang="en-US" altLang="zh-CN" b="1" dirty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</a:t>
            </a:r>
            <a:r>
              <a:rPr lang="en-GB" b="1" dirty="0"/>
              <a:t>25</a:t>
            </a:r>
            <a:r>
              <a:rPr lang="en-GB" b="1" baseline="30000" dirty="0"/>
              <a:t>th</a:t>
            </a:r>
            <a:r>
              <a:rPr lang="en-GB" b="1" dirty="0"/>
              <a:t> Jan. – 5</a:t>
            </a:r>
            <a:r>
              <a:rPr lang="en-GB" b="1" baseline="30000" dirty="0"/>
              <a:t>th</a:t>
            </a:r>
            <a:r>
              <a:rPr lang="en-GB" b="1" dirty="0"/>
              <a:t> Feb.</a:t>
            </a:r>
            <a:r>
              <a:rPr lang="en-GB" altLang="zh-CN" b="1" dirty="0"/>
              <a:t>, 2021</a:t>
            </a:r>
            <a:endParaRPr lang="zh-CN" altLang="zh-CN" dirty="0"/>
          </a:p>
          <a:p>
            <a:r>
              <a:rPr lang="en-US" b="1" dirty="0"/>
              <a:t>Agenda item: 11.8.4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9822425" y="424669"/>
            <a:ext cx="15199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R4-2103681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77345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018" y="1630946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The </a:t>
            </a:r>
            <a:r>
              <a:rPr lang="en-US" altLang="zh-CN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WF (R4-2017350) </a:t>
            </a:r>
            <a:r>
              <a:rPr lang="en-US" altLang="zh-CN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on NTN RRM requirement was approved in RAN4#97-e meeting</a:t>
            </a:r>
          </a:p>
          <a:p>
            <a:pPr lvl="1"/>
            <a:r>
              <a:rPr lang="en-US" altLang="zh-CN" dirty="0"/>
              <a:t>NTN UL Time synchronization </a:t>
            </a:r>
            <a:r>
              <a:rPr lang="en-US" altLang="zh-CN" dirty="0" smtClean="0"/>
              <a:t>requirements, the </a:t>
            </a:r>
            <a:r>
              <a:rPr lang="en-US" altLang="zh-CN" dirty="0"/>
              <a:t>following requirements shall be defined but require RAN1 further </a:t>
            </a:r>
            <a:r>
              <a:rPr lang="en-US" altLang="zh-CN" dirty="0" smtClean="0"/>
              <a:t>progress:</a:t>
            </a:r>
          </a:p>
          <a:p>
            <a:pPr lvl="2"/>
            <a:r>
              <a:rPr lang="en-US" altLang="zh-CN" dirty="0"/>
              <a:t>Timing Advance adjustment </a:t>
            </a:r>
            <a:r>
              <a:rPr lang="en-US" altLang="zh-CN" dirty="0" smtClean="0"/>
              <a:t>accuracy</a:t>
            </a:r>
            <a:endParaRPr lang="zh-CN" altLang="zh-CN" dirty="0"/>
          </a:p>
          <a:p>
            <a:pPr lvl="2"/>
            <a:r>
              <a:rPr lang="en-US" altLang="zh-CN" dirty="0"/>
              <a:t>Timing error limits &amp; UE Time alignment </a:t>
            </a:r>
            <a:r>
              <a:rPr lang="en-US" altLang="zh-CN" dirty="0" smtClean="0"/>
              <a:t>behavior</a:t>
            </a:r>
          </a:p>
          <a:p>
            <a:pPr lvl="2"/>
            <a:r>
              <a:rPr lang="en-US" altLang="zh-CN" dirty="0"/>
              <a:t>Timing Issues and Requirements for UE with 2 </a:t>
            </a:r>
            <a:r>
              <a:rPr lang="en-US" altLang="zh-CN" dirty="0" smtClean="0"/>
              <a:t>feeder-links</a:t>
            </a:r>
            <a:endParaRPr lang="en-US" altLang="zh-CN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en-US" altLang="zh-CN" dirty="0" smtClean="0"/>
              <a:t>RAN1 Agreement in RAN1#103-e:</a:t>
            </a:r>
            <a:endParaRPr lang="zh-CN" altLang="zh-CN" dirty="0"/>
          </a:p>
          <a:p>
            <a:pPr lvl="1"/>
            <a:r>
              <a:rPr lang="en-US" altLang="zh-CN" sz="2000" dirty="0"/>
              <a:t>An NTN UE in RRC_IDLE and RRC_INACTIVE states is required to at least support UE specific TA calculation based at least on its GNSS-acquired position and the serving satellite ephemeris.</a:t>
            </a:r>
            <a:endParaRPr lang="zh-CN" altLang="en-US" sz="20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4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3911" y="100670"/>
            <a:ext cx="10515600" cy="1150062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NTN UE UL timing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3911" y="1250732"/>
            <a:ext cx="11336721" cy="5431768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GB" altLang="zh-CN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NTN networks, RAN4 is to study how to define the timing requirements:</a:t>
            </a:r>
            <a:endParaRPr lang="zh-CN" altLang="zh-CN" sz="3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Define the requirements on UE transmit timing error limit and timing advance adjustment accuracy, provided that:</a:t>
            </a:r>
            <a:endParaRPr lang="zh-CN" altLang="zh-CN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hangingPunct="0"/>
            <a:r>
              <a:rPr lang="en-GB" altLang="zh-C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</a:t>
            </a:r>
            <a:r>
              <a:rPr lang="en-GB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self-estimating error of NTA is counted into the UE transmit timing error.</a:t>
            </a:r>
            <a:endParaRPr lang="zh-CN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hangingPunct="0"/>
            <a:r>
              <a:rPr lang="en-GB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Timing advance adjustment accuracy is derived from the sampling interval with minimum UL bandwidth.</a:t>
            </a:r>
            <a:endParaRPr lang="zh-CN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Define the requirements on UE transmit timing error limit and timing advance adjustment accuracy, provided that:</a:t>
            </a:r>
            <a:endParaRPr lang="zh-CN" altLang="zh-C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hangingPunct="0"/>
            <a:r>
              <a:rPr lang="en-GB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self-estimating error of NTA will be counted into the timing advance adjustment </a:t>
            </a:r>
            <a:r>
              <a:rPr lang="en-GB" altLang="zh-CN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accracy</a:t>
            </a:r>
            <a:r>
              <a:rPr lang="en-GB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hangingPunct="0"/>
            <a:r>
              <a:rPr lang="en-GB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transmit timing error is derived from the UE capability of estimating downlink timing</a:t>
            </a:r>
            <a:endParaRPr lang="zh-CN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3: Define the requirements on UE transmit timing error limit, UE self-estimating accuracy of NTA and timing advance adjustment accuracy, provided that:</a:t>
            </a:r>
            <a:endParaRPr lang="zh-CN" altLang="zh-C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hangingPunct="0"/>
            <a:r>
              <a:rPr lang="en-GB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transmit timing error is derived from the UE capability of estimating downlink timing</a:t>
            </a:r>
            <a:endParaRPr lang="zh-CN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hangingPunct="0"/>
            <a:r>
              <a:rPr lang="en-GB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Timing advance adjustment accuracy is derived from the sampling interval with minimum UL bandwidth.</a:t>
            </a:r>
          </a:p>
          <a:p>
            <a:pPr lvl="2" hangingPunct="0"/>
            <a:r>
              <a:rPr lang="en-GB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self-estimating accuracy is derived from the accuracy of UE GNSS-acquired position and the serving satellite </a:t>
            </a:r>
            <a:r>
              <a:rPr lang="en-GB" altLang="zh-C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position </a:t>
            </a:r>
            <a:endParaRPr lang="en-GB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option is not precluded</a:t>
            </a:r>
            <a:endParaRPr lang="zh-CN" altLang="zh-C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78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NTN UE transmit timing requirements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796752" cy="4837934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altLang="zh-CN" sz="3200" dirty="0" smtClean="0"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Te: </a:t>
                </a:r>
                <a:r>
                  <a:rPr lang="en-US" altLang="zh-CN" sz="3200" dirty="0"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Timing Error </a:t>
                </a:r>
                <a:r>
                  <a:rPr lang="en-US" altLang="zh-CN" sz="3200" dirty="0" smtClean="0"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Limit</a:t>
                </a:r>
              </a:p>
              <a:p>
                <a:pPr lvl="1"/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impact due to DL timing estimation, use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existing </a:t>
                </a:r>
                <a:r>
                  <a:rPr lang="en-US" altLang="zh-CN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requirements defined in TS 38.133, Table 7.1.2-1, as baseline for R17 </a:t>
                </a:r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NR NTN</a:t>
                </a:r>
              </a:p>
              <a:p>
                <a:pPr lvl="1"/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RAN4 </a:t>
                </a:r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 to further 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investigate whether other aspects have impact on the </a:t>
                </a:r>
                <a:r>
                  <a:rPr lang="en-US" altLang="zh-CN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requirements for R17 NR 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NTN</a:t>
                </a:r>
              </a:p>
              <a:p>
                <a:pPr lvl="1"/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FFS: NTN 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timing compensation accuracy has impact on </a:t>
                </a:r>
                <a:r>
                  <a:rPr lang="en-US" altLang="zh-CN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</a:t>
                </a: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timing error requirements for CONNECTED mode. FFS for IDLE mode.</a:t>
                </a:r>
              </a:p>
              <a:p>
                <a:pPr marL="228600"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i="1"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3200"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3200"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TA</m:t>
                        </m:r>
                        <m:r>
                          <a:rPr lang="en-US" altLang="zh-CN" sz="3200"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3200"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offset</m:t>
                        </m:r>
                      </m:sub>
                    </m:sSub>
                  </m:oMath>
                </a14:m>
                <a:endParaRPr lang="en-US" altLang="zh-CN" sz="3200" dirty="0" smtClean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endParaRPr>
              </a:p>
              <a:p>
                <a:pPr marL="685800" lvl="2"/>
                <a:r>
                  <a:rPr lang="en-US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FFS on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whether the existing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4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TA</m:t>
                        </m:r>
                        <m:r>
                          <a:rPr lang="en-US" altLang="zh-CN" sz="24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4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offset</m:t>
                        </m:r>
                      </m:sub>
                    </m:sSub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value defined in Table 7.1.2-2 in TS38.133 can be reused or not</a:t>
                </a:r>
              </a:p>
              <a:p>
                <a:pPr marL="228600" lvl="2">
                  <a:spcBef>
                    <a:spcPts val="1000"/>
                  </a:spcBef>
                </a:pPr>
                <a:r>
                  <a:rPr lang="en-US" altLang="zh-CN" sz="3200" dirty="0" smtClean="0"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Gradual timing adjustment</a:t>
                </a:r>
              </a:p>
              <a:p>
                <a:pPr marL="685800" lvl="3">
                  <a:spcBef>
                    <a:spcPts val="1000"/>
                  </a:spcBef>
                </a:pPr>
                <a:r>
                  <a:rPr lang="en-US" altLang="zh-CN" sz="2400" dirty="0" smtClean="0"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RAN4 is to study the gradual timing adjustment rules for NR NTN including:</a:t>
                </a:r>
              </a:p>
              <a:p>
                <a:pPr marL="1143000" lvl="4">
                  <a:spcBef>
                    <a:spcPts val="1000"/>
                  </a:spcBef>
                </a:pPr>
                <a:r>
                  <a:rPr lang="en-US" altLang="zh-CN" sz="2400" dirty="0" err="1" smtClean="0"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Tq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(Maximum Autonomous Time Adjustment Step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)</a:t>
                </a:r>
              </a:p>
              <a:p>
                <a:pPr marL="1143000" lvl="4">
                  <a:spcBef>
                    <a:spcPts val="1000"/>
                  </a:spcBef>
                </a:pPr>
                <a:r>
                  <a:rPr lang="en-US" altLang="zh-CN" sz="2400" dirty="0" err="1" smtClean="0"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Tp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 (Minimum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Aggregate Adjustment rate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+mj-ea"/>
                    <a:cs typeface="Times New Roman" panose="02020603050405020304" pitchFamily="18" charset="0"/>
                  </a:rPr>
                  <a:t>)</a:t>
                </a:r>
                <a:endParaRPr lang="en-US" altLang="zh-CN" sz="2400" dirty="0">
                  <a:latin typeface="Times New Roman" panose="02020603050405020304" pitchFamily="18" charset="0"/>
                  <a:ea typeface="+mj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796752" cy="4837934"/>
              </a:xfrm>
              <a:blipFill>
                <a:blip r:embed="rId2"/>
                <a:stretch>
                  <a:fillRect l="-1186" t="-4282" r="-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941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NTN UE timer accuracy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Reuse the </a:t>
            </a:r>
            <a:r>
              <a:rPr lang="en-GB" altLang="zh-CN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UE timer </a:t>
            </a:r>
            <a:r>
              <a:rPr lang="en-GB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accuracy </a:t>
            </a:r>
            <a:r>
              <a:rPr lang="en-GB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 </a:t>
            </a:r>
            <a:r>
              <a:rPr lang="en-GB" altLang="zh-CN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as </a:t>
            </a:r>
            <a:r>
              <a:rPr lang="en-GB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defined in </a:t>
            </a:r>
            <a:r>
              <a:rPr lang="en-GB" altLang="zh-CN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section 7.2 in TS 38.133 for Rel-17 </a:t>
            </a:r>
            <a:r>
              <a:rPr lang="en-US" altLang="zh-CN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NR </a:t>
            </a:r>
            <a:r>
              <a:rPr lang="en-GB" altLang="zh-CN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NTN </a:t>
            </a:r>
            <a:endParaRPr lang="zh-CN" altLang="en-US" sz="32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73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Timing advance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7992" y="1531334"/>
            <a:ext cx="11185635" cy="5163755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adjustment accuracy requirement</a:t>
            </a:r>
          </a:p>
          <a:p>
            <a:pPr lvl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Timing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Advance adjustment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accuracy requirement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depends on the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mechanism of TA adjustment step size determined by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RAN1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total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uncertainty budget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FFS: Timing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Advance adjustment accuracy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scales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inversely proportional to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SCS</a:t>
            </a:r>
            <a:endParaRPr lang="en-US" altLang="zh-CN" strike="sngStrik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whether UE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specific TA estimation accuracy has impact on timing advance adjustment accuracy requirements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28600" lvl="1">
              <a:spcBef>
                <a:spcPts val="1000"/>
              </a:spcBef>
            </a:pPr>
            <a:r>
              <a:rPr lang="en-GB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specific</a:t>
            </a:r>
            <a:r>
              <a:rPr lang="en-GB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 estimation accuracy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</a:t>
            </a:r>
          </a:p>
          <a:p>
            <a:pPr lvl="1"/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RAN4 is to define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UE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specific TA estimation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accuracy</a:t>
            </a:r>
          </a:p>
          <a:p>
            <a:pPr lvl="1"/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on how to capture the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specific TA estimation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accuracy</a:t>
            </a:r>
          </a:p>
          <a:p>
            <a:pPr lvl="2"/>
            <a:r>
              <a:rPr lang="en-GB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the UE specific TA estimation accuracy is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counted into the UE transmit timing </a:t>
            </a: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error requirement</a:t>
            </a:r>
          </a:p>
          <a:p>
            <a:pPr lvl="2"/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</a:t>
            </a:r>
            <a:r>
              <a:rPr lang="en-GB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 the </a:t>
            </a:r>
            <a:r>
              <a:rPr lang="en-GB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specific TA estimation accuracy </a:t>
            </a:r>
            <a:r>
              <a:rPr lang="en-GB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GB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counted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into the timing advance adjustment </a:t>
            </a: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accuracy requirement</a:t>
            </a:r>
          </a:p>
          <a:p>
            <a:pPr lvl="2"/>
            <a:r>
              <a:rPr lang="en-GB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3: the UE </a:t>
            </a:r>
            <a:r>
              <a:rPr lang="en-GB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specific TA estimation accuracy </a:t>
            </a:r>
            <a:r>
              <a:rPr lang="en-GB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defined </a:t>
            </a: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a separate accuracy requirement</a:t>
            </a:r>
          </a:p>
          <a:p>
            <a:pPr lvl="2"/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option is not precluded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48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621</Words>
  <Application>Microsoft Office PowerPoint</Application>
  <PresentationFormat>宽屏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游ゴシック</vt:lpstr>
      <vt:lpstr>等线</vt:lpstr>
      <vt:lpstr>等线 Light</vt:lpstr>
      <vt:lpstr>Arial</vt:lpstr>
      <vt:lpstr>Cambria Math</vt:lpstr>
      <vt:lpstr>Times New Roman</vt:lpstr>
      <vt:lpstr>Office 主题​​</vt:lpstr>
      <vt:lpstr>WF on NTN RRM timing related requirements</vt:lpstr>
      <vt:lpstr>Background</vt:lpstr>
      <vt:lpstr>NTN UE UL timing requirements</vt:lpstr>
      <vt:lpstr>NTN UE transmit timing requirements</vt:lpstr>
      <vt:lpstr>NTN UE timer accuracy</vt:lpstr>
      <vt:lpstr>Timing advance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NTN RRM timing related requirements</dc:title>
  <dc:creator>Xiaomi</dc:creator>
  <cp:lastModifiedBy>Xiaomi</cp:lastModifiedBy>
  <cp:revision>21</cp:revision>
  <dcterms:created xsi:type="dcterms:W3CDTF">2021-02-01T07:26:00Z</dcterms:created>
  <dcterms:modified xsi:type="dcterms:W3CDTF">2021-02-03T16:19:02Z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36bdeb07aa964dd288a85d0edb961754">
    <vt:lpwstr>CWM03iWV+zSVNMgec/9XhORERKHYqn1slsnM/GghKpgYBogGYXNeowEHCGpGSRSrm7n3jdmRzLVStVoW9YJ6/oCeQ==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1610951929</vt:lpwstr>
  </property>
</Properties>
</file>