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3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F043CA-664F-4BBE-8A67-5C91034F233F}" v="2" dt="2021-02-02T00:51:13.9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E8E84F78-F8AE-462F-B26B-FD41F60F284F}"/>
    <pc:docChg chg="modSld">
      <pc:chgData name="Chu-Hsiang Huang" userId="543a1667-cf7d-4263-9c3a-2bbd98271c62" providerId="ADAL" clId="{E8E84F78-F8AE-462F-B26B-FD41F60F284F}" dt="2021-02-02T06:21:27.654" v="13" actId="20577"/>
      <pc:docMkLst>
        <pc:docMk/>
      </pc:docMkLst>
      <pc:sldChg chg="modSp mod">
        <pc:chgData name="Chu-Hsiang Huang" userId="543a1667-cf7d-4263-9c3a-2bbd98271c62" providerId="ADAL" clId="{E8E84F78-F8AE-462F-B26B-FD41F60F284F}" dt="2021-02-02T06:21:27.654" v="13" actId="20577"/>
        <pc:sldMkLst>
          <pc:docMk/>
          <pc:sldMk cId="3948996049" sldId="268"/>
        </pc:sldMkLst>
        <pc:graphicFrameChg chg="modGraphic">
          <ac:chgData name="Chu-Hsiang Huang" userId="543a1667-cf7d-4263-9c3a-2bbd98271c62" providerId="ADAL" clId="{E8E84F78-F8AE-462F-B26B-FD41F60F284F}" dt="2021-02-02T06:21:27.654" v="13" actId="20577"/>
          <ac:graphicFrameMkLst>
            <pc:docMk/>
            <pc:sldMk cId="3948996049" sldId="268"/>
            <ac:graphicFrameMk id="5" creationId="{4D9447E0-9575-43FC-8CBA-8A0A3823CF5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2021-02-04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#98-e	                                                      R4-2103678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25 Jan. - 5 Feb.</a:t>
            </a:r>
            <a:r>
              <a:rPr lang="x-none" altLang="zh-CN" b="1" dirty="0"/>
              <a:t>, 202</a:t>
            </a:r>
            <a:r>
              <a:rPr lang="en-US" altLang="zh-CN" b="1" dirty="0"/>
              <a:t>1</a:t>
            </a:r>
            <a:endParaRPr lang="zh-CN" altLang="zh-CN" b="1" dirty="0"/>
          </a:p>
          <a:p>
            <a:pPr hangingPunct="0"/>
            <a:r>
              <a:rPr lang="en-GB" altLang="zh-CN" b="1" dirty="0"/>
              <a:t>Agenda Item: 11.6.2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FR1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HST RRM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</a:t>
            </a:r>
            <a:r>
              <a:rPr lang="en-GB" altLang="zh-CN" sz="1800" dirty="0"/>
              <a:t>intra-frequency measurement without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PSS/SSS detection, time index detection, and measurement period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for the scenario of intra-frequency measurement without measurement gap need to be enhanced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without measurement gap, PSS/SSS detection requirements specified in R16 HST can be reused for the enhancement of PSS/SSS detection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without measurement gap, time index detection requirements specified in R16 HST can be reused for the enhancement of time index detection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without measurement gap, measurement period requirements specified in R16 HST can be reused for the enhancement of measurement period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  <a:endParaRPr lang="zh-CN" altLang="zh-CN" sz="1800" dirty="0"/>
          </a:p>
          <a:p>
            <a:pPr marL="400050" lvl="2" indent="0">
              <a:buNone/>
            </a:pPr>
            <a:endParaRPr lang="en-US" altLang="zh-CN" sz="1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</a:t>
            </a:r>
            <a:r>
              <a:rPr lang="en-GB" altLang="zh-CN" sz="1800" dirty="0"/>
              <a:t>intra-frequency measurement with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PSS/SSS detection, time index detection, and measurement period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for the scenario of intra-frequency measurement with measurement gap need to be enhanced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 measurement gap, PSS/SSS detection requirements specified in R16 HST can be reused for the enhancement of PSS/SSS detection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 measurement gap, time index detection requirements specified in R16 HST can be reused for the enhancement of time index detection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For intra-frequency measurement with measurement gap, measurement period requirements specified in R16 HST can be reused for the enhancement of measurement period for 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in R17 FR1 HST. Further enhancement can be further studied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315300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589795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600" dirty="0"/>
              <a:t>Deactivated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, </a:t>
            </a:r>
            <a:r>
              <a:rPr lang="en-GB" altLang="zh-CN" sz="1600" dirty="0"/>
              <a:t>intra-frequency measurement without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PSS/SSS detection, time index detection, and measurement period for deactivated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for the scenario of intra-frequency measurement without measurement gap need to be enhanced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Enhancement on PSS/SSS detection for deactivated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, intra-frequency measurement without measurement gap</a:t>
            </a:r>
          </a:p>
          <a:p>
            <a:pPr marL="1314450" lvl="3" indent="-457200"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600" dirty="0"/>
              <a:t>Similar enhancement to </a:t>
            </a:r>
            <a:r>
              <a:rPr lang="en-GB" altLang="zh-CN" sz="1600" dirty="0" err="1"/>
              <a:t>PCell</a:t>
            </a:r>
            <a:r>
              <a:rPr lang="en-GB" altLang="zh-CN" sz="1600" dirty="0"/>
              <a:t> measurement in R16 HST can be used as baseline for PSS/SSS detection enhancement on deactivated </a:t>
            </a:r>
            <a:r>
              <a:rPr lang="en-GB" altLang="zh-CN" sz="1600" dirty="0" err="1"/>
              <a:t>Scell</a:t>
            </a:r>
            <a:r>
              <a:rPr lang="en-GB" altLang="zh-CN" sz="1600" dirty="0"/>
              <a:t>.</a:t>
            </a:r>
            <a:endParaRPr lang="en-US" altLang="zh-CN" sz="1600" dirty="0"/>
          </a:p>
          <a:p>
            <a:pPr marL="1771650" lvl="4" indent="-457200"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/>
              <a:t>FFS whether Rel-16 </a:t>
            </a:r>
            <a:r>
              <a:rPr lang="en-US" altLang="zh-CN" sz="1600" dirty="0" err="1"/>
              <a:t>Kp</a:t>
            </a:r>
            <a:r>
              <a:rPr lang="en-US" altLang="zh-CN" sz="1600" dirty="0"/>
              <a:t> requirements modifications (if any) shall also apply for R17 HST</a:t>
            </a:r>
            <a:endParaRPr lang="en-GB" altLang="zh-CN" sz="16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US" altLang="zh-CN" sz="1600" dirty="0"/>
          </a:p>
          <a:p>
            <a:pPr marL="0" lvl="1" indent="0"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68113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352928" cy="5317987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Deactivated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</a:t>
            </a:r>
            <a:r>
              <a:rPr lang="en-GB" altLang="zh-CN" sz="1800" dirty="0"/>
              <a:t>intra-frequency measurement without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Enhancement on time index detection for deactivated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intra-frequency measurement without measurement gap</a:t>
            </a:r>
          </a:p>
          <a:p>
            <a:pPr marL="1314450" lvl="3" indent="-457200"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800" dirty="0"/>
              <a:t>similar enhancement to </a:t>
            </a:r>
            <a:r>
              <a:rPr lang="en-GB" altLang="zh-CN" sz="1800" dirty="0" err="1"/>
              <a:t>PCell</a:t>
            </a:r>
            <a:r>
              <a:rPr lang="en-GB" altLang="zh-CN" sz="1800" dirty="0"/>
              <a:t> measurement in R16 HST can be used as baseline for time </a:t>
            </a:r>
            <a:r>
              <a:rPr lang="en-US" altLang="zh-CN" sz="1800" dirty="0"/>
              <a:t>index detection </a:t>
            </a:r>
            <a:r>
              <a:rPr lang="en-GB" altLang="zh-CN" sz="1800" dirty="0"/>
              <a:t>enhancement on deactivated </a:t>
            </a:r>
            <a:r>
              <a:rPr lang="en-GB" altLang="zh-CN" sz="1800" dirty="0" err="1"/>
              <a:t>Scell</a:t>
            </a:r>
            <a:r>
              <a:rPr lang="en-GB" altLang="zh-CN" sz="1800" dirty="0"/>
              <a:t>.</a:t>
            </a:r>
            <a:endParaRPr lang="en-US" altLang="zh-CN" sz="1800" dirty="0"/>
          </a:p>
          <a:p>
            <a:pPr marL="1771650" lvl="4" indent="-457200"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dirty="0"/>
              <a:t>FFS whether Rel-16 </a:t>
            </a:r>
            <a:r>
              <a:rPr lang="en-US" altLang="zh-CN" sz="1800" dirty="0" err="1"/>
              <a:t>Kp</a:t>
            </a:r>
            <a:r>
              <a:rPr lang="en-US" altLang="zh-CN" sz="1800" dirty="0"/>
              <a:t> requirements modifications (if any) shall also apply for R17 HST</a:t>
            </a:r>
          </a:p>
          <a:p>
            <a:pPr marL="857250" lvl="3" indent="0">
              <a:spcBef>
                <a:spcPts val="1300"/>
              </a:spcBef>
              <a:buNone/>
            </a:pPr>
            <a:endParaRPr lang="en-US" altLang="zh-CN" sz="1800" dirty="0">
              <a:solidFill>
                <a:srgbClr val="FF00FF"/>
              </a:solidFill>
            </a:endParaRPr>
          </a:p>
          <a:p>
            <a:pPr marL="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895514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424936" cy="3157747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Deactivated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</a:t>
            </a:r>
            <a:r>
              <a:rPr lang="en-GB" altLang="zh-CN" sz="1800" dirty="0"/>
              <a:t>intra-frequency measurement without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Enhancement on measurement period for deactivated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intra-frequency measurement without measurement gap</a:t>
            </a:r>
          </a:p>
          <a:p>
            <a:pPr marL="1314450" lvl="3" indent="-457200">
              <a:spcBef>
                <a:spcPts val="13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1800" dirty="0"/>
              <a:t>Option 1: similar enhancement to </a:t>
            </a:r>
            <a:r>
              <a:rPr lang="en-GB" altLang="zh-CN" sz="1800" dirty="0" err="1"/>
              <a:t>PCell</a:t>
            </a:r>
            <a:r>
              <a:rPr lang="en-GB" altLang="zh-CN" sz="1800" dirty="0"/>
              <a:t> measurement in R16 HST can be used as baseline for measurement period enhancement on deactivated </a:t>
            </a:r>
            <a:r>
              <a:rPr lang="en-GB" altLang="zh-CN" sz="1800" dirty="0" err="1"/>
              <a:t>Scell</a:t>
            </a:r>
            <a:r>
              <a:rPr lang="en-GB" altLang="zh-CN" sz="1800" dirty="0"/>
              <a:t>.</a:t>
            </a:r>
            <a:endParaRPr lang="zh-CN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GB" altLang="zh-CN" sz="1800" dirty="0"/>
              <a:t>Option 2:</a:t>
            </a: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en-GB" altLang="zh-CN" sz="1800" dirty="0"/>
              <a:t>Other options are not precluded</a:t>
            </a:r>
          </a:p>
          <a:p>
            <a:pPr marL="857250" lvl="3" indent="0">
              <a:spcBef>
                <a:spcPts val="1300"/>
              </a:spcBef>
              <a:buNone/>
            </a:pPr>
            <a:r>
              <a:rPr lang="en-US" altLang="zh-CN" sz="1800" dirty="0"/>
              <a:t>Note: FFS whether Rel-16 </a:t>
            </a:r>
            <a:r>
              <a:rPr lang="en-US" altLang="zh-CN" sz="1800" dirty="0" err="1"/>
              <a:t>Kp</a:t>
            </a:r>
            <a:r>
              <a:rPr lang="en-US" altLang="zh-CN" sz="1800" dirty="0"/>
              <a:t> requirements modifications (if any) shall also apply for R17 HST</a:t>
            </a:r>
          </a:p>
          <a:p>
            <a:pPr marL="857250" lvl="3" indent="0">
              <a:spcBef>
                <a:spcPts val="1300"/>
              </a:spcBef>
              <a:buNone/>
            </a:pPr>
            <a:endParaRPr lang="en-US" altLang="zh-CN" sz="1800" dirty="0">
              <a:solidFill>
                <a:srgbClr val="FF00FF"/>
              </a:solidFill>
            </a:endParaRPr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GB" altLang="zh-CN" sz="1800" dirty="0"/>
          </a:p>
          <a:p>
            <a:pPr marL="1314450" lvl="3" indent="-457200">
              <a:spcBef>
                <a:spcPts val="1300"/>
              </a:spcBef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0" lvl="1" indent="0">
              <a:buNone/>
            </a:pPr>
            <a:endParaRPr lang="en-US" altLang="zh-CN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9447E0-9575-43FC-8CBA-8A0A3823C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286174"/>
              </p:ext>
            </p:extLst>
          </p:nvPr>
        </p:nvGraphicFramePr>
        <p:xfrm>
          <a:off x="1691680" y="3861048"/>
          <a:ext cx="6323390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8976">
                  <a:extLst>
                    <a:ext uri="{9D8B030D-6E8A-4147-A177-3AD203B41FA5}">
                      <a16:colId xmlns:a16="http://schemas.microsoft.com/office/drawing/2014/main" val="3432229005"/>
                    </a:ext>
                  </a:extLst>
                </a:gridCol>
                <a:gridCol w="3454414">
                  <a:extLst>
                    <a:ext uri="{9D8B030D-6E8A-4147-A177-3AD203B41FA5}">
                      <a16:colId xmlns:a16="http://schemas.microsoft.com/office/drawing/2014/main" val="28635272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DRX cycle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x-none" sz="1400" b="0" baseline="-25000">
                          <a:solidFill>
                            <a:schemeClr val="tx1"/>
                          </a:solidFill>
                          <a:effectLst/>
                        </a:rPr>
                        <a:t> SSB_measurement_period_intra</a:t>
                      </a: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  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226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No DRX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5 x measCycleSCell x CSSF</a:t>
                      </a:r>
                      <a:r>
                        <a:rPr lang="x-none" sz="1400" b="0" baseline="-25000">
                          <a:solidFill>
                            <a:schemeClr val="tx1"/>
                          </a:solidFill>
                          <a:effectLst/>
                        </a:rPr>
                        <a:t>intra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335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DRX cycle≤ 320ms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 dirty="0">
                          <a:solidFill>
                            <a:schemeClr val="tx1"/>
                          </a:solidFill>
                          <a:effectLst/>
                        </a:rPr>
                        <a:t>ceil(5 x M2</a:t>
                      </a:r>
                      <a:r>
                        <a:rPr lang="x-none" sz="1400" b="0" baseline="30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x-none" sz="1400" b="0" dirty="0">
                          <a:solidFill>
                            <a:schemeClr val="tx1"/>
                          </a:solidFill>
                          <a:effectLst/>
                        </a:rPr>
                        <a:t>) x max(measCycleSCell, DRX cycle)) x CSSF</a:t>
                      </a:r>
                      <a:r>
                        <a:rPr lang="x-none" sz="1400" b="0" baseline="-25000" dirty="0">
                          <a:solidFill>
                            <a:schemeClr val="tx1"/>
                          </a:solidFill>
                          <a:effectLst/>
                        </a:rPr>
                        <a:t>intra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97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DRX cycle&gt; 320ms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>
                          <a:solidFill>
                            <a:schemeClr val="tx1"/>
                          </a:solidFill>
                          <a:effectLst/>
                        </a:rPr>
                        <a:t>Y </a:t>
                      </a:r>
                      <a:r>
                        <a:rPr lang="x-none" sz="1400" b="0" dirty="0">
                          <a:solidFill>
                            <a:schemeClr val="tx1"/>
                          </a:solidFill>
                          <a:effectLst/>
                        </a:rPr>
                        <a:t>x max(measCycleSCell, DRX cycle) x CSSF</a:t>
                      </a:r>
                      <a:r>
                        <a:rPr lang="x-none" sz="1400" b="0" baseline="-25000" dirty="0">
                          <a:solidFill>
                            <a:schemeClr val="tx1"/>
                          </a:solidFill>
                          <a:effectLst/>
                        </a:rPr>
                        <a:t>intra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71468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 dirty="0">
                          <a:solidFill>
                            <a:schemeClr val="tx1"/>
                          </a:solidFill>
                          <a:effectLst/>
                        </a:rPr>
                        <a:t>M2 = 1.5 if SMTC periodicity &gt; 40 ms, otherwise M2=1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0" dirty="0">
                          <a:solidFill>
                            <a:schemeClr val="tx1"/>
                          </a:solidFill>
                          <a:effectLst/>
                        </a:rPr>
                        <a:t>Y=3 when SMTC &lt;= 40ms, Y=5 when SMTC &gt; 40ms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174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996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50"/>
            <a:ext cx="8229600" cy="159256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Deactivated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, </a:t>
            </a:r>
            <a:r>
              <a:rPr lang="en-GB" altLang="zh-CN" sz="1800" dirty="0"/>
              <a:t>intra-frequency measurement with measurement gap</a:t>
            </a:r>
          </a:p>
          <a:p>
            <a:pPr marL="857250" lvl="2" indent="-457200">
              <a:spcBef>
                <a:spcPts val="1300"/>
              </a:spcBef>
              <a:buFont typeface="Wingdings" panose="05000000000000000000" pitchFamily="2" charset="2"/>
              <a:buChar char="ü"/>
            </a:pPr>
            <a:r>
              <a:rPr lang="en-US" altLang="zh-CN" sz="1800" dirty="0"/>
              <a:t>Not to introduce the intra-frequency de-activated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measurement requirement with MG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2DA425D-1FC1-4CB8-8A8E-189A746A44AA}"/>
              </a:ext>
            </a:extLst>
          </p:cNvPr>
          <p:cNvSpPr txBox="1">
            <a:spLocks/>
          </p:cNvSpPr>
          <p:nvPr/>
        </p:nvSpPr>
        <p:spPr>
          <a:xfrm>
            <a:off x="547443" y="3140968"/>
            <a:ext cx="8229600" cy="159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Legacy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deactivation delay can be reused in high speed train scenario</a:t>
            </a:r>
          </a:p>
          <a:p>
            <a:pPr marL="0" lvl="1" indent="0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FFS whether legacy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activation delay can be reused in high speed scenario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59703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372" y="1340768"/>
            <a:ext cx="8229600" cy="1069515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FFS whether to discuss inter-frequency measurement enhancement under high speed scenario</a:t>
            </a: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A41E88DA-EA97-44C6-AD11-F060AE62D5C3}"/>
              </a:ext>
            </a:extLst>
          </p:cNvPr>
          <p:cNvSpPr txBox="1">
            <a:spLocks/>
          </p:cNvSpPr>
          <p:nvPr/>
        </p:nvSpPr>
        <p:spPr>
          <a:xfrm>
            <a:off x="539552" y="2852936"/>
            <a:ext cx="8229600" cy="3157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Except the requirements related with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activation/deactivation, other requirements to be discussed in work item of HST with CA</a:t>
            </a:r>
          </a:p>
          <a:p>
            <a:pPr marL="742950" lvl="2" indent="-342900"/>
            <a:r>
              <a:rPr lang="en-US" altLang="zh-CN" sz="1800" dirty="0"/>
              <a:t>Option 1: The requirements of timing, interruption, UL carrier RRC reconfiguration delay, link recovery (BFD/CBD), CSSF, Intra-frequency measurement, L1-RSRP measurement and measurement accuracy for L1-SINR measurement shall be further discussed in the work item of HST with CA.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10532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EB2BBC-A178-49B1-99ED-81B47E4069BB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3162</TotalTime>
  <Words>771</Words>
  <Application>Microsoft Office PowerPoint</Application>
  <PresentationFormat>全屏显示(4:3)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Office 主题</vt:lpstr>
      <vt:lpstr>PowerPoint 演示文稿</vt:lpstr>
      <vt:lpstr>Agreement</vt:lpstr>
      <vt:lpstr>Agreement</vt:lpstr>
      <vt:lpstr>Agreement</vt:lpstr>
      <vt:lpstr>Agreement</vt:lpstr>
      <vt:lpstr>Agreement</vt:lpstr>
      <vt:lpstr>Agreement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336</cp:revision>
  <dcterms:created xsi:type="dcterms:W3CDTF">2018-01-09T09:10:37Z</dcterms:created>
  <dcterms:modified xsi:type="dcterms:W3CDTF">2021-02-03T17:22:39Z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</Properties>
</file>