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347" r:id="rId6"/>
    <p:sldId id="360" r:id="rId7"/>
    <p:sldId id="352" r:id="rId8"/>
    <p:sldId id="353" r:id="rId9"/>
    <p:sldId id="359" r:id="rId10"/>
    <p:sldId id="354" r:id="rId11"/>
    <p:sldId id="355" r:id="rId12"/>
    <p:sldId id="356" r:id="rId13"/>
    <p:sldId id="361" r:id="rId14"/>
    <p:sldId id="350" r:id="rId15"/>
    <p:sldId id="363" r:id="rId16"/>
    <p:sldId id="364" r:id="rId17"/>
    <p:sldId id="365" r:id="rId18"/>
    <p:sldId id="366" r:id="rId19"/>
    <p:sldId id="367" r:id="rId20"/>
    <p:sldId id="368" r:id="rId21"/>
    <p:sldId id="369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61D588-AA7B-4BFB-886B-A3CDB04B6CA1}" v="1" dt="2021-02-03T00:48:49.109"/>
    <p1510:client id="{5C27D5B0-B3E5-4F5B-835D-5A492534C80C}" v="13" dt="2021-02-04T00:12:56.6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83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FA71A-A7E0-476C-9B96-F7BBD267C831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9DFBA-99F4-4503-8966-41AA9531D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21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09DFBA-99F4-4503-8966-41AA9531D3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380256"/>
            <a:ext cx="5616575" cy="1248544"/>
          </a:xfrm>
        </p:spPr>
        <p:txBody>
          <a:bodyPr/>
          <a:lstStyle/>
          <a:p>
            <a:pPr algn="l" eaLnBrk="1" hangingPunct="1"/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</a:t>
            </a:r>
            <a:b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25th J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an.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- 5th Feb. 202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800" dirty="0"/>
              <a:t>WF on R17 NR MG enhancements – </a:t>
            </a:r>
            <a:r>
              <a:rPr lang="en-GB" sz="4800" dirty="0"/>
              <a:t>Pre-configured MG patterns and NCSG</a:t>
            </a:r>
            <a:endParaRPr lang="zh-CN" altLang="en-US" sz="8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R4-2103677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2924944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Part 2. NCSG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956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Scenarios and use cases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b="1" dirty="0"/>
              <a:t>The use cases of NR NCSG can be similar as these of LTE</a:t>
            </a:r>
          </a:p>
          <a:p>
            <a:pPr lvl="1"/>
            <a:r>
              <a:rPr lang="en-US" dirty="0"/>
              <a:t>The specific use cases can be FFS</a:t>
            </a:r>
          </a:p>
          <a:p>
            <a:pPr lvl="1"/>
            <a:r>
              <a:rPr lang="en-US" sz="3200" dirty="0"/>
              <a:t>Whether the usage of per-CC gap can be FFS</a:t>
            </a:r>
          </a:p>
          <a:p>
            <a:pPr lvl="1"/>
            <a:endParaRPr lang="en-US" dirty="0"/>
          </a:p>
          <a:p>
            <a:r>
              <a:rPr lang="en-US" b="1" dirty="0"/>
              <a:t>NCSG supports both synchronous/asynchronous operation</a:t>
            </a:r>
          </a:p>
          <a:p>
            <a:pPr lvl="1"/>
            <a:r>
              <a:rPr lang="en-US" altLang="zh-CN" dirty="0"/>
              <a:t>FFS on </a:t>
            </a:r>
            <a:r>
              <a:rPr lang="en-US" dirty="0"/>
              <a:t>whether to define separate NCSG patterns for sync and async needs more discussion</a:t>
            </a:r>
            <a:endParaRPr lang="zh-CN" altLang="en-US" b="1" dirty="0"/>
          </a:p>
          <a:p>
            <a:pPr lvl="1"/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UE behavior within NCSG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00B050"/>
                </a:solidFill>
              </a:rPr>
              <a:t>Same as UE within LTE NCSG, that is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During VIL1/VIL2 UE is not expected to transmit or receive any date on corresponding serving cell(s).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During ML UE is expected to transmit and receive data on the corresponding serving cell(s).</a:t>
            </a:r>
          </a:p>
        </p:txBody>
      </p:sp>
    </p:spTree>
    <p:extLst>
      <p:ext uri="{BB962C8B-B14F-4D97-AF65-F5344CB8AC3E}">
        <p14:creationId xmlns:p14="http://schemas.microsoft.com/office/powerpoint/2010/main" val="1704281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pattern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The general NCSG design principle</a:t>
            </a:r>
            <a:r>
              <a:rPr lang="en-US" b="1" i="1" dirty="0"/>
              <a:t> :</a:t>
            </a:r>
          </a:p>
          <a:p>
            <a:pPr lvl="1"/>
            <a:r>
              <a:rPr lang="en-US" b="1" dirty="0"/>
              <a:t>FFS on which legacy patterns in Rel16 can be reused for NCSG</a:t>
            </a:r>
          </a:p>
          <a:p>
            <a:pPr lvl="2"/>
            <a:r>
              <a:rPr lang="en-US" dirty="0"/>
              <a:t>Option 1. All </a:t>
            </a:r>
            <a:r>
              <a:rPr lang="en-GB" dirty="0"/>
              <a:t>26 NCSG patterns in Rel16</a:t>
            </a:r>
            <a:endParaRPr lang="en-US" dirty="0"/>
          </a:p>
          <a:p>
            <a:pPr lvl="2"/>
            <a:r>
              <a:rPr lang="en-GB" dirty="0"/>
              <a:t>Option 2 Reuse part of the legacy MG patterns in [2] as the new NCSG patterns in NR.</a:t>
            </a:r>
            <a:endParaRPr lang="en-US" dirty="0"/>
          </a:p>
          <a:p>
            <a:pPr lvl="2"/>
            <a:r>
              <a:rPr lang="en-GB" dirty="0"/>
              <a:t>Option 2a : reuse part of the legacy MG patterns with long MGL, e.g., gap pattern with ID 0,1,4,5 for FR1, or ID 12,13,14,15 for FR2.</a:t>
            </a:r>
            <a:endParaRPr lang="en-US" dirty="0"/>
          </a:p>
          <a:p>
            <a:pPr lvl="2"/>
            <a:r>
              <a:rPr lang="en-GB" dirty="0"/>
              <a:t>Option 2b : NR gap patterns #0~23 .</a:t>
            </a:r>
            <a:endParaRPr lang="en-US" dirty="0"/>
          </a:p>
          <a:p>
            <a:pPr lvl="2"/>
            <a:r>
              <a:rPr lang="en-US" dirty="0"/>
              <a:t>Option 2c :  RAN4 should consider defining a limited number of suitable NCSG patterns and assign a UE capability to some of them, while the remaining ones will form a basic set. In addition, RAN4 may consider a UE capability in view of </a:t>
            </a:r>
            <a:r>
              <a:rPr lang="en-GB" dirty="0"/>
              <a:t>different support levels related to VIL requirements</a:t>
            </a:r>
            <a:endParaRPr lang="en-US" dirty="0"/>
          </a:p>
          <a:p>
            <a:r>
              <a:rPr lang="en-US" b="1" dirty="0"/>
              <a:t>VIL: </a:t>
            </a:r>
            <a:r>
              <a:rPr lang="en-US" dirty="0"/>
              <a:t>FFS on whether VIL shall be defined as the equivalent time of the interrupted slots or, equals to absolute RF retuning time defined in Rel-15</a:t>
            </a:r>
          </a:p>
          <a:p>
            <a:pPr lvl="1"/>
            <a:r>
              <a:rPr lang="en-US" dirty="0"/>
              <a:t>FFS: depending on numerology</a:t>
            </a:r>
          </a:p>
          <a:p>
            <a:r>
              <a:rPr lang="en-US" b="1" dirty="0">
                <a:solidFill>
                  <a:srgbClr val="00B0F0"/>
                </a:solidFill>
              </a:rPr>
              <a:t>ML:</a:t>
            </a:r>
            <a:r>
              <a:rPr lang="en-US" dirty="0">
                <a:solidFill>
                  <a:srgbClr val="00B0F0"/>
                </a:solidFill>
              </a:rPr>
              <a:t> If legacy gap pattern can be reused for NCSG, we can assume that MGL= VIL1+ML+VIL2 </a:t>
            </a:r>
          </a:p>
          <a:p>
            <a:r>
              <a:rPr lang="en-US" dirty="0">
                <a:solidFill>
                  <a:srgbClr val="00B0F0"/>
                </a:solidFill>
              </a:rPr>
              <a:t>VIRP: If legacy gap pattern can be reused for NCSG, VIRP = MGRP of legacy MG</a:t>
            </a:r>
          </a:p>
          <a:p>
            <a:r>
              <a:rPr lang="en-US" dirty="0"/>
              <a:t>FFS on </a:t>
            </a:r>
            <a:r>
              <a:rPr lang="en-US" b="1" u="sng" dirty="0"/>
              <a:t>Per-UE/Per-FR NCSG applicability</a:t>
            </a:r>
          </a:p>
          <a:p>
            <a:pPr lvl="1"/>
            <a:r>
              <a:rPr lang="en-US" dirty="0"/>
              <a:t>Option 1 : NCSG pattern should be configured based on MG configuration considering per FR1 or FR2 gap.</a:t>
            </a:r>
          </a:p>
          <a:p>
            <a:pPr lvl="1"/>
            <a:r>
              <a:rPr lang="en-US" dirty="0"/>
              <a:t>Option 2: Support both per FR and per UE NCSG patterns</a:t>
            </a:r>
          </a:p>
        </p:txBody>
      </p:sp>
    </p:spTree>
    <p:extLst>
      <p:ext uri="{BB962C8B-B14F-4D97-AF65-F5344CB8AC3E}">
        <p14:creationId xmlns:p14="http://schemas.microsoft.com/office/powerpoint/2010/main" val="599421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configuration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FFS on </a:t>
            </a:r>
            <a:r>
              <a:rPr lang="en-US" b="1" dirty="0"/>
              <a:t>Implicit or explicit configuration of NCSG</a:t>
            </a:r>
            <a:endParaRPr lang="en-US" dirty="0"/>
          </a:p>
          <a:p>
            <a:pPr lvl="1"/>
            <a:r>
              <a:rPr lang="en-US" dirty="0"/>
              <a:t>Option 1. UE may assume the implicit and explicit configurations of NCSG are not concurrently activated.</a:t>
            </a:r>
          </a:p>
          <a:p>
            <a:pPr lvl="2"/>
            <a:r>
              <a:rPr lang="en-US" dirty="0"/>
              <a:t>Implicit activation of NCSG means UE may introduce VILs at the start and stop of a configured MG while ML is the same as MGL and VIRP is the same as MGRP.</a:t>
            </a:r>
          </a:p>
          <a:p>
            <a:pPr lvl="2"/>
            <a:r>
              <a:rPr lang="en-US" dirty="0"/>
              <a:t>Explicit activation of NCSG means UE follows the configuration of the network in terms of VIL1/VIL2/ML and VIRP.</a:t>
            </a:r>
          </a:p>
          <a:p>
            <a:pPr lvl="1"/>
            <a:r>
              <a:rPr lang="en-US" dirty="0"/>
              <a:t>Option 2. NW explicitly configures the NCSG for VIL1/VIL2/ML/VIRP and offset.</a:t>
            </a:r>
          </a:p>
          <a:p>
            <a:r>
              <a:rPr lang="en-US" dirty="0"/>
              <a:t>FFS on </a:t>
            </a:r>
            <a:r>
              <a:rPr lang="en-US" b="1" dirty="0"/>
              <a:t>Number of NSCG patterns configured</a:t>
            </a:r>
            <a:endParaRPr lang="en-US" dirty="0"/>
          </a:p>
          <a:p>
            <a:pPr lvl="1"/>
            <a:r>
              <a:rPr lang="en-US" dirty="0"/>
              <a:t>Option 1. RAN4 should consider defining a limited number of suitable NCSG patterns and assign a UE capability to some of them, while the remaining ones will form a basic set. In addition, RAN4 may consider a UE capability in view of </a:t>
            </a:r>
            <a:r>
              <a:rPr lang="en-GB" dirty="0"/>
              <a:t>different support levels related to VIL requirements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517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Impacts on RRM requirements due to NCSG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FFS on Interruption requirements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The interruption requirements in TS38.133 and TS36.133 shall be revisited</a:t>
            </a:r>
            <a:r>
              <a:rPr lang="en-GB" b="1" i="1" dirty="0"/>
              <a:t> </a:t>
            </a:r>
            <a:endParaRPr lang="en-US" dirty="0"/>
          </a:p>
          <a:p>
            <a:pPr lvl="1"/>
            <a:r>
              <a:rPr lang="en-US" dirty="0"/>
              <a:t>Option 1a. for UE supporting per-FR gap, VIL is allowed only on the serving cell in the same FR wherein there is NCSG operation. Otherwise, VIL is allowed on all serving cells.</a:t>
            </a:r>
          </a:p>
          <a:p>
            <a:pPr lvl="1"/>
            <a:r>
              <a:rPr lang="en-US" dirty="0"/>
              <a:t>Option 2: </a:t>
            </a:r>
            <a:r>
              <a:rPr lang="en-GB" dirty="0"/>
              <a:t>Existing interruption requirements for </a:t>
            </a:r>
            <a:r>
              <a:rPr lang="en-GB" dirty="0" err="1"/>
              <a:t>SCell</a:t>
            </a:r>
            <a:r>
              <a:rPr lang="en-GB" dirty="0"/>
              <a:t> activation/deactivation can serve as starting point for the study of VIL requirements</a:t>
            </a:r>
          </a:p>
          <a:p>
            <a:r>
              <a:rPr lang="en-US" dirty="0">
                <a:solidFill>
                  <a:srgbClr val="00B050"/>
                </a:solidFill>
              </a:rPr>
              <a:t>Requirements related to MGTA and impact to UL transmission follow Rel-15.</a:t>
            </a:r>
            <a:endParaRPr lang="en-US" b="1" u="sng" dirty="0">
              <a:solidFill>
                <a:srgbClr val="00B050"/>
              </a:solidFill>
            </a:endParaRPr>
          </a:p>
          <a:p>
            <a:r>
              <a:rPr lang="en-US" b="1" dirty="0"/>
              <a:t>FFS on Per-UE or Per-FR capability support </a:t>
            </a:r>
          </a:p>
          <a:p>
            <a:pPr lvl="1"/>
            <a:r>
              <a:rPr lang="en-US" dirty="0"/>
              <a:t>Option 1:per UE and per FR NCSG for RRM measurement needs the specific UE capability.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00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Measurement applicability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FFS: whether NCSG can be configured simultaneously with legacy gap pattern</a:t>
            </a:r>
          </a:p>
          <a:p>
            <a:r>
              <a:rPr lang="en-US" dirty="0"/>
              <a:t>FFS on </a:t>
            </a:r>
            <a:r>
              <a:rPr lang="en-US" b="1" dirty="0"/>
              <a:t>RF combination limitation</a:t>
            </a:r>
          </a:p>
          <a:p>
            <a:r>
              <a:rPr lang="en-US" dirty="0"/>
              <a:t>FFS on </a:t>
            </a:r>
            <a:r>
              <a:rPr lang="en-US" b="1" dirty="0"/>
              <a:t>Rx beam limitation</a:t>
            </a:r>
            <a:endParaRPr lang="en-US" dirty="0"/>
          </a:p>
          <a:p>
            <a:r>
              <a:rPr lang="en-US" dirty="0"/>
              <a:t>FFS on </a:t>
            </a:r>
            <a:r>
              <a:rPr lang="en-US" b="1" dirty="0"/>
              <a:t>searcher limitation</a:t>
            </a:r>
          </a:p>
          <a:p>
            <a:r>
              <a:rPr lang="en-US" dirty="0">
                <a:solidFill>
                  <a:srgbClr val="00B050"/>
                </a:solidFill>
              </a:rPr>
              <a:t>RAN4 needs to further investigate the scheduling and measurement restriction between serving cell L1 measurement, intra-frequency measurements and inter-frequency measurements for NCSG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509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Specification impacts 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/>
              <a:t>FFS on </a:t>
            </a:r>
            <a:r>
              <a:rPr lang="en-US" b="1" dirty="0"/>
              <a:t>Which clause can be used to include NCSG pattern in 38.133</a:t>
            </a:r>
            <a:endParaRPr lang="en-US" dirty="0"/>
          </a:p>
          <a:p>
            <a:pPr lvl="1"/>
            <a:r>
              <a:rPr lang="en-US" dirty="0"/>
              <a:t>Option 1: Similar section for defining NCSG patterns can be introduced in the 38.133 section 9.1.2 Measurement capability.</a:t>
            </a:r>
          </a:p>
          <a:p>
            <a:pPr lvl="1"/>
            <a:r>
              <a:rPr lang="en-US" dirty="0"/>
              <a:t>Option 2: NCSG patterns can be introduced in the 38.133 in a separate (dedicated) section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671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Signaling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/>
              <a:t>FFS on </a:t>
            </a:r>
            <a:r>
              <a:rPr lang="en-US" b="1" dirty="0"/>
              <a:t>How to consider the relation between NCSG and ‘</a:t>
            </a:r>
            <a:r>
              <a:rPr lang="en-US" b="1" dirty="0" err="1"/>
              <a:t>NeedForGap</a:t>
            </a:r>
            <a:r>
              <a:rPr lang="en-US" b="1" dirty="0"/>
              <a:t>’?</a:t>
            </a:r>
            <a:endParaRPr lang="en-US" dirty="0"/>
          </a:p>
          <a:p>
            <a:pPr lvl="1"/>
            <a:r>
              <a:rPr lang="en-US" dirty="0"/>
              <a:t>Option 1: Rel-17 NCSG to directly reuse Rel-16 ‘</a:t>
            </a:r>
            <a:r>
              <a:rPr lang="en-US" dirty="0" err="1"/>
              <a:t>NeedForGap</a:t>
            </a:r>
            <a:r>
              <a:rPr lang="en-US" dirty="0"/>
              <a:t>’ </a:t>
            </a:r>
            <a:r>
              <a:rPr lang="en-US" dirty="0" err="1"/>
              <a:t>signalling</a:t>
            </a:r>
            <a:r>
              <a:rPr lang="en-US" dirty="0"/>
              <a:t> with ‘no gap’ equaling NCSG.</a:t>
            </a:r>
          </a:p>
          <a:p>
            <a:pPr lvl="1"/>
            <a:r>
              <a:rPr lang="en-US" dirty="0"/>
              <a:t>Option 2: The “</a:t>
            </a:r>
            <a:r>
              <a:rPr lang="en-US" dirty="0" err="1"/>
              <a:t>NeedForGap</a:t>
            </a:r>
            <a:r>
              <a:rPr lang="en-US" dirty="0"/>
              <a:t>” signaling structure can be reused for NR NCSG as a start point</a:t>
            </a:r>
          </a:p>
          <a:p>
            <a:pPr lvl="1"/>
            <a:r>
              <a:rPr lang="en-US" dirty="0"/>
              <a:t>Other options not precluded.</a:t>
            </a:r>
          </a:p>
          <a:p>
            <a:r>
              <a:rPr lang="en-US" dirty="0"/>
              <a:t>FFS on NW configuration signaling </a:t>
            </a:r>
            <a:r>
              <a:rPr lang="en-US" dirty="0" err="1"/>
              <a:t>e.g</a:t>
            </a:r>
            <a:r>
              <a:rPr lang="en-US" dirty="0"/>
              <a:t> gp-ncsg0/1…/n like LTE.</a:t>
            </a:r>
          </a:p>
          <a:p>
            <a:pPr lvl="1"/>
            <a:endParaRPr lang="en-US" dirty="0"/>
          </a:p>
          <a:p>
            <a:r>
              <a:rPr lang="en-US" dirty="0"/>
              <a:t>Note: regardless of the selected option, decision will involve RAN2 feedback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33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sv-SE" sz="5000" dirty="0"/>
              <a:t>Still open for discussion </a:t>
            </a:r>
          </a:p>
          <a:p>
            <a:pPr marL="0" indent="0" algn="ctr">
              <a:buNone/>
            </a:pPr>
            <a:r>
              <a:rPr lang="sv-SE" sz="3000" dirty="0"/>
              <a:t>(</a:t>
            </a:r>
            <a:r>
              <a:rPr lang="sv-SE" sz="3000" dirty="0">
                <a:highlight>
                  <a:srgbClr val="FFFF00"/>
                </a:highlight>
              </a:rPr>
              <a:t>For the FFS issues, the other options will not be precluded in current stage</a:t>
            </a:r>
            <a:r>
              <a:rPr lang="sv-SE" sz="3000" dirty="0"/>
              <a:t>)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2924944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Part 1. Pre-configured MG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27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/>
              <a:t>General procedures of pre-configured MG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760640"/>
          </a:xfrm>
        </p:spPr>
        <p:txBody>
          <a:bodyPr>
            <a:normAutofit lnSpcReduction="10000"/>
          </a:bodyPr>
          <a:lstStyle/>
          <a:p>
            <a:pPr hangingPunct="1"/>
            <a:r>
              <a:rPr lang="en-GB" dirty="0">
                <a:solidFill>
                  <a:srgbClr val="00B050"/>
                </a:solidFill>
              </a:rPr>
              <a:t>Further study the following procedures for pre-configured MGs: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1. (Re)Configuration of the pre-configured MG</a:t>
            </a:r>
            <a:endParaRPr lang="en-US" dirty="0">
              <a:solidFill>
                <a:srgbClr val="00B050"/>
              </a:solidFill>
            </a:endParaRPr>
          </a:p>
          <a:p>
            <a:pPr lvl="2" hangingPunct="1"/>
            <a:r>
              <a:rPr lang="en-GB" dirty="0">
                <a:solidFill>
                  <a:srgbClr val="00B050"/>
                </a:solidFill>
              </a:rPr>
              <a:t>FFS if specific procedure for activation after the RRC configuration is needed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2. Activation the pre-configured MG following a DCI or timer-based BWP switch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3. Deactivation the pre-configured MG following a DCI or timer-based BWP switch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Note 1: The conditions and details of each procedure are FFS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Note 2: MG activation in this context means that both NW and UE assume that the pre-configured MG will be used for measurements. </a:t>
            </a:r>
            <a:endParaRPr lang="en-US" dirty="0">
              <a:solidFill>
                <a:srgbClr val="00B050"/>
              </a:solidFill>
            </a:endParaRPr>
          </a:p>
          <a:p>
            <a:pPr lvl="1" hangingPunct="1"/>
            <a:r>
              <a:rPr lang="en-GB" dirty="0">
                <a:solidFill>
                  <a:srgbClr val="00B050"/>
                </a:solidFill>
              </a:rPr>
              <a:t>Note 3: MG deactivation in this context means that both NW and UE assume that the pre-configured MG will not be used for measurements and UE should be able to receive scheduled data.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/>
              <a:t>Configuration procedure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525658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FFS on </a:t>
            </a:r>
            <a:r>
              <a:rPr lang="en-US" b="1" dirty="0"/>
              <a:t>how pre-configured MGs can be configured</a:t>
            </a:r>
            <a:r>
              <a:rPr lang="en-US" dirty="0"/>
              <a:t>:</a:t>
            </a:r>
          </a:p>
          <a:p>
            <a:pPr lvl="1"/>
            <a:r>
              <a:rPr lang="en-GB" dirty="0"/>
              <a:t>Option 1. Pre-configured MGs are configured per BWP</a:t>
            </a:r>
            <a:endParaRPr lang="en-US" sz="3200" dirty="0"/>
          </a:p>
          <a:p>
            <a:pPr lvl="1"/>
            <a:r>
              <a:rPr lang="en-GB" dirty="0"/>
              <a:t>Option 2. Pre-configured MGs are configured per UE or per FR which are same as these of legacy MGs</a:t>
            </a:r>
          </a:p>
          <a:p>
            <a:r>
              <a:rPr lang="en-GB" dirty="0"/>
              <a:t>FFS on </a:t>
            </a:r>
            <a:r>
              <a:rPr lang="en-US" b="1" dirty="0"/>
              <a:t>relation of pre-configured MG pattern and with the current RRC configured MG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1. </a:t>
            </a:r>
            <a:r>
              <a:rPr lang="en-GB" dirty="0"/>
              <a:t>Pre-configured MG in one active BWP can over-ride current RRC configured MG until active BWP switch to a new BWP without per-configured MG pattern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O</a:t>
            </a:r>
            <a:r>
              <a:rPr lang="en-US" altLang="zh-CN" dirty="0"/>
              <a:t>piton 2. Pre-configured MG is the RRC configured MG in Rel-15, and it may be ON/OFF after BWP switch.</a:t>
            </a:r>
            <a:endParaRPr lang="en-US" dirty="0"/>
          </a:p>
          <a:p>
            <a:endParaRPr lang="en-GB" dirty="0"/>
          </a:p>
          <a:p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b="1" dirty="0"/>
              <a:t>Activation/Deactivation procedures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525658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FFS on </a:t>
            </a:r>
            <a:r>
              <a:rPr lang="en-US" b="1" dirty="0"/>
              <a:t>in which cases the pre-configured MGs shall be activated</a:t>
            </a:r>
          </a:p>
          <a:p>
            <a:pPr lvl="1"/>
            <a:r>
              <a:rPr lang="en-US" dirty="0"/>
              <a:t>Option 1. Depending on both BWP switching and MOs configured</a:t>
            </a:r>
          </a:p>
          <a:p>
            <a:r>
              <a:rPr lang="en-US" dirty="0"/>
              <a:t>FFS on </a:t>
            </a:r>
            <a:r>
              <a:rPr lang="en-US" b="1" dirty="0"/>
              <a:t>how pre-configured MGs can be activated/deactivated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Option 1 Autonomously/implicitly triggered by DCI/Timer based BWP switching.</a:t>
            </a:r>
          </a:p>
          <a:p>
            <a:pPr lvl="1"/>
            <a:r>
              <a:rPr lang="en-US" dirty="0"/>
              <a:t>Option 1a A per-UE or per-FR MG is (de)activated following a BWP switch as follows:</a:t>
            </a:r>
          </a:p>
          <a:p>
            <a:pPr lvl="2"/>
            <a:r>
              <a:rPr lang="en-US" dirty="0"/>
              <a:t>If MG is not required by any of the configured MOs, the MG is deactivated </a:t>
            </a:r>
          </a:p>
          <a:p>
            <a:pPr lvl="2"/>
            <a:r>
              <a:rPr lang="en-US" dirty="0"/>
              <a:t>If MG is required by one or more of the configured MOs, the MG is activated</a:t>
            </a:r>
          </a:p>
          <a:p>
            <a:pPr lvl="1"/>
            <a:r>
              <a:rPr lang="en-US" dirty="0"/>
              <a:t>Option 2 Either network centralized or UE centralized rules will work. </a:t>
            </a:r>
          </a:p>
          <a:p>
            <a:pPr lvl="1"/>
            <a:r>
              <a:rPr lang="en-US" dirty="0"/>
              <a:t>Option 3 :</a:t>
            </a:r>
            <a:r>
              <a:rPr lang="en-GB" dirty="0"/>
              <a:t>RAN4 need to account robustness of the gap changes when evaluating and agreeing on activation/deactivation of MG pattern(s).</a:t>
            </a:r>
          </a:p>
          <a:p>
            <a:r>
              <a:rPr lang="en-GB" dirty="0"/>
              <a:t>FFS on </a:t>
            </a:r>
            <a:r>
              <a:rPr lang="en-GB" b="1" dirty="0"/>
              <a:t>evaluation on </a:t>
            </a:r>
            <a:r>
              <a:rPr lang="en-US" b="1" dirty="0"/>
              <a:t>MG activation/deactivation mechanism</a:t>
            </a:r>
            <a:r>
              <a:rPr lang="en-US" i="1" dirty="0"/>
              <a:t> </a:t>
            </a:r>
          </a:p>
          <a:p>
            <a:r>
              <a:rPr lang="en-GB" dirty="0"/>
              <a:t>FFS on </a:t>
            </a:r>
            <a:r>
              <a:rPr lang="en-US" b="1" dirty="0"/>
              <a:t>Signaling to activate (enable) the pre-configured MGs </a:t>
            </a:r>
          </a:p>
          <a:p>
            <a:pPr lvl="1"/>
            <a:endParaRPr lang="en-GB" dirty="0"/>
          </a:p>
          <a:p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93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Using scenarios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FFS on </a:t>
            </a:r>
            <a:r>
              <a:rPr lang="en-US" b="1" dirty="0"/>
              <a:t>whether the pre-configured MG when BWP switching on the multiple CCs be discussed?</a:t>
            </a:r>
          </a:p>
          <a:p>
            <a:pPr lvl="1"/>
            <a:r>
              <a:rPr lang="en-US" dirty="0"/>
              <a:t>Option 1. Yes. Study CA and with BWP switch on single/multiple CC cases</a:t>
            </a:r>
          </a:p>
          <a:p>
            <a:pPr lvl="1"/>
            <a:r>
              <a:rPr lang="en-US" dirty="0"/>
              <a:t>Option 2. Study CA and with BWP switch on single CC cases only.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B0F0"/>
                </a:solidFill>
              </a:rPr>
              <a:t>Whether pre-configured MGs are applicable in MR-DC scenario</a:t>
            </a:r>
            <a:r>
              <a:rPr lang="en-US" i="1" dirty="0">
                <a:solidFill>
                  <a:srgbClr val="00B0F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Deprioritize MR-DC scenario. </a:t>
            </a:r>
            <a:endParaRPr lang="en-US" strike="sngStrike" dirty="0">
              <a:solidFill>
                <a:srgbClr val="00B0F0"/>
              </a:solidFill>
            </a:endParaRPr>
          </a:p>
          <a:p>
            <a:pPr lvl="1"/>
            <a:endParaRPr lang="en-US" dirty="0">
              <a:solidFill>
                <a:srgbClr val="00B0F0"/>
              </a:solidFill>
            </a:endParaRPr>
          </a:p>
          <a:p>
            <a:r>
              <a:rPr lang="en-US" b="1" dirty="0">
                <a:solidFill>
                  <a:srgbClr val="00B0F0"/>
                </a:solidFill>
              </a:rPr>
              <a:t>Whether the pre-configured gaps shall be considered as a part of multiple concurrent gap patterns framework</a:t>
            </a:r>
          </a:p>
          <a:p>
            <a:pPr lvl="1"/>
            <a:r>
              <a:rPr lang="en-US" b="1" dirty="0">
                <a:solidFill>
                  <a:srgbClr val="00B0F0"/>
                </a:solidFill>
              </a:rPr>
              <a:t>Considered this in 2</a:t>
            </a:r>
            <a:r>
              <a:rPr lang="en-US" b="1" baseline="30000" dirty="0">
                <a:solidFill>
                  <a:srgbClr val="00B0F0"/>
                </a:solidFill>
              </a:rPr>
              <a:t>nd</a:t>
            </a:r>
            <a:r>
              <a:rPr lang="en-US" b="1" dirty="0">
                <a:solidFill>
                  <a:srgbClr val="00B0F0"/>
                </a:solidFill>
              </a:rPr>
              <a:t> stage.</a:t>
            </a:r>
            <a:endParaRPr lang="en-US" dirty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RRM requirements with Pre-configured MGs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FFS on </a:t>
            </a:r>
            <a:r>
              <a:rPr lang="en-US" b="1" dirty="0"/>
              <a:t>activation/deactivation delay</a:t>
            </a:r>
          </a:p>
          <a:p>
            <a:pPr lvl="1"/>
            <a:r>
              <a:rPr lang="en-US" dirty="0"/>
              <a:t>Option 1: No separated activation delay for the pre-configured MG activation/deactivation</a:t>
            </a:r>
          </a:p>
          <a:p>
            <a:pPr lvl="1"/>
            <a:r>
              <a:rPr lang="en-US" dirty="0"/>
              <a:t>Option 2</a:t>
            </a:r>
            <a:r>
              <a:rPr lang="en-GB" dirty="0"/>
              <a:t>: some transition time (</a:t>
            </a:r>
            <a:r>
              <a:rPr lang="en-GB" dirty="0">
                <a:sym typeface="Symbol" panose="05050102010706020507" pitchFamily="18" charset="2"/>
              </a:rPr>
              <a:t></a:t>
            </a:r>
            <a:r>
              <a:rPr lang="en-GB" dirty="0"/>
              <a:t>T) shall be included in the pre-configured MG activation/deactivation time.</a:t>
            </a:r>
            <a:endParaRPr lang="en-US" dirty="0"/>
          </a:p>
          <a:p>
            <a:pPr lvl="1"/>
            <a:r>
              <a:rPr lang="en-GB" dirty="0"/>
              <a:t>Option 3: The delay of MG (de)activation is same as that of BWP switching.</a:t>
            </a:r>
            <a:endParaRPr lang="en-US" dirty="0"/>
          </a:p>
          <a:p>
            <a:pPr lvl="1"/>
            <a:r>
              <a:rPr lang="en-GB" dirty="0"/>
              <a:t>Option 4 :MGP change delay shall be evaluated based on realistic latencies.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No any new interruption requirements introduced by pre-configured MGs </a:t>
            </a:r>
          </a:p>
          <a:p>
            <a:r>
              <a:rPr lang="en-US" b="1" dirty="0">
                <a:solidFill>
                  <a:srgbClr val="002060"/>
                </a:solidFill>
              </a:rPr>
              <a:t>FFS on measurement period for the measurements with the pre-configured MGs</a:t>
            </a:r>
          </a:p>
          <a:p>
            <a:r>
              <a:rPr lang="en-US" b="1" dirty="0">
                <a:solidFill>
                  <a:srgbClr val="002060"/>
                </a:solidFill>
              </a:rPr>
              <a:t>FFS on </a:t>
            </a:r>
            <a:r>
              <a:rPr lang="en-US" b="1" dirty="0"/>
              <a:t>transitions between gapless and gap-based measurement procedures during ongoing measurements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GB" dirty="0"/>
              <a:t>RAN4 is to investigate the maximum number of transitions (N</a:t>
            </a:r>
            <a:r>
              <a:rPr lang="en-GB" baseline="-25000" dirty="0"/>
              <a:t>1,max</a:t>
            </a:r>
            <a:r>
              <a:rPr lang="en-GB" dirty="0"/>
              <a:t>) allowed for switching from gapless measurement procedure to gap-based measurement procedure during the ongoing measurement. </a:t>
            </a:r>
            <a:endParaRPr lang="en-US" dirty="0"/>
          </a:p>
          <a:p>
            <a:pPr lvl="2"/>
            <a:r>
              <a:rPr lang="en-GB" dirty="0"/>
              <a:t>RAN4 is to investigate the maximum number of transitions (N</a:t>
            </a:r>
            <a:r>
              <a:rPr lang="en-GB" baseline="-25000" dirty="0"/>
              <a:t>2,max</a:t>
            </a:r>
            <a:r>
              <a:rPr lang="en-GB" dirty="0"/>
              <a:t>) allowed for switching from gap-based measurement procedure to gapless measurement procedure during the ongoing measurement</a:t>
            </a:r>
          </a:p>
          <a:p>
            <a:r>
              <a:rPr lang="en-US" dirty="0"/>
              <a:t>FFS on </a:t>
            </a:r>
            <a:r>
              <a:rPr lang="en-US" b="1" dirty="0"/>
              <a:t>scheduling restriction during pre-configured MGs when not used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1: If the UE is measuring without pre-configured gaps and no other frequency layer which needs gaps is configured then the UE can be scheduled during the pre-configured gaps while meeting existing scheduling restriction requirements defined in TS 38.133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Gap patterns for pre-configured MGs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76064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FFS on Number of pre-configured MG patterns: </a:t>
            </a:r>
            <a:r>
              <a:rPr lang="en-US" i="1" dirty="0"/>
              <a:t> </a:t>
            </a:r>
            <a:endParaRPr lang="en-US" dirty="0"/>
          </a:p>
          <a:p>
            <a:pPr lvl="1"/>
            <a:r>
              <a:rPr lang="en-GB" dirty="0"/>
              <a:t>Option 1: The existing gap patterns </a:t>
            </a:r>
            <a:r>
              <a:rPr lang="en-GB" dirty="0">
                <a:highlight>
                  <a:srgbClr val="FFFF00"/>
                </a:highlight>
              </a:rPr>
              <a:t>(0~23) </a:t>
            </a:r>
            <a:r>
              <a:rPr lang="en-GB" dirty="0"/>
              <a:t>in Rel16 can be reused for the pre-configured MG</a:t>
            </a:r>
            <a:r>
              <a:rPr lang="en-US" dirty="0"/>
              <a:t>.</a:t>
            </a:r>
          </a:p>
          <a:p>
            <a:pPr lvl="1"/>
            <a:r>
              <a:rPr lang="en-GB" dirty="0"/>
              <a:t>Option 2: The existing gap patterns </a:t>
            </a:r>
            <a:r>
              <a:rPr lang="en-GB" dirty="0">
                <a:highlight>
                  <a:srgbClr val="FFFF00"/>
                </a:highlight>
              </a:rPr>
              <a:t>(0~25) </a:t>
            </a:r>
            <a:r>
              <a:rPr lang="en-GB" dirty="0"/>
              <a:t>in Rel16 can be reused for the pre-configured MG</a:t>
            </a:r>
            <a:r>
              <a:rPr lang="en-US" dirty="0"/>
              <a:t>.</a:t>
            </a:r>
          </a:p>
          <a:p>
            <a:pPr lvl="1"/>
            <a:endParaRPr lang="en-US" b="1" dirty="0">
              <a:solidFill>
                <a:srgbClr val="0070C0"/>
              </a:solidFill>
            </a:endParaRPr>
          </a:p>
          <a:p>
            <a:r>
              <a:rPr lang="en-US" b="1" dirty="0"/>
              <a:t>FFS on Per-UE/Per-FR pre-configured MG pattern applicability</a:t>
            </a:r>
            <a:r>
              <a:rPr lang="en-US" i="1" dirty="0"/>
              <a:t> </a:t>
            </a:r>
          </a:p>
          <a:p>
            <a:pPr lvl="1"/>
            <a:r>
              <a:rPr lang="en-US" dirty="0"/>
              <a:t>Option 1 </a:t>
            </a:r>
          </a:p>
          <a:p>
            <a:pPr lvl="2"/>
            <a:r>
              <a:rPr lang="en-US" dirty="0"/>
              <a:t>If the gap patterns which can be used as the pre-configured gap are reused from Rel16, the same applicability(per-UE/per-FR) shall follow the rules defined in Rel16 also. </a:t>
            </a:r>
          </a:p>
          <a:p>
            <a:pPr lvl="1"/>
            <a:r>
              <a:rPr lang="en-US" dirty="0"/>
              <a:t>Option 2:</a:t>
            </a:r>
          </a:p>
          <a:p>
            <a:pPr lvl="2"/>
            <a:r>
              <a:rPr lang="en-US" dirty="0"/>
              <a:t>If per UE MG is configured, the BWP of </a:t>
            </a:r>
            <a:r>
              <a:rPr lang="en-US" dirty="0" err="1"/>
              <a:t>PCell</a:t>
            </a:r>
            <a:r>
              <a:rPr lang="en-US" dirty="0"/>
              <a:t> is referenced to activate its MG pattern which applies to all the serving carriers including </a:t>
            </a:r>
            <a:r>
              <a:rPr lang="en-US" dirty="0" err="1"/>
              <a:t>PSCell</a:t>
            </a:r>
            <a:r>
              <a:rPr lang="en-US" dirty="0"/>
              <a:t> and </a:t>
            </a:r>
            <a:r>
              <a:rPr lang="en-US" dirty="0" err="1"/>
              <a:t>SCells</a:t>
            </a:r>
            <a:r>
              <a:rPr lang="en-US" dirty="0"/>
              <a:t>.</a:t>
            </a:r>
          </a:p>
          <a:p>
            <a:pPr lvl="2"/>
            <a:r>
              <a:rPr lang="en-US" dirty="0"/>
              <a:t>If per FR MG is configured, BWPs of </a:t>
            </a:r>
            <a:r>
              <a:rPr lang="en-US" dirty="0" err="1"/>
              <a:t>PCell</a:t>
            </a:r>
            <a:r>
              <a:rPr lang="en-US" dirty="0"/>
              <a:t> and </a:t>
            </a:r>
            <a:r>
              <a:rPr lang="en-US" dirty="0" err="1"/>
              <a:t>PSCell</a:t>
            </a:r>
            <a:r>
              <a:rPr lang="en-US" dirty="0"/>
              <a:t> are referenced respectively to decide the pre-configured MGs for applying to the </a:t>
            </a:r>
            <a:r>
              <a:rPr lang="en-US" dirty="0" err="1"/>
              <a:t>SCells</a:t>
            </a:r>
            <a:r>
              <a:rPr lang="en-US" dirty="0"/>
              <a:t> of respective FR.</a:t>
            </a:r>
          </a:p>
          <a:p>
            <a:pPr lvl="1"/>
            <a:r>
              <a:rPr lang="en-US" dirty="0"/>
              <a:t>Option 3</a:t>
            </a:r>
          </a:p>
          <a:p>
            <a:pPr lvl="2"/>
            <a:r>
              <a:rPr lang="en-GB" dirty="0"/>
              <a:t>The applicability of current per FR gap pattern should also apply for per BWP MG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www.w3.org/XML/1998/namespace"/>
    <ds:schemaRef ds:uri="http://schemas.microsoft.com/sharepoint/v3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2f282d3b-eb4a-4b09-b61f-b9593442e286"/>
    <ds:schemaRef ds:uri="9b239327-9e80-40e4-b1b7-4394fed77a33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5E72A53-2199-4E3C-81EC-EB97D8C593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10538</TotalTime>
  <Words>1806</Words>
  <Application>Microsoft Office PowerPoint</Application>
  <PresentationFormat>Widescreen</PresentationFormat>
  <Paragraphs>149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 Unicode MS</vt:lpstr>
      <vt:lpstr>Arial</vt:lpstr>
      <vt:lpstr>Calibri</vt:lpstr>
      <vt:lpstr>Office 主题</vt:lpstr>
      <vt:lpstr>3GPP TSG-RAN WG4 #98-e Meeting  Electronic Meeting, 25th Jan. - 5th Feb. 2021   </vt:lpstr>
      <vt:lpstr>PowerPoint Presentation</vt:lpstr>
      <vt:lpstr>PowerPoint Presentation</vt:lpstr>
      <vt:lpstr>General procedures of pre-configured MG</vt:lpstr>
      <vt:lpstr>Configuration procedure</vt:lpstr>
      <vt:lpstr>Activation/Deactivation procedures</vt:lpstr>
      <vt:lpstr>Using scenarios </vt:lpstr>
      <vt:lpstr>RRM requirements with Pre-configured MGs</vt:lpstr>
      <vt:lpstr>Gap patterns for pre-configured MGs</vt:lpstr>
      <vt:lpstr>PowerPoint Presentation</vt:lpstr>
      <vt:lpstr>Scenarios and use cases</vt:lpstr>
      <vt:lpstr>UE behavior within NCSG</vt:lpstr>
      <vt:lpstr>NCSG pattern</vt:lpstr>
      <vt:lpstr>NCSG configuration</vt:lpstr>
      <vt:lpstr>Impacts on RRM requirements due to NCSG</vt:lpstr>
      <vt:lpstr>Measurement applicability </vt:lpstr>
      <vt:lpstr>Specification impacts  </vt:lpstr>
      <vt:lpstr>Signaling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402</cp:revision>
  <dcterms:created xsi:type="dcterms:W3CDTF">2016-01-12T08:39:50Z</dcterms:created>
  <dcterms:modified xsi:type="dcterms:W3CDTF">2021-02-04T00:21:11Z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0x010100F3E9551B3FDDA24EBF0A209BAAD637CA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