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282" r:id="rId4"/>
    <p:sldId id="281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2" r:id="rId13"/>
    <p:sldId id="293" r:id="rId14"/>
    <p:sldId id="295" r:id="rId15"/>
    <p:sldId id="296" r:id="rId16"/>
    <p:sldId id="297" r:id="rId17"/>
    <p:sldId id="298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CEC87-8BCA-478E-BF47-E71A0E371F03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A9A8D-585C-4225-875D-8472FF1BB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0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altLang="zh-CN" sz="3600" b="1" dirty="0"/>
              <a:t>WF on further RRM enhancement for NR and MR-DC - PUCCH </a:t>
            </a:r>
            <a:r>
              <a:rPr lang="en-GB" altLang="zh-CN" sz="3600" b="1" dirty="0" err="1"/>
              <a:t>SCell</a:t>
            </a:r>
            <a:r>
              <a:rPr lang="en-GB" altLang="zh-CN" sz="3600" b="1" dirty="0"/>
              <a:t> activation/deactivation requirements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83768" y="4077072"/>
            <a:ext cx="4320480" cy="936104"/>
          </a:xfrm>
        </p:spPr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98e</a:t>
            </a:r>
            <a:r>
              <a:rPr lang="en-GB" altLang="zh-CN" sz="2400" b="1" dirty="0"/>
              <a:t>	           		   R4-2103675 </a:t>
            </a:r>
            <a:r>
              <a:rPr lang="en-GB" altLang="zh-CN" sz="2400" b="1" dirty="0" smtClean="0"/>
              <a:t>Electronic Meeting, </a:t>
            </a:r>
            <a:r>
              <a:rPr lang="en-US" altLang="zh-CN" sz="2400" b="1" dirty="0"/>
              <a:t>25 Jan. – 5 </a:t>
            </a:r>
            <a:r>
              <a:rPr lang="en-US" altLang="zh-CN" sz="2400" b="1" dirty="0" smtClean="0"/>
              <a:t>Feb</a:t>
            </a:r>
            <a:r>
              <a:rPr lang="en-GB" altLang="zh-CN" sz="2400" b="1" dirty="0" smtClean="0"/>
              <a:t>., 2021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7143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Sub-topic 1-2 PUCCH </a:t>
            </a:r>
            <a:r>
              <a:rPr lang="en-US" altLang="zh-CN" dirty="0" err="1"/>
              <a:t>SCell</a:t>
            </a:r>
            <a:r>
              <a:rPr lang="en-US" altLang="zh-CN" dirty="0"/>
              <a:t> activation </a:t>
            </a:r>
            <a:r>
              <a:rPr lang="en-US" altLang="zh-CN" dirty="0" smtClean="0"/>
              <a:t>requirements(4/6)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55000" lnSpcReduction="20000"/>
              </a:bodyPr>
              <a:lstStyle/>
              <a:p>
                <a:r>
                  <a:rPr lang="en-US" altLang="zh-CN" dirty="0"/>
                  <a:t>Issue 1-2-4: The additional delay parts for NR PUCCH </a:t>
                </a:r>
                <a:r>
                  <a:rPr lang="en-US" altLang="zh-CN" dirty="0" err="1"/>
                  <a:t>SCell</a:t>
                </a:r>
                <a:r>
                  <a:rPr lang="en-US" altLang="zh-CN" dirty="0"/>
                  <a:t> activation with invalid </a:t>
                </a:r>
                <a:r>
                  <a:rPr lang="en-US" altLang="zh-CN" dirty="0" smtClean="0"/>
                  <a:t>TA</a:t>
                </a:r>
              </a:p>
              <a:p>
                <a:pPr lvl="1"/>
                <a:r>
                  <a:rPr lang="en-GB" altLang="zh-CN" dirty="0"/>
                  <a:t>Option 1: (Apple, </a:t>
                </a:r>
                <a:r>
                  <a:rPr lang="en-GB" altLang="zh-CN" dirty="0" err="1"/>
                  <a:t>Xiaomi</a:t>
                </a:r>
                <a:r>
                  <a:rPr lang="en-GB" altLang="zh-CN" dirty="0"/>
                  <a:t>, CMCC, NTT DOCOMO, NEC, Qualcomm, vivo, OPPO, MTK)</a:t>
                </a:r>
                <a:endParaRPr lang="zh-CN" altLang="zh-CN" dirty="0"/>
              </a:p>
              <a:p>
                <a:pPr lvl="2"/>
                <a:r>
                  <a:rPr lang="en-GB" altLang="zh-CN" dirty="0"/>
                  <a:t>The following three additional delay parts (T1/T2/T3) in LTE PUCCH </a:t>
                </a:r>
                <a:r>
                  <a:rPr lang="en-GB" altLang="zh-CN" dirty="0" err="1"/>
                  <a:t>SCell</a:t>
                </a:r>
                <a:r>
                  <a:rPr lang="en-GB" altLang="zh-CN" dirty="0"/>
                  <a:t> activation with invalid TA could be reused for NR PUCCH </a:t>
                </a:r>
                <a:r>
                  <a:rPr lang="en-GB" altLang="zh-CN" dirty="0" err="1"/>
                  <a:t>SCell</a:t>
                </a:r>
                <a:r>
                  <a:rPr lang="en-GB" altLang="zh-CN" dirty="0"/>
                  <a:t> activation with invalid TA.</a:t>
                </a:r>
                <a:endParaRPr lang="zh-CN" altLang="zh-CN" dirty="0"/>
              </a:p>
              <a:p>
                <a:pPr lvl="3" hangingPunct="0"/>
                <a:r>
                  <a:rPr lang="en-GB" altLang="zh-CN" dirty="0"/>
                  <a:t>the delay uncertainty in acquiring the first available PRACH occasion in the PUCCH </a:t>
                </a:r>
                <a:r>
                  <a:rPr lang="en-GB" altLang="zh-CN" dirty="0" err="1"/>
                  <a:t>SCell</a:t>
                </a:r>
                <a:endParaRPr lang="zh-CN" altLang="zh-CN" dirty="0"/>
              </a:p>
              <a:p>
                <a:pPr lvl="3" hangingPunct="0"/>
                <a:r>
                  <a:rPr lang="en-GB" altLang="zh-CN" dirty="0"/>
                  <a:t>the delay for obtaining a valid TA command for the </a:t>
                </a:r>
                <a:r>
                  <a:rPr lang="en-GB" altLang="zh-CN" dirty="0" err="1"/>
                  <a:t>sTAG</a:t>
                </a:r>
                <a:endParaRPr lang="zh-CN" altLang="zh-CN" dirty="0"/>
              </a:p>
              <a:p>
                <a:pPr lvl="3" hangingPunct="0"/>
                <a:r>
                  <a:rPr lang="en-GB" altLang="zh-CN" dirty="0"/>
                  <a:t>the delay for applying the received TA for </a:t>
                </a:r>
                <a:r>
                  <a:rPr lang="en-GB" altLang="zh-CN" dirty="0" err="1"/>
                  <a:t>upling</a:t>
                </a:r>
                <a:r>
                  <a:rPr lang="en-GB" altLang="zh-CN" dirty="0"/>
                  <a:t> transmission</a:t>
                </a:r>
                <a:endParaRPr lang="zh-CN" altLang="zh-CN" dirty="0"/>
              </a:p>
              <a:p>
                <a:pPr lvl="2" hangingPunct="0"/>
                <a:r>
                  <a:rPr lang="en-GB" altLang="zh-CN" dirty="0"/>
                  <a:t>The values for T1/T2/T3 might be revisited for NR PUCCH </a:t>
                </a:r>
                <a:r>
                  <a:rPr lang="en-GB" altLang="zh-CN" dirty="0" err="1"/>
                  <a:t>SCell</a:t>
                </a:r>
                <a:r>
                  <a:rPr lang="en-GB" altLang="zh-CN" dirty="0"/>
                  <a:t> activation. </a:t>
                </a:r>
                <a:endParaRPr lang="zh-CN" altLang="zh-CN" dirty="0"/>
              </a:p>
              <a:p>
                <a:pPr lvl="1"/>
                <a:r>
                  <a:rPr lang="en-GB" altLang="zh-CN" dirty="0"/>
                  <a:t>Option 2: (Nokia)</a:t>
                </a:r>
                <a:endParaRPr lang="zh-CN" altLang="zh-CN" dirty="0"/>
              </a:p>
              <a:p>
                <a:pPr lvl="2"/>
                <a:r>
                  <a:rPr lang="en-GB" altLang="zh-CN" dirty="0"/>
                  <a:t>The UE shall be capable to perform downlink actions related to the </a:t>
                </a:r>
                <a:r>
                  <a:rPr lang="en-GB" altLang="zh-CN" dirty="0" err="1"/>
                  <a:t>SCell</a:t>
                </a:r>
                <a:r>
                  <a:rPr lang="en-GB" altLang="zh-CN" dirty="0"/>
                  <a:t> activation command for the </a:t>
                </a:r>
                <a:r>
                  <a:rPr lang="en-GB" altLang="zh-CN" dirty="0" err="1"/>
                  <a:t>SCell</a:t>
                </a:r>
                <a:r>
                  <a:rPr lang="en-GB" altLang="zh-CN" dirty="0"/>
                  <a:t> being activated on the PUCCH </a:t>
                </a:r>
                <a:r>
                  <a:rPr lang="en-GB" altLang="zh-CN" dirty="0" err="1"/>
                  <a:t>SCell</a:t>
                </a:r>
                <a:r>
                  <a:rPr lang="en-GB" altLang="zh-CN" dirty="0"/>
                  <a:t> no later than in slot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zh-CN">
                        <a:latin typeface="Cambria Math"/>
                      </a:rPr>
                      <m:t>n</m:t>
                    </m:r>
                    <m:r>
                      <a:rPr lang="en-GB" altLang="zh-CN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3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/>
                              </a:rPr>
                              <m:t>𝐻𝐴𝑅𝑄</m:t>
                            </m:r>
                          </m:sub>
                        </m:sSub>
                        <m:r>
                          <a:rPr lang="en-GB" altLang="zh-CN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3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/>
                              </a:rPr>
                              <m:t>𝑎𝑐𝑡𝑖𝑣𝑎𝑡𝑖𝑜𝑛</m:t>
                            </m:r>
                            <m:r>
                              <a:rPr lang="en-GB" altLang="zh-CN" i="1">
                                <a:latin typeface="Cambria Math"/>
                              </a:rPr>
                              <m:t>_</m:t>
                            </m:r>
                            <m:r>
                              <a:rPr lang="en-GB" altLang="zh-CN" i="1">
                                <a:latin typeface="Cambria Math"/>
                              </a:rPr>
                              <m:t>𝑡𝑖𝑚𝑒</m:t>
                            </m:r>
                          </m:sub>
                        </m:sSub>
                      </m:num>
                      <m:den>
                        <m:r>
                          <a:rPr lang="en-GB" altLang="zh-CN" i="1">
                            <a:latin typeface="Cambria Math"/>
                          </a:rPr>
                          <m:t>𝑁𝑅</m:t>
                        </m:r>
                        <m:r>
                          <a:rPr lang="en-GB" altLang="zh-CN" i="1">
                            <a:latin typeface="Cambria Math"/>
                          </a:rPr>
                          <m:t> </m:t>
                        </m:r>
                        <m:r>
                          <a:rPr lang="en-GB" altLang="zh-CN" i="1">
                            <a:latin typeface="Cambria Math"/>
                          </a:rPr>
                          <m:t>𝑠𝑙𝑜𝑡</m:t>
                        </m:r>
                        <m:r>
                          <a:rPr lang="en-GB" altLang="zh-CN" i="1">
                            <a:latin typeface="Cambria Math"/>
                          </a:rPr>
                          <m:t> </m:t>
                        </m:r>
                        <m:r>
                          <a:rPr lang="en-GB" altLang="zh-CN" i="1">
                            <a:latin typeface="Cambria Math"/>
                          </a:rPr>
                          <m:t>𝑙𝑒𝑛𝑔𝑡h</m:t>
                        </m:r>
                      </m:den>
                    </m:f>
                  </m:oMath>
                </a14:m>
                <a:r>
                  <a:rPr lang="en-GB" altLang="zh-CN" dirty="0"/>
                  <a:t>.</a:t>
                </a:r>
                <a:endParaRPr lang="zh-CN" altLang="zh-CN" dirty="0"/>
              </a:p>
              <a:p>
                <a:pPr lvl="2"/>
                <a:r>
                  <a:rPr lang="en-GB" altLang="zh-CN" dirty="0"/>
                  <a:t>The UE shall be capable to perform uplink actions related to the </a:t>
                </a:r>
                <a:r>
                  <a:rPr lang="en-GB" altLang="zh-CN" dirty="0" err="1"/>
                  <a:t>SCell</a:t>
                </a:r>
                <a:r>
                  <a:rPr lang="en-GB" altLang="zh-CN" dirty="0"/>
                  <a:t> activation command for the </a:t>
                </a:r>
                <a:r>
                  <a:rPr lang="en-GB" altLang="zh-CN" dirty="0" err="1"/>
                  <a:t>SCell</a:t>
                </a:r>
                <a:r>
                  <a:rPr lang="en-GB" altLang="zh-CN" dirty="0"/>
                  <a:t> being activated on the PUCCH </a:t>
                </a:r>
                <a:r>
                  <a:rPr lang="en-GB" altLang="zh-CN" dirty="0" err="1"/>
                  <a:t>SCell</a:t>
                </a:r>
                <a:r>
                  <a:rPr lang="en-GB" altLang="zh-CN" dirty="0"/>
                  <a:t> no later than in slot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zh-CN">
                        <a:latin typeface="Cambria Math"/>
                      </a:rPr>
                      <m:t>n</m:t>
                    </m:r>
                    <m:r>
                      <a:rPr lang="en-GB" altLang="zh-CN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3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/>
                              </a:rPr>
                              <m:t>𝐻𝐴𝑅𝑄</m:t>
                            </m:r>
                          </m:sub>
                        </m:sSub>
                        <m:r>
                          <a:rPr lang="en-GB" altLang="zh-CN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3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/>
                              </a:rPr>
                              <m:t>𝑎𝑐𝑡𝑖𝑣𝑎𝑡𝑖𝑜𝑛</m:t>
                            </m:r>
                            <m:r>
                              <a:rPr lang="en-GB" altLang="zh-CN" i="1">
                                <a:latin typeface="Cambria Math"/>
                              </a:rPr>
                              <m:t>_</m:t>
                            </m:r>
                            <m:r>
                              <a:rPr lang="en-GB" altLang="zh-CN" i="1">
                                <a:latin typeface="Cambria Math"/>
                              </a:rPr>
                              <m:t>𝑡𝑖𝑚𝑒</m:t>
                            </m:r>
                          </m:sub>
                        </m:sSub>
                        <m:r>
                          <a:rPr lang="en-GB" altLang="zh-CN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3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/>
                              </a:rPr>
                              <m:t>𝐶𝑆𝐼</m:t>
                            </m:r>
                            <m:r>
                              <a:rPr lang="en-GB" altLang="zh-CN" i="1">
                                <a:latin typeface="Cambria Math"/>
                              </a:rPr>
                              <m:t>_</m:t>
                            </m:r>
                            <m:r>
                              <a:rPr lang="en-GB" altLang="zh-CN" i="1">
                                <a:latin typeface="Cambria Math"/>
                              </a:rPr>
                              <m:t>𝑅𝑒𝑝𝑜𝑟𝑡𝑖𝑛𝑔</m:t>
                            </m:r>
                          </m:sub>
                        </m:sSub>
                        <m:r>
                          <a:rPr lang="en-GB" altLang="zh-CN" sz="36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36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/>
                              </a:rPr>
                              <m:t>𝑅𝐴𝐶𝐻</m:t>
                            </m:r>
                          </m:sub>
                        </m:sSub>
                      </m:num>
                      <m:den>
                        <m:r>
                          <a:rPr lang="en-GB" altLang="zh-CN" i="1">
                            <a:latin typeface="Cambria Math"/>
                          </a:rPr>
                          <m:t>𝑁𝑅</m:t>
                        </m:r>
                        <m:r>
                          <a:rPr lang="en-GB" altLang="zh-CN" i="1">
                            <a:latin typeface="Cambria Math"/>
                          </a:rPr>
                          <m:t> </m:t>
                        </m:r>
                        <m:r>
                          <a:rPr lang="en-GB" altLang="zh-CN" i="1">
                            <a:latin typeface="Cambria Math"/>
                          </a:rPr>
                          <m:t>𝑠𝑙𝑜𝑡</m:t>
                        </m:r>
                        <m:r>
                          <a:rPr lang="en-GB" altLang="zh-CN" i="1">
                            <a:latin typeface="Cambria Math"/>
                          </a:rPr>
                          <m:t> </m:t>
                        </m:r>
                        <m:r>
                          <a:rPr lang="en-GB" altLang="zh-CN" i="1">
                            <a:latin typeface="Cambria Math"/>
                          </a:rPr>
                          <m:t>𝑙𝑒𝑛𝑔𝑡h</m:t>
                        </m:r>
                      </m:den>
                    </m:f>
                  </m:oMath>
                </a14:m>
                <a:r>
                  <a:rPr lang="en-GB" altLang="zh-CN" dirty="0"/>
                  <a:t> , where T</a:t>
                </a:r>
                <a:r>
                  <a:rPr lang="en-GB" altLang="zh-CN" baseline="-25000" dirty="0"/>
                  <a:t>RACH</a:t>
                </a:r>
                <a:r>
                  <a:rPr lang="en-GB" altLang="zh-CN" dirty="0"/>
                  <a:t> is the delay to perform RACH procedure and apply the TA.</a:t>
                </a:r>
                <a:endParaRPr lang="zh-CN" altLang="zh-CN" dirty="0"/>
              </a:p>
              <a:p>
                <a:pPr lvl="1"/>
                <a:r>
                  <a:rPr lang="en-GB" altLang="zh-CN" dirty="0"/>
                  <a:t>Option 3: (CATT)</a:t>
                </a:r>
                <a:endParaRPr lang="zh-CN" altLang="zh-CN" dirty="0"/>
              </a:p>
              <a:p>
                <a:pPr lvl="2"/>
                <a:r>
                  <a:rPr lang="en-US" altLang="zh-CN" dirty="0"/>
                  <a:t>Further discussion is needed for the completion of downlink and uplink actions</a:t>
                </a:r>
                <a:r>
                  <a:rPr lang="en-GB" altLang="zh-CN" dirty="0"/>
                  <a:t>. </a:t>
                </a:r>
                <a:endParaRPr lang="zh-CN" altLang="zh-CN" dirty="0"/>
              </a:p>
              <a:p>
                <a:pPr lvl="1"/>
                <a:r>
                  <a:rPr lang="en-GB" altLang="zh-CN" dirty="0"/>
                  <a:t>Option 4: (Ericsson, </a:t>
                </a:r>
                <a:r>
                  <a:rPr lang="en-GB" altLang="zh-CN" dirty="0" smtClean="0"/>
                  <a:t>Huawei)</a:t>
                </a:r>
                <a:endParaRPr lang="en-US" altLang="zh-CN" dirty="0"/>
              </a:p>
              <a:p>
                <a:pPr lvl="2"/>
                <a:r>
                  <a:rPr lang="en-GB" altLang="zh-CN" dirty="0" smtClean="0"/>
                  <a:t>Existing </a:t>
                </a:r>
                <a:r>
                  <a:rPr lang="en-GB" altLang="zh-CN" dirty="0"/>
                  <a:t>RRM requirements for activation of single downlink NR </a:t>
                </a:r>
                <a:r>
                  <a:rPr lang="en-GB" altLang="zh-CN" dirty="0" err="1"/>
                  <a:t>SCell</a:t>
                </a:r>
                <a:r>
                  <a:rPr lang="en-GB" altLang="zh-CN" dirty="0"/>
                  <a:t> to be used as baseline for completion of downlink actions. Completion of uplink actions are to be further studied.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444" t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7299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Sub-topic 1-2 PUCCH </a:t>
            </a:r>
            <a:r>
              <a:rPr lang="en-US" altLang="zh-CN" dirty="0" err="1"/>
              <a:t>SCell</a:t>
            </a:r>
            <a:r>
              <a:rPr lang="en-US" altLang="zh-CN" dirty="0"/>
              <a:t> activation </a:t>
            </a:r>
            <a:r>
              <a:rPr lang="en-US" altLang="zh-CN" dirty="0" smtClean="0"/>
              <a:t>requirements(5/6)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Issue 1-2-5, 1-2-6 and 1-2-7</a:t>
            </a:r>
          </a:p>
          <a:p>
            <a:pPr lvl="1"/>
            <a:r>
              <a:rPr lang="en-US" altLang="zh-CN" dirty="0" smtClean="0"/>
              <a:t>FFS: </a:t>
            </a:r>
          </a:p>
          <a:p>
            <a:pPr lvl="2"/>
            <a:r>
              <a:rPr lang="en-US" altLang="zh-CN" dirty="0" smtClean="0"/>
              <a:t>The </a:t>
            </a:r>
            <a:r>
              <a:rPr lang="en-US" altLang="zh-CN" dirty="0"/>
              <a:t>delay uncertainty in acquiring the first available PRACH occasion in the PUCCH </a:t>
            </a:r>
            <a:r>
              <a:rPr lang="en-US" altLang="zh-CN" dirty="0" err="1"/>
              <a:t>SCell</a:t>
            </a:r>
            <a:r>
              <a:rPr lang="en-US" altLang="zh-CN" dirty="0"/>
              <a:t> (i.e. T1</a:t>
            </a:r>
            <a:r>
              <a:rPr lang="en-US" altLang="zh-CN" dirty="0" smtClean="0"/>
              <a:t>)</a:t>
            </a:r>
          </a:p>
          <a:p>
            <a:pPr lvl="2"/>
            <a:r>
              <a:rPr lang="en-US" altLang="zh-CN" dirty="0"/>
              <a:t>The delay for obtaining a valid TA command for the </a:t>
            </a:r>
            <a:r>
              <a:rPr lang="en-US" altLang="zh-CN" dirty="0" err="1"/>
              <a:t>sTAG</a:t>
            </a:r>
            <a:r>
              <a:rPr lang="en-US" altLang="zh-CN" dirty="0"/>
              <a:t> to which the </a:t>
            </a:r>
            <a:r>
              <a:rPr lang="en-US" altLang="zh-CN" dirty="0" err="1"/>
              <a:t>SCell</a:t>
            </a:r>
            <a:r>
              <a:rPr lang="en-US" altLang="zh-CN" dirty="0"/>
              <a:t> configured with PUCCH belongs (i.e. T2</a:t>
            </a:r>
            <a:r>
              <a:rPr lang="en-US" altLang="zh-CN" dirty="0" smtClean="0"/>
              <a:t>)</a:t>
            </a:r>
          </a:p>
          <a:p>
            <a:pPr lvl="2"/>
            <a:r>
              <a:rPr lang="en-US" altLang="zh-CN" dirty="0"/>
              <a:t>The delay for applying the received TA for uplink transmission on target PUCCH </a:t>
            </a:r>
            <a:r>
              <a:rPr lang="en-US" altLang="zh-CN" dirty="0" err="1"/>
              <a:t>SCell</a:t>
            </a:r>
            <a:r>
              <a:rPr lang="en-US" altLang="zh-CN" dirty="0"/>
              <a:t> being activated (i.e. T3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202796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Sub-topic 1-2 PUCCH </a:t>
            </a:r>
            <a:r>
              <a:rPr lang="en-US" altLang="zh-CN" dirty="0" err="1"/>
              <a:t>SCell</a:t>
            </a:r>
            <a:r>
              <a:rPr lang="en-US" altLang="zh-CN" dirty="0"/>
              <a:t> activation </a:t>
            </a:r>
            <a:r>
              <a:rPr lang="en-US" altLang="zh-CN" dirty="0" smtClean="0"/>
              <a:t>requirements(6/6)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Issue 1-2-8: Applicability of PUCCH </a:t>
            </a:r>
            <a:r>
              <a:rPr lang="en-US" altLang="zh-CN" dirty="0" err="1"/>
              <a:t>SCell</a:t>
            </a:r>
            <a:r>
              <a:rPr lang="en-US" altLang="zh-CN" dirty="0"/>
              <a:t> activation </a:t>
            </a:r>
            <a:r>
              <a:rPr lang="en-US" altLang="zh-CN" dirty="0" smtClean="0"/>
              <a:t>requirements</a:t>
            </a:r>
          </a:p>
          <a:p>
            <a:pPr lvl="1"/>
            <a:r>
              <a:rPr lang="en-GB" altLang="zh-CN" dirty="0"/>
              <a:t>Option 1: (Apple, Qualcomm, vivo, CATT, NTT DOCOMO, MTK)</a:t>
            </a:r>
            <a:endParaRPr lang="zh-CN" altLang="zh-CN" dirty="0"/>
          </a:p>
          <a:p>
            <a:pPr lvl="2" hangingPunct="0"/>
            <a:r>
              <a:rPr lang="en-GB" altLang="zh-CN" dirty="0"/>
              <a:t>The PUCCH </a:t>
            </a:r>
            <a:r>
              <a:rPr lang="en-GB" altLang="zh-CN" dirty="0" err="1"/>
              <a:t>SCell</a:t>
            </a:r>
            <a:r>
              <a:rPr lang="en-GB" altLang="zh-CN" dirty="0"/>
              <a:t> activation delay requirement shall apply provided that,</a:t>
            </a:r>
            <a:endParaRPr lang="zh-CN" altLang="zh-CN" dirty="0"/>
          </a:p>
          <a:p>
            <a:pPr lvl="2" hangingPunct="0"/>
            <a:r>
              <a:rPr lang="en-GB" altLang="zh-CN" dirty="0"/>
              <a:t>The UE has received a PDCCH order to initiate RA procedure on the PUCCH </a:t>
            </a:r>
            <a:r>
              <a:rPr lang="en-GB" altLang="zh-CN" dirty="0" err="1"/>
              <a:t>SCell</a:t>
            </a:r>
            <a:r>
              <a:rPr lang="en-GB" altLang="zh-CN" dirty="0"/>
              <a:t> within </a:t>
            </a:r>
            <a:r>
              <a:rPr lang="en-GB" altLang="zh-CN" dirty="0" err="1"/>
              <a:t>Tactivate_basic</a:t>
            </a:r>
            <a:r>
              <a:rPr lang="en-GB" altLang="zh-CN" dirty="0"/>
              <a:t> otherwise additional delay to activate the </a:t>
            </a:r>
            <a:r>
              <a:rPr lang="en-GB" altLang="zh-CN" dirty="0" err="1"/>
              <a:t>SCell</a:t>
            </a:r>
            <a:r>
              <a:rPr lang="en-GB" altLang="zh-CN" dirty="0"/>
              <a:t> is expected; and</a:t>
            </a:r>
            <a:endParaRPr lang="zh-CN" altLang="zh-CN" dirty="0"/>
          </a:p>
          <a:p>
            <a:pPr lvl="2" hangingPunct="0"/>
            <a:r>
              <a:rPr lang="en-GB" altLang="zh-CN" dirty="0"/>
              <a:t>No interruption occurs in same FR as the target PUCCH </a:t>
            </a:r>
            <a:r>
              <a:rPr lang="en-GB" altLang="zh-CN" dirty="0" err="1"/>
              <a:t>SCell</a:t>
            </a:r>
            <a:r>
              <a:rPr lang="en-GB" altLang="zh-CN" dirty="0"/>
              <a:t> during the </a:t>
            </a:r>
            <a:r>
              <a:rPr lang="en-GB" altLang="zh-CN" dirty="0" err="1"/>
              <a:t>SCell</a:t>
            </a:r>
            <a:r>
              <a:rPr lang="en-GB" altLang="zh-CN" dirty="0"/>
              <a:t> activation procedure if UE supports per-FR MG, otherwise the PUCCH </a:t>
            </a:r>
            <a:r>
              <a:rPr lang="en-GB" altLang="zh-CN" dirty="0" err="1"/>
              <a:t>SCell</a:t>
            </a:r>
            <a:r>
              <a:rPr lang="en-GB" altLang="zh-CN" dirty="0"/>
              <a:t> activation delay can be extended, and</a:t>
            </a:r>
            <a:endParaRPr lang="zh-CN" altLang="zh-CN" dirty="0"/>
          </a:p>
          <a:p>
            <a:pPr lvl="2" hangingPunct="0"/>
            <a:r>
              <a:rPr lang="en-GB" altLang="zh-CN" dirty="0"/>
              <a:t>No interruption occurs during the </a:t>
            </a:r>
            <a:r>
              <a:rPr lang="en-GB" altLang="zh-CN" dirty="0" err="1"/>
              <a:t>SCell</a:t>
            </a:r>
            <a:r>
              <a:rPr lang="en-GB" altLang="zh-CN" dirty="0"/>
              <a:t> activation procedure if UE does not support per-FR MG, otherwise the PUCCH </a:t>
            </a:r>
            <a:r>
              <a:rPr lang="en-GB" altLang="zh-CN" dirty="0" err="1"/>
              <a:t>SCell</a:t>
            </a:r>
            <a:r>
              <a:rPr lang="en-GB" altLang="zh-CN" dirty="0"/>
              <a:t> activation delay can be extended.</a:t>
            </a:r>
            <a:endParaRPr lang="zh-CN" altLang="zh-CN" dirty="0"/>
          </a:p>
          <a:p>
            <a:pPr lvl="2"/>
            <a:r>
              <a:rPr lang="en-GB" altLang="zh-CN" dirty="0"/>
              <a:t>The above interruption is caused by factor defined in TS38.133 section 8.2.1.1 for EN-DC, in TS38.133 section 8.2.2.1 for NR SA, in TS38.133 section 8.2.3.1 for NE-DC and in TS38.133 section 8.2.4.1 for NR-DC. </a:t>
            </a:r>
            <a:endParaRPr lang="zh-CN" altLang="zh-CN" dirty="0"/>
          </a:p>
          <a:p>
            <a:pPr lvl="1"/>
            <a:r>
              <a:rPr lang="en-GB" altLang="zh-CN" dirty="0"/>
              <a:t>Option 2: (Ericsson, Qualcomm, NEC, NTT DOCOMO)</a:t>
            </a:r>
            <a:endParaRPr lang="zh-CN" altLang="zh-CN" dirty="0"/>
          </a:p>
          <a:p>
            <a:pPr lvl="2"/>
            <a:r>
              <a:rPr lang="en-GB" altLang="zh-CN" dirty="0"/>
              <a:t>N</a:t>
            </a:r>
            <a:r>
              <a:rPr lang="en-US" altLang="zh-CN" dirty="0" err="1"/>
              <a:t>eed</a:t>
            </a:r>
            <a:r>
              <a:rPr lang="en-US" altLang="zh-CN" dirty="0"/>
              <a:t> to settle the basics on which steps are taken and in which order during the activation first.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7499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872208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Sub-topic </a:t>
            </a:r>
            <a:r>
              <a:rPr lang="en-US" altLang="zh-CN" sz="3600" dirty="0"/>
              <a:t>1-3 </a:t>
            </a:r>
            <a:r>
              <a:rPr lang="en-US" altLang="zh-CN" sz="3600" dirty="0" err="1"/>
              <a:t>SCell</a:t>
            </a:r>
            <a:r>
              <a:rPr lang="en-US" altLang="zh-CN" sz="3600" dirty="0"/>
              <a:t> activation delay requirement for deactivated PUCCH </a:t>
            </a:r>
            <a:r>
              <a:rPr lang="en-US" altLang="zh-CN" sz="3600" dirty="0" err="1"/>
              <a:t>SCell</a:t>
            </a:r>
            <a:r>
              <a:rPr lang="en-US" altLang="zh-CN" sz="3600" dirty="0"/>
              <a:t> with multiple </a:t>
            </a:r>
            <a:r>
              <a:rPr lang="en-US" altLang="zh-CN" sz="3600" dirty="0" err="1" smtClean="0"/>
              <a:t>Scells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4525963"/>
          </a:xfrm>
        </p:spPr>
        <p:txBody>
          <a:bodyPr/>
          <a:lstStyle/>
          <a:p>
            <a:r>
              <a:rPr lang="en-US" altLang="zh-CN" dirty="0"/>
              <a:t>Issue </a:t>
            </a:r>
            <a:r>
              <a:rPr lang="en-US" altLang="zh-CN" dirty="0" smtClean="0"/>
              <a:t>1-3-1 and 1-3-2</a:t>
            </a:r>
          </a:p>
          <a:p>
            <a:pPr lvl="1"/>
            <a:r>
              <a:rPr lang="en-US" altLang="zh-CN" dirty="0" smtClean="0"/>
              <a:t>RAN4 </a:t>
            </a:r>
            <a:r>
              <a:rPr lang="en-US" altLang="zh-CN" dirty="0"/>
              <a:t>to define requirements for PUCCH </a:t>
            </a:r>
            <a:r>
              <a:rPr lang="en-US" altLang="zh-CN" dirty="0" err="1"/>
              <a:t>SCell</a:t>
            </a:r>
            <a:r>
              <a:rPr lang="en-US" altLang="zh-CN" dirty="0"/>
              <a:t> activation with multiple </a:t>
            </a:r>
            <a:r>
              <a:rPr lang="en-US" altLang="zh-CN" dirty="0" err="1"/>
              <a:t>SCell</a:t>
            </a:r>
            <a:r>
              <a:rPr lang="en-US" altLang="zh-CN" dirty="0"/>
              <a:t> after requirements for PUCCH </a:t>
            </a:r>
            <a:r>
              <a:rPr lang="en-US" altLang="zh-CN" dirty="0" err="1"/>
              <a:t>SCell</a:t>
            </a:r>
            <a:r>
              <a:rPr lang="en-US" altLang="zh-CN" dirty="0"/>
              <a:t> activation with single </a:t>
            </a:r>
            <a:r>
              <a:rPr lang="en-US" altLang="zh-CN" dirty="0" err="1"/>
              <a:t>SCell</a:t>
            </a:r>
            <a:r>
              <a:rPr lang="en-US" altLang="zh-CN" dirty="0"/>
              <a:t> are </a:t>
            </a:r>
            <a:r>
              <a:rPr lang="en-US" altLang="zh-CN" dirty="0" smtClean="0"/>
              <a:t>completed.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349568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Sub-topic </a:t>
            </a:r>
            <a:r>
              <a:rPr lang="en-US" altLang="zh-CN" dirty="0"/>
              <a:t>1-4 PUCCH </a:t>
            </a:r>
            <a:r>
              <a:rPr lang="en-US" altLang="zh-CN" dirty="0" err="1"/>
              <a:t>SCell</a:t>
            </a:r>
            <a:r>
              <a:rPr lang="en-US" altLang="zh-CN" dirty="0"/>
              <a:t> deactivation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r>
              <a:rPr lang="en-US" altLang="zh-CN" dirty="0"/>
              <a:t>Issue 1-4-1: The type of PUCCH </a:t>
            </a:r>
            <a:r>
              <a:rPr lang="en-US" altLang="zh-CN" dirty="0" err="1"/>
              <a:t>SCell</a:t>
            </a:r>
            <a:r>
              <a:rPr lang="en-US" altLang="zh-CN" dirty="0"/>
              <a:t> deactivation </a:t>
            </a:r>
            <a:r>
              <a:rPr lang="en-US" altLang="zh-CN" dirty="0" smtClean="0"/>
              <a:t>requirements</a:t>
            </a:r>
          </a:p>
          <a:p>
            <a:pPr lvl="1"/>
            <a:r>
              <a:rPr lang="en-GB" altLang="zh-CN" dirty="0"/>
              <a:t>Only MAC CE based </a:t>
            </a:r>
            <a:r>
              <a:rPr lang="en-GB" altLang="zh-CN" dirty="0" err="1"/>
              <a:t>SCell</a:t>
            </a:r>
            <a:r>
              <a:rPr lang="en-GB" altLang="zh-CN" dirty="0"/>
              <a:t> deactivation requirement is specified for PUCCH activated </a:t>
            </a:r>
            <a:r>
              <a:rPr lang="en-GB" altLang="zh-CN" dirty="0" err="1"/>
              <a:t>SCell</a:t>
            </a:r>
            <a:r>
              <a:rPr lang="en-GB" altLang="zh-CN" dirty="0"/>
              <a:t>, i.e., no timer based PUCCH </a:t>
            </a:r>
            <a:r>
              <a:rPr lang="en-GB" altLang="zh-CN" dirty="0" err="1"/>
              <a:t>SCell</a:t>
            </a:r>
            <a:r>
              <a:rPr lang="en-GB" altLang="zh-CN" dirty="0"/>
              <a:t> deactivation is assumed</a:t>
            </a:r>
            <a:r>
              <a:rPr lang="en-GB" altLang="zh-CN" dirty="0" smtClean="0"/>
              <a:t>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42924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Sub-topic 1-4 PUCCH </a:t>
            </a:r>
            <a:r>
              <a:rPr lang="en-US" altLang="zh-CN" dirty="0" err="1"/>
              <a:t>SCell</a:t>
            </a:r>
            <a:r>
              <a:rPr lang="en-US" altLang="zh-CN" dirty="0"/>
              <a:t> deactivation requirements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Issue 1-4-2: The PUCCH </a:t>
            </a:r>
            <a:r>
              <a:rPr lang="en-US" altLang="zh-CN" dirty="0" err="1"/>
              <a:t>SCell</a:t>
            </a:r>
            <a:r>
              <a:rPr lang="en-US" altLang="zh-CN" dirty="0"/>
              <a:t> deactivation </a:t>
            </a:r>
            <a:r>
              <a:rPr lang="en-US" altLang="zh-CN" dirty="0" smtClean="0"/>
              <a:t>requirements</a:t>
            </a:r>
          </a:p>
          <a:p>
            <a:pPr lvl="1"/>
            <a:r>
              <a:rPr lang="en-GB" altLang="zh-CN" dirty="0"/>
              <a:t>Reuse MAC CE based normal </a:t>
            </a:r>
            <a:r>
              <a:rPr lang="en-GB" altLang="zh-CN" dirty="0" err="1"/>
              <a:t>SCell</a:t>
            </a:r>
            <a:r>
              <a:rPr lang="en-GB" altLang="zh-CN" dirty="0"/>
              <a:t> deactivation requirement specified in section 8.3.3 of TS 38.133, which is ((T</a:t>
            </a:r>
            <a:r>
              <a:rPr lang="en-GB" altLang="zh-CN" baseline="-25000" dirty="0"/>
              <a:t>HARQ </a:t>
            </a:r>
            <a:r>
              <a:rPr lang="en-GB" altLang="zh-CN" dirty="0"/>
              <a:t>+ 3ms)/ NR slot length</a:t>
            </a:r>
            <a:r>
              <a:rPr lang="en-GB" altLang="zh-CN" dirty="0" smtClean="0"/>
              <a:t>).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810881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12168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Sub-topic </a:t>
            </a:r>
            <a:r>
              <a:rPr lang="en-US" altLang="zh-CN" sz="3200" dirty="0"/>
              <a:t>1-5 </a:t>
            </a:r>
            <a:r>
              <a:rPr lang="en-US" altLang="zh-CN" sz="3200" dirty="0" err="1"/>
              <a:t>SCell</a:t>
            </a:r>
            <a:r>
              <a:rPr lang="en-US" altLang="zh-CN" sz="3200" dirty="0"/>
              <a:t> deactivation delay requirement for activated PUCCH </a:t>
            </a:r>
            <a:r>
              <a:rPr lang="en-US" altLang="zh-CN" sz="3200" dirty="0" err="1"/>
              <a:t>SCell</a:t>
            </a:r>
            <a:r>
              <a:rPr lang="en-US" altLang="zh-CN" sz="3200" dirty="0"/>
              <a:t> with multiple </a:t>
            </a:r>
            <a:r>
              <a:rPr lang="en-US" altLang="zh-CN" sz="3200" dirty="0" err="1"/>
              <a:t>SCells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Issue 1-5-1: </a:t>
            </a:r>
            <a:r>
              <a:rPr lang="en-US" altLang="zh-CN" dirty="0" err="1"/>
              <a:t>SCell</a:t>
            </a:r>
            <a:r>
              <a:rPr lang="en-US" altLang="zh-CN" dirty="0"/>
              <a:t> deactivation delay requirement for activated PUCCH </a:t>
            </a:r>
            <a:r>
              <a:rPr lang="en-US" altLang="zh-CN" dirty="0" err="1"/>
              <a:t>SCell</a:t>
            </a:r>
            <a:r>
              <a:rPr lang="en-US" altLang="zh-CN" dirty="0"/>
              <a:t> with multiple </a:t>
            </a:r>
            <a:r>
              <a:rPr lang="en-US" altLang="zh-CN" dirty="0" err="1" smtClean="0"/>
              <a:t>Scells</a:t>
            </a:r>
            <a:endParaRPr lang="en-US" altLang="zh-CN" dirty="0" smtClean="0"/>
          </a:p>
          <a:p>
            <a:pPr lvl="1"/>
            <a:r>
              <a:rPr lang="en-GB" altLang="zh-CN" dirty="0"/>
              <a:t>Option 1: (CMCC, NEC, vivo, Apple, Ericsson, Qualcomm, </a:t>
            </a:r>
            <a:r>
              <a:rPr lang="en-GB" altLang="zh-CN" dirty="0" err="1"/>
              <a:t>Xiaomi</a:t>
            </a:r>
            <a:r>
              <a:rPr lang="en-GB" altLang="zh-CN" dirty="0"/>
              <a:t>, CATT, NTT DOCOMO, </a:t>
            </a:r>
            <a:r>
              <a:rPr lang="en-GB" altLang="zh-CN" dirty="0" smtClean="0"/>
              <a:t>MTK, Nokia)</a:t>
            </a:r>
            <a:endParaRPr lang="zh-CN" altLang="zh-CN" dirty="0"/>
          </a:p>
          <a:p>
            <a:pPr lvl="2"/>
            <a:r>
              <a:rPr lang="en-GB" altLang="zh-CN" dirty="0"/>
              <a:t>Reuse the </a:t>
            </a:r>
            <a:r>
              <a:rPr lang="en-GB" altLang="zh-CN" dirty="0" err="1"/>
              <a:t>SCell</a:t>
            </a:r>
            <a:r>
              <a:rPr lang="en-GB" altLang="zh-CN" dirty="0"/>
              <a:t> deactivation delay requirement for activated </a:t>
            </a:r>
            <a:r>
              <a:rPr lang="en-GB" altLang="zh-CN" dirty="0" err="1"/>
              <a:t>SCell</a:t>
            </a:r>
            <a:r>
              <a:rPr lang="en-GB" altLang="zh-CN" dirty="0"/>
              <a:t> with multiple downlink </a:t>
            </a:r>
            <a:r>
              <a:rPr lang="en-GB" altLang="zh-CN" dirty="0" err="1"/>
              <a:t>SCells</a:t>
            </a:r>
            <a:r>
              <a:rPr lang="en-GB" altLang="zh-CN" dirty="0"/>
              <a:t> specified in section 8.3.8 of TS 38.133, which is (( T</a:t>
            </a:r>
            <a:r>
              <a:rPr lang="en-GB" altLang="zh-CN" baseline="-25000" dirty="0"/>
              <a:t>HARQ </a:t>
            </a:r>
            <a:r>
              <a:rPr lang="en-GB" altLang="zh-CN" dirty="0"/>
              <a:t>+ 3ms)/ NR slot length). </a:t>
            </a:r>
            <a:endParaRPr lang="en-GB" altLang="zh-CN" dirty="0" smtClean="0"/>
          </a:p>
          <a:p>
            <a:pPr lvl="1"/>
            <a:r>
              <a:rPr lang="en-GB" altLang="zh-CN" dirty="0" smtClean="0"/>
              <a:t>Option 2</a:t>
            </a:r>
            <a:r>
              <a:rPr lang="en-US" altLang="zh-CN" dirty="0" smtClean="0"/>
              <a:t>: (Huawei, </a:t>
            </a:r>
            <a:r>
              <a:rPr lang="en-US" altLang="zh-CN" dirty="0" smtClean="0"/>
              <a:t>OPPO, </a:t>
            </a:r>
            <a:r>
              <a:rPr lang="en-US" altLang="zh-CN" dirty="0" err="1" smtClean="0"/>
              <a:t>Xiaomi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FFS</a:t>
            </a:r>
            <a:r>
              <a:rPr lang="en-US" altLang="zh-CN" dirty="0"/>
              <a:t>. Focus on the single PUCCH </a:t>
            </a:r>
            <a:r>
              <a:rPr lang="en-US" altLang="zh-CN" dirty="0" err="1"/>
              <a:t>SCell</a:t>
            </a:r>
            <a:r>
              <a:rPr lang="en-US" altLang="zh-CN" dirty="0"/>
              <a:t> deactivation requirements first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998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Sub-topic </a:t>
            </a:r>
            <a:r>
              <a:rPr lang="en-US" altLang="zh-CN" sz="3600" dirty="0"/>
              <a:t>1-6 Interruption caused by PUCCH </a:t>
            </a:r>
            <a:r>
              <a:rPr lang="en-US" altLang="zh-CN" sz="3600" dirty="0" err="1"/>
              <a:t>SCell</a:t>
            </a:r>
            <a:r>
              <a:rPr lang="en-US" altLang="zh-CN" sz="3600" dirty="0"/>
              <a:t> activation/deactivation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/>
              <a:t>Issue 1-6-1: Interruption requirements for PUCCH </a:t>
            </a:r>
            <a:r>
              <a:rPr lang="en-US" altLang="zh-CN" dirty="0" err="1"/>
              <a:t>SCell</a:t>
            </a:r>
            <a:r>
              <a:rPr lang="en-US" altLang="zh-CN" dirty="0"/>
              <a:t> </a:t>
            </a:r>
            <a:r>
              <a:rPr lang="en-US" altLang="zh-CN" dirty="0" smtClean="0"/>
              <a:t>activation/deactivation</a:t>
            </a:r>
          </a:p>
          <a:p>
            <a:pPr lvl="1"/>
            <a:r>
              <a:rPr lang="en-GB" altLang="zh-CN" dirty="0"/>
              <a:t>Option 1: (Apple, OPPO, MTK, Nokia)</a:t>
            </a:r>
            <a:endParaRPr lang="zh-CN" altLang="zh-CN" dirty="0"/>
          </a:p>
          <a:p>
            <a:pPr lvl="2"/>
            <a:r>
              <a:rPr lang="en-GB" altLang="zh-CN" dirty="0"/>
              <a:t>Reuse the interruption requirement of normal </a:t>
            </a:r>
            <a:r>
              <a:rPr lang="en-GB" altLang="zh-CN" dirty="0" err="1"/>
              <a:t>SCell</a:t>
            </a:r>
            <a:r>
              <a:rPr lang="en-GB" altLang="zh-CN" dirty="0"/>
              <a:t> activation/deactivation. </a:t>
            </a:r>
            <a:endParaRPr lang="zh-CN" altLang="zh-CN" dirty="0"/>
          </a:p>
          <a:p>
            <a:pPr lvl="1"/>
            <a:r>
              <a:rPr lang="en-GB" altLang="zh-CN" dirty="0"/>
              <a:t>Option 2: (Ericsson)</a:t>
            </a:r>
            <a:endParaRPr lang="zh-CN" altLang="zh-CN" dirty="0"/>
          </a:p>
          <a:p>
            <a:pPr lvl="2"/>
            <a:r>
              <a:rPr lang="en-GB" altLang="zh-CN" dirty="0"/>
              <a:t>Interruption requirements for PUCCH </a:t>
            </a:r>
            <a:r>
              <a:rPr lang="en-GB" altLang="zh-CN" dirty="0" err="1"/>
              <a:t>SCell</a:t>
            </a:r>
            <a:r>
              <a:rPr lang="en-GB" altLang="zh-CN" dirty="0"/>
              <a:t> deactivation reuse the interruption requirement of normal </a:t>
            </a:r>
            <a:r>
              <a:rPr lang="en-GB" altLang="zh-CN" dirty="0" err="1"/>
              <a:t>SCell</a:t>
            </a:r>
            <a:r>
              <a:rPr lang="en-GB" altLang="zh-CN" dirty="0"/>
              <a:t> deactivation. </a:t>
            </a:r>
            <a:endParaRPr lang="zh-CN" altLang="zh-CN" dirty="0"/>
          </a:p>
          <a:p>
            <a:pPr lvl="2"/>
            <a:r>
              <a:rPr lang="en-GB" altLang="zh-CN" dirty="0"/>
              <a:t>Interruption requirements for PUCCH </a:t>
            </a:r>
            <a:r>
              <a:rPr lang="en-GB" altLang="zh-CN" dirty="0" err="1"/>
              <a:t>SCell</a:t>
            </a:r>
            <a:r>
              <a:rPr lang="en-GB" altLang="zh-CN" dirty="0"/>
              <a:t> activation are FFS. </a:t>
            </a:r>
            <a:endParaRPr lang="zh-CN" altLang="zh-CN" dirty="0"/>
          </a:p>
          <a:p>
            <a:pPr lvl="1"/>
            <a:r>
              <a:rPr lang="en-GB" altLang="zh-CN" dirty="0"/>
              <a:t>Option 3: (Qualcomm)</a:t>
            </a:r>
            <a:endParaRPr lang="zh-CN" altLang="zh-CN" dirty="0"/>
          </a:p>
          <a:p>
            <a:pPr lvl="2"/>
            <a:r>
              <a:rPr lang="en-GB" altLang="zh-CN" dirty="0"/>
              <a:t>Reuse the interruption requirement of normal </a:t>
            </a:r>
            <a:r>
              <a:rPr lang="en-GB" altLang="zh-CN" dirty="0" err="1"/>
              <a:t>SCell</a:t>
            </a:r>
            <a:r>
              <a:rPr lang="en-GB" altLang="zh-CN" dirty="0"/>
              <a:t> activation/deactivation for valid TA case. FFS for invalid TA case. </a:t>
            </a:r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79112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Sub-topic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1-1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General(1/5)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dirty="0"/>
              <a:t>Issue 1-1-1: The working scope of R17 PUCCH </a:t>
            </a:r>
            <a:r>
              <a:rPr lang="en-US" altLang="zh-CN" dirty="0" err="1" smtClean="0"/>
              <a:t>Scell</a:t>
            </a:r>
            <a:endParaRPr lang="en-US" altLang="zh-CN" dirty="0" smtClean="0"/>
          </a:p>
          <a:p>
            <a:pPr lvl="1"/>
            <a:r>
              <a:rPr lang="en-GB" altLang="zh-CN" dirty="0"/>
              <a:t>RAN4 defines PUCCH </a:t>
            </a:r>
            <a:r>
              <a:rPr lang="en-GB" altLang="zh-CN" dirty="0" err="1"/>
              <a:t>SCell</a:t>
            </a:r>
            <a:r>
              <a:rPr lang="en-GB" altLang="zh-CN" dirty="0"/>
              <a:t> activation/deactivation requirements based on the “legacy R15 </a:t>
            </a:r>
            <a:r>
              <a:rPr lang="en-GB" altLang="zh-CN" dirty="0" err="1"/>
              <a:t>SCell</a:t>
            </a:r>
            <a:r>
              <a:rPr lang="en-GB" altLang="zh-CN" dirty="0"/>
              <a:t> activation mechanism” rather than “R16 direct </a:t>
            </a:r>
            <a:r>
              <a:rPr lang="en-GB" altLang="zh-CN" dirty="0" err="1"/>
              <a:t>SCell</a:t>
            </a:r>
            <a:r>
              <a:rPr lang="en-GB" altLang="zh-CN" dirty="0"/>
              <a:t> activation from DC/CA enhancement WI”.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01633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Sub-topic 1-1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General(2/5)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Issue 1-1-0: Whether CSI report of PUCCH </a:t>
            </a:r>
            <a:r>
              <a:rPr lang="en-US" altLang="zh-CN" dirty="0" err="1"/>
              <a:t>SCell</a:t>
            </a:r>
            <a:r>
              <a:rPr lang="en-US" altLang="zh-CN" dirty="0"/>
              <a:t> is transmitted on </a:t>
            </a:r>
            <a:r>
              <a:rPr lang="en-US" altLang="zh-CN" dirty="0" err="1"/>
              <a:t>PCell</a:t>
            </a:r>
            <a:r>
              <a:rPr lang="en-US" altLang="zh-CN" dirty="0"/>
              <a:t> or PUCCH </a:t>
            </a:r>
            <a:r>
              <a:rPr lang="en-US" altLang="zh-CN" dirty="0" err="1"/>
              <a:t>SCell</a:t>
            </a:r>
            <a:r>
              <a:rPr lang="en-US" altLang="zh-CN" dirty="0"/>
              <a:t> to be </a:t>
            </a:r>
            <a:r>
              <a:rPr lang="en-US" altLang="zh-CN" dirty="0" smtClean="0"/>
              <a:t>activated</a:t>
            </a:r>
          </a:p>
          <a:p>
            <a:pPr lvl="1"/>
            <a:r>
              <a:rPr lang="en-US" altLang="zh-CN" dirty="0" smtClean="0"/>
              <a:t>Further </a:t>
            </a:r>
            <a:r>
              <a:rPr lang="en-US" altLang="zh-CN" dirty="0"/>
              <a:t>study the procedures for the following 2 scenarios</a:t>
            </a:r>
            <a:endParaRPr lang="zh-CN" altLang="zh-CN" dirty="0"/>
          </a:p>
          <a:p>
            <a:pPr lvl="2"/>
            <a:r>
              <a:rPr lang="en-US" altLang="zh-CN" dirty="0"/>
              <a:t>CSI report of PUCCH </a:t>
            </a:r>
            <a:r>
              <a:rPr lang="en-US" altLang="zh-CN" dirty="0" err="1"/>
              <a:t>SCell</a:t>
            </a:r>
            <a:r>
              <a:rPr lang="en-US" altLang="zh-CN" dirty="0"/>
              <a:t> is transmitted on PUCCH </a:t>
            </a:r>
            <a:r>
              <a:rPr lang="en-US" altLang="zh-CN" dirty="0" err="1"/>
              <a:t>PCell</a:t>
            </a:r>
            <a:r>
              <a:rPr lang="en-US" altLang="zh-CN" dirty="0"/>
              <a:t> </a:t>
            </a:r>
            <a:endParaRPr lang="zh-CN" altLang="zh-CN" dirty="0"/>
          </a:p>
          <a:p>
            <a:pPr lvl="2"/>
            <a:r>
              <a:rPr lang="en-US" altLang="zh-CN" dirty="0"/>
              <a:t>CSI report of PUCCH </a:t>
            </a:r>
            <a:r>
              <a:rPr lang="en-US" altLang="zh-CN" dirty="0" err="1"/>
              <a:t>SCell</a:t>
            </a:r>
            <a:r>
              <a:rPr lang="en-US" altLang="zh-CN" dirty="0"/>
              <a:t> is transmitted on PUCCH </a:t>
            </a:r>
            <a:r>
              <a:rPr lang="en-US" altLang="zh-CN" dirty="0" err="1"/>
              <a:t>SCell</a:t>
            </a:r>
            <a:r>
              <a:rPr lang="en-US" altLang="zh-CN" dirty="0"/>
              <a:t> to be activated</a:t>
            </a:r>
            <a:endParaRPr lang="zh-CN" altLang="zh-CN" dirty="0"/>
          </a:p>
          <a:p>
            <a:pPr lvl="2"/>
            <a:r>
              <a:rPr lang="en-US" altLang="zh-CN" dirty="0"/>
              <a:t>FFS whether to define requirements for both cases</a:t>
            </a:r>
            <a:r>
              <a:rPr lang="en-US" altLang="zh-CN" dirty="0" smtClean="0"/>
              <a:t>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445880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Sub-topic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1-1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General(3/5)</a:t>
            </a:r>
            <a:endParaRPr lang="zh-CN" alt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dirty="0"/>
              <a:t>Issue 1-1-4: Whether the beam information is needed for NW to initiate the RA for TA updating by a PDCCH </a:t>
            </a:r>
            <a:r>
              <a:rPr lang="en-US" altLang="zh-CN" dirty="0" smtClean="0"/>
              <a:t>order</a:t>
            </a:r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beam information (SSB index) is needed for NW to initiate the PDCCH order to trigger RA</a:t>
            </a:r>
          </a:p>
        </p:txBody>
      </p:sp>
    </p:spTree>
    <p:extLst>
      <p:ext uri="{BB962C8B-B14F-4D97-AF65-F5344CB8AC3E}">
        <p14:creationId xmlns:p14="http://schemas.microsoft.com/office/powerpoint/2010/main" val="860148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Sub-topic 1-1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General(4/5)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Issue 1-1-5: Whether the beam information of the PUCCH </a:t>
            </a:r>
            <a:r>
              <a:rPr lang="en-US" altLang="zh-CN" dirty="0" err="1"/>
              <a:t>SCell</a:t>
            </a:r>
            <a:r>
              <a:rPr lang="en-US" altLang="zh-CN" dirty="0"/>
              <a:t> being activated is needed to be indicated to </a:t>
            </a:r>
            <a:r>
              <a:rPr lang="en-US" altLang="zh-CN" dirty="0" smtClean="0"/>
              <a:t>NW</a:t>
            </a:r>
          </a:p>
          <a:p>
            <a:pPr lvl="1"/>
            <a:r>
              <a:rPr lang="en-GB" altLang="zh-CN" dirty="0"/>
              <a:t>Option 1: </a:t>
            </a:r>
            <a:r>
              <a:rPr lang="en-GB" altLang="zh-CN" dirty="0" smtClean="0"/>
              <a:t>(Huawei, MTK, Nokia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Xiaomi</a:t>
            </a:r>
            <a:r>
              <a:rPr lang="en-US" altLang="zh-CN" dirty="0" smtClean="0"/>
              <a:t>, OPPO</a:t>
            </a:r>
            <a:r>
              <a:rPr lang="en-GB" altLang="zh-CN" dirty="0" smtClean="0"/>
              <a:t>)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The beam information of the PUCCH </a:t>
            </a:r>
            <a:r>
              <a:rPr lang="en-GB" altLang="zh-CN" dirty="0" err="1" smtClean="0"/>
              <a:t>SCell</a:t>
            </a:r>
            <a:r>
              <a:rPr lang="en-GB" altLang="zh-CN" dirty="0" smtClean="0"/>
              <a:t> being activated is needed to be indicated to NW 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2:  </a:t>
            </a:r>
            <a:r>
              <a:rPr lang="en-GB" altLang="zh-CN" dirty="0" smtClean="0"/>
              <a:t>(Ericsson, Qualcomm, Apple, CATT, NTT </a:t>
            </a:r>
            <a:r>
              <a:rPr lang="en-US" altLang="zh-CN" dirty="0" smtClean="0"/>
              <a:t>DOCOMO</a:t>
            </a:r>
            <a:r>
              <a:rPr lang="en-GB" altLang="zh-CN" dirty="0" smtClean="0"/>
              <a:t>)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Depends on what activation sequence we are assuming.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3:  </a:t>
            </a:r>
            <a:r>
              <a:rPr lang="en-GB" altLang="zh-CN" dirty="0" smtClean="0"/>
              <a:t>(Apple, Qualcomm, NEC)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Need to differentiate unknown and known cases. 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4:  </a:t>
            </a:r>
            <a:r>
              <a:rPr lang="en-GB" altLang="zh-CN" dirty="0" smtClean="0"/>
              <a:t>(NEC)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Agree on whether L1-RSRP is transmitted on </a:t>
            </a:r>
            <a:r>
              <a:rPr lang="en-US" altLang="zh-CN" dirty="0" err="1" smtClean="0"/>
              <a:t>spCell</a:t>
            </a:r>
            <a:r>
              <a:rPr lang="en-US" altLang="zh-CN" dirty="0" smtClean="0"/>
              <a:t> or </a:t>
            </a:r>
            <a:r>
              <a:rPr lang="en-US" altLang="zh-CN" dirty="0" err="1" smtClean="0"/>
              <a:t>SCell</a:t>
            </a:r>
            <a:r>
              <a:rPr lang="en-US" altLang="zh-CN" dirty="0" smtClean="0"/>
              <a:t> first. </a:t>
            </a:r>
          </a:p>
          <a:p>
            <a:pPr lvl="1"/>
            <a:r>
              <a:rPr lang="en-US" altLang="zh-CN" dirty="0" smtClean="0"/>
              <a:t>Option 5: (Ericsson, Nokia, vivo, NEC)</a:t>
            </a:r>
          </a:p>
          <a:p>
            <a:pPr lvl="2"/>
            <a:r>
              <a:rPr lang="en-US" altLang="zh-CN" dirty="0" smtClean="0"/>
              <a:t>Need further discussion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981156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Sub-topic 1-1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General(5/5)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Issue 1-1-6: Whether the UL spatial relation should be considered for PUCCH </a:t>
            </a:r>
            <a:r>
              <a:rPr lang="en-US" altLang="zh-CN" dirty="0" err="1"/>
              <a:t>SCell</a:t>
            </a:r>
            <a:r>
              <a:rPr lang="en-US" altLang="zh-CN" dirty="0"/>
              <a:t> </a:t>
            </a:r>
            <a:r>
              <a:rPr lang="en-US" altLang="zh-CN" dirty="0" smtClean="0"/>
              <a:t>activation</a:t>
            </a:r>
          </a:p>
          <a:p>
            <a:pPr lvl="1"/>
            <a:r>
              <a:rPr lang="en-GB" altLang="zh-CN" dirty="0"/>
              <a:t>Option 1: (Huawei, Ericsson, Qualcomm, NTT DOCOMO, </a:t>
            </a:r>
            <a:r>
              <a:rPr lang="en-GB" altLang="zh-CN" dirty="0" smtClean="0"/>
              <a:t>MTK, </a:t>
            </a:r>
            <a:r>
              <a:rPr lang="en-GB" altLang="zh-CN" dirty="0" smtClean="0"/>
              <a:t>Apple, </a:t>
            </a:r>
            <a:r>
              <a:rPr lang="en-GB" altLang="zh-CN" dirty="0" err="1" smtClean="0"/>
              <a:t>Xiaomi</a:t>
            </a:r>
            <a:r>
              <a:rPr lang="en-GB" altLang="zh-CN" dirty="0" smtClean="0"/>
              <a:t>, OPPO, Apple, NEC, vivo)</a:t>
            </a:r>
            <a:endParaRPr lang="zh-CN" altLang="zh-CN" dirty="0"/>
          </a:p>
          <a:p>
            <a:pPr lvl="2"/>
            <a:r>
              <a:rPr lang="en-GB" altLang="zh-CN" dirty="0"/>
              <a:t>Yes</a:t>
            </a:r>
            <a:endParaRPr lang="zh-CN" altLang="zh-CN" dirty="0"/>
          </a:p>
          <a:p>
            <a:pPr lvl="1"/>
            <a:r>
              <a:rPr lang="en-GB" altLang="zh-CN" dirty="0"/>
              <a:t>Option 2: (Nokia)</a:t>
            </a:r>
            <a:endParaRPr lang="zh-CN" altLang="zh-CN" dirty="0"/>
          </a:p>
          <a:p>
            <a:pPr lvl="2"/>
            <a:r>
              <a:rPr lang="en-GB" altLang="zh-CN" dirty="0" smtClean="0"/>
              <a:t>No</a:t>
            </a:r>
          </a:p>
          <a:p>
            <a:pPr lvl="1"/>
            <a:r>
              <a:rPr lang="en-GB" altLang="zh-CN" dirty="0"/>
              <a:t>Option </a:t>
            </a:r>
            <a:r>
              <a:rPr lang="en-GB" altLang="zh-CN" dirty="0" smtClean="0"/>
              <a:t>3: (CATT)</a:t>
            </a:r>
            <a:endParaRPr lang="zh-CN" altLang="zh-CN" dirty="0"/>
          </a:p>
          <a:p>
            <a:pPr lvl="2"/>
            <a:r>
              <a:rPr lang="en-GB" altLang="zh-CN" dirty="0" smtClean="0"/>
              <a:t>Need </a:t>
            </a:r>
            <a:r>
              <a:rPr lang="en-US" altLang="zh-CN" dirty="0" smtClean="0"/>
              <a:t>further discussion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71386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Sub-topic </a:t>
            </a:r>
            <a:r>
              <a:rPr lang="en-US" altLang="zh-CN" dirty="0"/>
              <a:t>1-2 PUCCH </a:t>
            </a:r>
            <a:r>
              <a:rPr lang="en-US" altLang="zh-CN" dirty="0" err="1"/>
              <a:t>SCell</a:t>
            </a:r>
            <a:r>
              <a:rPr lang="en-US" altLang="zh-CN" dirty="0"/>
              <a:t> activation </a:t>
            </a:r>
            <a:r>
              <a:rPr lang="en-US" altLang="zh-CN" dirty="0" smtClean="0"/>
              <a:t>requirements(1/6)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Issue 1-2-1: The condition that TA of target PUCCH </a:t>
            </a:r>
            <a:r>
              <a:rPr lang="en-US" altLang="zh-CN" dirty="0" err="1"/>
              <a:t>SCell</a:t>
            </a:r>
            <a:r>
              <a:rPr lang="en-US" altLang="zh-CN" dirty="0"/>
              <a:t> is </a:t>
            </a:r>
            <a:r>
              <a:rPr lang="en-US" altLang="zh-CN" dirty="0" smtClean="0"/>
              <a:t>valid</a:t>
            </a:r>
          </a:p>
          <a:p>
            <a:pPr lvl="1"/>
            <a:r>
              <a:rPr lang="en-GB" altLang="zh-CN" dirty="0"/>
              <a:t>A TA is considered to be valid provided that the </a:t>
            </a:r>
            <a:r>
              <a:rPr lang="en-GB" altLang="zh-CN" i="1" dirty="0" err="1"/>
              <a:t>TimeAlignmentTimer</a:t>
            </a:r>
            <a:r>
              <a:rPr lang="en-GB" altLang="zh-CN" dirty="0"/>
              <a:t> associated with the TAG containing the PUCCH </a:t>
            </a:r>
            <a:r>
              <a:rPr lang="en-GB" altLang="zh-CN" dirty="0" err="1"/>
              <a:t>SCell</a:t>
            </a:r>
            <a:r>
              <a:rPr lang="en-GB" altLang="zh-CN" dirty="0"/>
              <a:t> is running.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077124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Sub-topic 1-2 PUCCH </a:t>
            </a:r>
            <a:r>
              <a:rPr lang="en-US" altLang="zh-CN" dirty="0" err="1"/>
              <a:t>SCell</a:t>
            </a:r>
            <a:r>
              <a:rPr lang="en-US" altLang="zh-CN" dirty="0"/>
              <a:t> activation </a:t>
            </a:r>
            <a:r>
              <a:rPr lang="en-US" altLang="zh-CN" dirty="0" smtClean="0"/>
              <a:t>requirements(2/6)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Issue 1-2-2: The PUCCH </a:t>
            </a:r>
            <a:r>
              <a:rPr lang="en-US" altLang="zh-CN" dirty="0" err="1"/>
              <a:t>SCell</a:t>
            </a:r>
            <a:r>
              <a:rPr lang="en-US" altLang="zh-CN" dirty="0"/>
              <a:t> activation delay when TA of target PUCCH </a:t>
            </a:r>
            <a:r>
              <a:rPr lang="en-US" altLang="zh-CN" dirty="0" err="1"/>
              <a:t>SCell</a:t>
            </a:r>
            <a:r>
              <a:rPr lang="en-US" altLang="zh-CN" dirty="0"/>
              <a:t> is </a:t>
            </a:r>
            <a:r>
              <a:rPr lang="en-US" altLang="zh-CN" dirty="0" smtClean="0"/>
              <a:t>valid</a:t>
            </a:r>
          </a:p>
          <a:p>
            <a:pPr lvl="1"/>
            <a:r>
              <a:rPr lang="en-GB" altLang="zh-CN" dirty="0"/>
              <a:t>Option 1: (Apple, CATT, </a:t>
            </a:r>
            <a:r>
              <a:rPr lang="en-GB" altLang="zh-CN" dirty="0" err="1"/>
              <a:t>Xiaomi</a:t>
            </a:r>
            <a:r>
              <a:rPr lang="en-GB" altLang="zh-CN" dirty="0"/>
              <a:t>, CMCC, NTT </a:t>
            </a:r>
            <a:r>
              <a:rPr lang="en-GB" altLang="zh-CN" dirty="0" smtClean="0"/>
              <a:t>DOCOMO, vivo</a:t>
            </a:r>
            <a:r>
              <a:rPr lang="en-GB" altLang="zh-CN" dirty="0"/>
              <a:t>, Nokia, OPPO, Qualcomm, Ericsson, MTK)</a:t>
            </a:r>
            <a:endParaRPr lang="zh-CN" altLang="zh-CN" dirty="0"/>
          </a:p>
          <a:p>
            <a:pPr lvl="2"/>
            <a:r>
              <a:rPr lang="en-GB" altLang="zh-CN" dirty="0"/>
              <a:t>Same as the normal </a:t>
            </a:r>
            <a:r>
              <a:rPr lang="en-GB" altLang="zh-CN" dirty="0" err="1"/>
              <a:t>SCell</a:t>
            </a:r>
            <a:r>
              <a:rPr lang="en-GB" altLang="zh-CN" dirty="0"/>
              <a:t> activation delay in TS38.133 section 8.3.2 which is (( T</a:t>
            </a:r>
            <a:r>
              <a:rPr lang="en-GB" altLang="zh-CN" baseline="-25000" dirty="0"/>
              <a:t>HARQ </a:t>
            </a:r>
            <a:r>
              <a:rPr lang="en-GB" altLang="zh-CN" dirty="0"/>
              <a:t>+ </a:t>
            </a:r>
            <a:r>
              <a:rPr lang="en-GB" altLang="zh-CN" dirty="0" err="1"/>
              <a:t>T</a:t>
            </a:r>
            <a:r>
              <a:rPr lang="en-GB" altLang="zh-CN" baseline="-25000" dirty="0" err="1"/>
              <a:t>activation_time</a:t>
            </a:r>
            <a:r>
              <a:rPr lang="en-GB" altLang="zh-CN" baseline="-25000" dirty="0"/>
              <a:t> </a:t>
            </a:r>
            <a:r>
              <a:rPr lang="en-GB" altLang="zh-CN" dirty="0"/>
              <a:t>+</a:t>
            </a:r>
            <a:r>
              <a:rPr lang="en-GB" altLang="zh-CN" dirty="0" err="1"/>
              <a:t>T</a:t>
            </a:r>
            <a:r>
              <a:rPr lang="en-GB" altLang="zh-CN" baseline="-25000" dirty="0" err="1"/>
              <a:t>CSI_Reporting</a:t>
            </a:r>
            <a:r>
              <a:rPr lang="en-GB" altLang="zh-CN" dirty="0"/>
              <a:t>)/ NR slot length). </a:t>
            </a:r>
          </a:p>
          <a:p>
            <a:pPr lvl="1"/>
            <a:r>
              <a:rPr lang="en-GB" altLang="zh-CN" dirty="0" smtClean="0"/>
              <a:t>Option 2: (</a:t>
            </a:r>
            <a:r>
              <a:rPr lang="en-US" altLang="zh-CN" dirty="0" smtClean="0"/>
              <a:t>Huawei,</a:t>
            </a:r>
            <a:r>
              <a:rPr lang="en-GB" altLang="zh-CN" dirty="0" smtClean="0"/>
              <a:t> NEC, Ericsson, </a:t>
            </a:r>
            <a:r>
              <a:rPr lang="en-GB" altLang="zh-CN" dirty="0"/>
              <a:t>CATT</a:t>
            </a:r>
            <a:r>
              <a:rPr lang="en-GB" altLang="zh-CN" dirty="0" smtClean="0"/>
              <a:t>)</a:t>
            </a:r>
            <a:endParaRPr lang="en-GB" altLang="zh-CN" dirty="0" smtClean="0"/>
          </a:p>
          <a:p>
            <a:pPr lvl="2"/>
            <a:r>
              <a:rPr lang="en-US" altLang="zh-CN" dirty="0" smtClean="0"/>
              <a:t>Related to issue 1-1-6, can be FFS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0379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Sub-topic 1-2 PUCCH </a:t>
            </a:r>
            <a:r>
              <a:rPr lang="en-US" altLang="zh-CN" dirty="0" err="1"/>
              <a:t>SCell</a:t>
            </a:r>
            <a:r>
              <a:rPr lang="en-US" altLang="zh-CN" dirty="0"/>
              <a:t> activation </a:t>
            </a:r>
            <a:r>
              <a:rPr lang="en-US" altLang="zh-CN" dirty="0" smtClean="0"/>
              <a:t>requirements(3/6)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Issue 1-2-3: Compared to valid case, whether the NR PUCCH </a:t>
            </a:r>
            <a:r>
              <a:rPr lang="en-US" altLang="zh-CN" dirty="0" err="1"/>
              <a:t>SCell</a:t>
            </a:r>
            <a:r>
              <a:rPr lang="en-US" altLang="zh-CN" dirty="0"/>
              <a:t> activation delay requirements should be relaxed for invalid TA </a:t>
            </a:r>
            <a:r>
              <a:rPr lang="en-US" altLang="zh-CN" dirty="0" smtClean="0"/>
              <a:t>case</a:t>
            </a:r>
          </a:p>
          <a:p>
            <a:pPr lvl="1"/>
            <a:r>
              <a:rPr lang="en-GB" altLang="zh-CN" dirty="0"/>
              <a:t>Compared to valid TA case, additional delay is needed for the NR PUCCH </a:t>
            </a:r>
            <a:r>
              <a:rPr lang="en-GB" altLang="zh-CN" dirty="0" err="1"/>
              <a:t>SCell</a:t>
            </a:r>
            <a:r>
              <a:rPr lang="en-GB" altLang="zh-CN" dirty="0"/>
              <a:t> activation delay requirements with invalid TA. 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479088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</TotalTime>
  <Words>1463</Words>
  <Application>Microsoft Office PowerPoint</Application>
  <PresentationFormat>全屏显示(4:3)</PresentationFormat>
  <Paragraphs>102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WF on further RRM enhancement for NR and MR-DC - PUCCH SCell activation/deactivation requirements</vt:lpstr>
      <vt:lpstr>Sub-topic 1-1 General(1/5)</vt:lpstr>
      <vt:lpstr>Sub-topic 1-1 General(2/5)</vt:lpstr>
      <vt:lpstr>Sub-topic 1-1 General(3/5)</vt:lpstr>
      <vt:lpstr>Sub-topic 1-1 General(4/5)</vt:lpstr>
      <vt:lpstr>Sub-topic 1-1 General(5/5)</vt:lpstr>
      <vt:lpstr>Sub-topic 1-2 PUCCH SCell activation requirements(1/6)</vt:lpstr>
      <vt:lpstr>Sub-topic 1-2 PUCCH SCell activation requirements(2/6)</vt:lpstr>
      <vt:lpstr>Sub-topic 1-2 PUCCH SCell activation requirements(3/6)</vt:lpstr>
      <vt:lpstr>Sub-topic 1-2 PUCCH SCell activation requirements(4/6)</vt:lpstr>
      <vt:lpstr>Sub-topic 1-2 PUCCH SCell activation requirements(5/6)</vt:lpstr>
      <vt:lpstr>Sub-topic 1-2 PUCCH SCell activation requirements(6/6)</vt:lpstr>
      <vt:lpstr>Sub-topic 1-3 SCell activation delay requirement for deactivated PUCCH SCell with multiple Scells</vt:lpstr>
      <vt:lpstr>Sub-topic 1-4 PUCCH SCell deactivation requirements</vt:lpstr>
      <vt:lpstr>Sub-topic 1-4 PUCCH SCell deactivation requirements</vt:lpstr>
      <vt:lpstr>Sub-topic 1-5 SCell deactivation delay requirement for activated PUCCH SCell with multiple SCells</vt:lpstr>
      <vt:lpstr>Sub-topic 1-6 Interruption caused by PUCCH SCell activation/deactivation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configuration and intra/inter-frequency measurements definition for CSI-RS based L3 measurement</dc:title>
  <dc:creator>陶旭华</dc:creator>
  <cp:lastModifiedBy>CATT</cp:lastModifiedBy>
  <cp:revision>204</cp:revision>
  <dcterms:created xsi:type="dcterms:W3CDTF">2020-03-03T06:21:43Z</dcterms:created>
  <dcterms:modified xsi:type="dcterms:W3CDTF">2021-02-03T19:38:56Z</dcterms:modified>
</cp:coreProperties>
</file>