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4"/>
  </p:sldMasterIdLst>
  <p:notesMasterIdLst>
    <p:notesMasterId r:id="rId14"/>
  </p:notesMasterIdLst>
  <p:sldIdLst>
    <p:sldId id="256" r:id="rId5"/>
    <p:sldId id="298" r:id="rId6"/>
    <p:sldId id="299" r:id="rId7"/>
    <p:sldId id="300" r:id="rId8"/>
    <p:sldId id="307" r:id="rId9"/>
    <p:sldId id="306" r:id="rId10"/>
    <p:sldId id="301" r:id="rId11"/>
    <p:sldId id="308" r:id="rId12"/>
    <p:sldId id="270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39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46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E6F6CF-505E-4AA1-890E-9ABB0FB1293D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1D16C4-5E05-4A6A-9A8C-6D2919EF6C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26792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C4830D-E227-442E-B199-AA2FF5DF2C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B54488E-096F-4531-A442-30707E308D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0A1C82-5D8F-406F-859D-98686F222D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5227E3-8646-4B78-8EC6-CB9A9BA00C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780C23-95C6-45A8-919A-C262C39DDC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0007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832296-DE5C-47F6-9603-ADF0C3AE0F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39CFBC0-2109-494A-9A6E-68DEDDEEA2B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59F24A-AC0E-4193-A61C-20C6EB57B8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952AD6-2EFF-45E7-B1BC-1BAB7E8A3B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FD2B31-F565-4425-B196-73345E060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69549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1242EED-911B-454B-84CB-B38F599D94F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F9218DF-AE48-4009-825E-BB63C66805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278717-2839-42A5-9338-A1741076C0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26A6C2-EDD6-418E-B280-0466A0AFC6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ECC30B-67B2-476B-BF7D-9E7FB35231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02905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FFDC21-8014-4C8B-94C5-F316C1FBD7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B96B11-C918-4906-8B6A-2A37368146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34163A-C9C0-4A03-9CD6-F16226E59D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478B52-C04B-47A2-B589-7827336320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81254C-47D3-40DF-AA62-D713B1EF4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0940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00FE4C-B16C-4A40-97C1-C1F63DCDF5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365A4B-1C3D-4225-B1DF-2954AD7D47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A92A5A-91F2-4D6B-BF0D-AE8E72DB41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2119DC-9BA0-4AFC-BCB5-A3888223E0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4A4759-1320-4824-B859-E7D4D47FB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5792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33C08E-7CEA-4887-9A58-2C25119AF9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9E5D0F-5FE5-46A2-B99A-0FF5EA13533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B9777A-04CF-4C81-B647-96D4F72AE7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DDBFD93-1600-4B43-AB9B-772BF827EC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1893D97-C9BE-426D-A04B-E49FA9CB57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84F4EDE-7A32-43CC-97F6-BA1B338F0C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30985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974876-ACF3-4B0C-94DA-F633D6B5DA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AF36C2-52AB-488E-A0E5-6CE604BBD4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053E4E-4904-4A1E-9A0D-EBC3D2E9D0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BE8C546-06AE-464F-AEB1-41AFCA8B2B7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C3AFAFA-2987-48A2-9FD7-C83CCD16BC9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50D7A8F-3A71-48BD-94F0-EC2F1B55C8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8E21EFB-4703-4E28-85FC-3C873EC771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F1B1BDE-3BBA-4A7A-B862-785AA5066F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7797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D29E66-442D-4859-A07C-6212F095F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AF21A57-AAE5-48F1-ABBA-7BE173B096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539ADE-9D5C-444A-89A9-59C53F352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8BECE2-F55A-441C-9B8A-56E821A0A4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4491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90F5D23-0D62-4063-859F-46FE4939B1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01BFE14-03BD-4E4C-9629-0FD3B17750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682EF5-1D99-4896-8372-9F78CA31CD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95552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32C3D6-80BA-4CCF-825F-2C4CD20FFD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6E0E51-9F3E-4D62-82A1-0A3FDA6FE3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3B80FBD-807B-4DEC-B629-901D1646DE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2D40CE-B165-4E5C-9515-E6E9DD697C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613B627-681C-4346-952E-A2E246B58B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A0BE7A-C6A2-4194-AB2E-EB2D281204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4176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659EC4-ABCC-4695-9BE0-D4551D1F2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044075D-D26E-4BDF-BB73-D188B3642DF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E1711B0-7C62-4B34-96F7-C295C77B69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121B3C-D20C-490E-88B2-2322F5E189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D86AD03-08C5-40A9-A783-E5E520938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6C36A4-4671-45CC-87F1-A8571AE5F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62962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FB1A804-8C79-44DC-BD66-C74B62A6C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64FAF1-CD76-4EEE-8CF6-BDAE03E699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1FD407-5DFC-46C5-A542-9AFEB8565E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E99F8F-42EA-4348-B31A-105ADAC53E81}" type="datetimeFigureOut">
              <a:rPr lang="en-US" smtClean="0"/>
              <a:t>2/3/2021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6A5ED5-0B2F-4759-98FC-7027F6A3C5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8059A1-6FAF-40A2-B6A2-94926EFAF6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26911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522152-4BE9-4E0C-8DAB-528CF916A4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1336" y="1929468"/>
            <a:ext cx="11887200" cy="1499532"/>
          </a:xfrm>
        </p:spPr>
        <p:txBody>
          <a:bodyPr>
            <a:normAutofit/>
          </a:bodyPr>
          <a:lstStyle/>
          <a:p>
            <a:r>
              <a:rPr lang="en-US" sz="4800" dirty="0"/>
              <a:t>WF on </a:t>
            </a:r>
            <a:r>
              <a:rPr lang="en-US" sz="4800" dirty="0" err="1"/>
              <a:t>gNB</a:t>
            </a:r>
            <a:r>
              <a:rPr lang="en-US" sz="4800" dirty="0"/>
              <a:t> positioning measurement requirements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726442-076A-4C8F-93BA-9EAA63B105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949" y="4223092"/>
            <a:ext cx="11274805" cy="1162640"/>
          </a:xfrm>
        </p:spPr>
        <p:txBody>
          <a:bodyPr>
            <a:normAutofit/>
          </a:bodyPr>
          <a:lstStyle/>
          <a:p>
            <a:r>
              <a:rPr lang="en-US" sz="2800" dirty="0"/>
              <a:t>Ericsson</a:t>
            </a:r>
          </a:p>
        </p:txBody>
      </p:sp>
      <p:sp>
        <p:nvSpPr>
          <p:cNvPr id="4" name="正方形/長方形 6">
            <a:extLst>
              <a:ext uri="{FF2B5EF4-FFF2-40B4-BE49-F238E27FC236}">
                <a16:creationId xmlns:a16="http://schemas.microsoft.com/office/drawing/2014/main" id="{E6CAC9C0-E692-4940-B639-D8B71E1D4E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177" y="0"/>
            <a:ext cx="6203323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3GPP TSG-RAN WG4 Meeting # 98-e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Electronic Meeting, Jan 25-Feb 05, 2021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ja-JP" sz="2000" dirty="0">
                <a:latin typeface="Arial" charset="0"/>
                <a:ea typeface="Batang" pitchFamily="18" charset="-127"/>
                <a:cs typeface="Times New Roman" pitchFamily="18" charset="0"/>
              </a:rPr>
              <a:t>Agenda: 7.7.2.3</a:t>
            </a:r>
          </a:p>
        </p:txBody>
      </p:sp>
      <p:sp>
        <p:nvSpPr>
          <p:cNvPr id="5" name="正方形/長方形 5">
            <a:extLst>
              <a:ext uri="{FF2B5EF4-FFF2-40B4-BE49-F238E27FC236}">
                <a16:creationId xmlns:a16="http://schemas.microsoft.com/office/drawing/2014/main" id="{85D8C46A-C772-492A-BB32-0FEE317D8A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95256" y="109537"/>
            <a:ext cx="1979912" cy="52212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800" dirty="0">
                <a:ea typeface="Batang" pitchFamily="18" charset="-127"/>
                <a:cs typeface="Times New Roman" pitchFamily="18" charset="0"/>
              </a:rPr>
              <a:t>R4-2103587</a:t>
            </a:r>
            <a:endParaRPr lang="en-GB" altLang="zh-CN" sz="2000" dirty="0">
              <a:solidFill>
                <a:srgbClr val="FF0000"/>
              </a:solidFill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99460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430" y="54528"/>
            <a:ext cx="11694253" cy="645952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General: Side conditions for </a:t>
            </a:r>
            <a:r>
              <a:rPr lang="en-US" b="1" dirty="0" err="1"/>
              <a:t>gNB</a:t>
            </a:r>
            <a:r>
              <a:rPr lang="en-US" b="1" dirty="0"/>
              <a:t> measurement accuracy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775063"/>
            <a:ext cx="12192000" cy="6028409"/>
          </a:xfrm>
        </p:spPr>
        <p:txBody>
          <a:bodyPr>
            <a:normAutofit/>
          </a:bodyPr>
          <a:lstStyle/>
          <a:p>
            <a:pPr>
              <a:spcAft>
                <a:spcPts val="900"/>
              </a:spcAft>
              <a:tabLst>
                <a:tab pos="3420745" algn="l"/>
              </a:tabLst>
            </a:pPr>
            <a:r>
              <a:rPr lang="en-GB" dirty="0">
                <a:ea typeface="SimSun" panose="02010600030101010101" pitchFamily="2" charset="-122"/>
              </a:rPr>
              <a:t>Accuracy requirements for gNB measurements shall be defined for the following </a:t>
            </a:r>
            <a:r>
              <a:rPr lang="en-GB" dirty="0" err="1"/>
              <a:t>Ês</a:t>
            </a:r>
            <a:r>
              <a:rPr lang="en-GB" dirty="0">
                <a:ea typeface="SimSun" panose="02010600030101010101" pitchFamily="2" charset="-122"/>
              </a:rPr>
              <a:t>/</a:t>
            </a:r>
            <a:r>
              <a:rPr lang="en-GB" dirty="0" err="1">
                <a:ea typeface="SimSun" panose="02010600030101010101" pitchFamily="2" charset="-122"/>
              </a:rPr>
              <a:t>Iot</a:t>
            </a:r>
            <a:r>
              <a:rPr lang="en-GB" dirty="0">
                <a:ea typeface="SimSun" panose="02010600030101010101" pitchFamily="2" charset="-122"/>
              </a:rPr>
              <a:t> values:</a:t>
            </a:r>
            <a:endParaRPr lang="sv-SE" dirty="0">
              <a:ea typeface="SimSun" panose="02010600030101010101" pitchFamily="2" charset="-122"/>
            </a:endParaRPr>
          </a:p>
          <a:p>
            <a:pPr lvl="1"/>
            <a:r>
              <a:rPr lang="en-GB" dirty="0" err="1"/>
              <a:t>Ês</a:t>
            </a:r>
            <a:r>
              <a:rPr lang="en-GB" dirty="0"/>
              <a:t>/Iot1 [dB] (High </a:t>
            </a:r>
            <a:r>
              <a:rPr lang="en-GB" dirty="0" err="1"/>
              <a:t>Ês</a:t>
            </a:r>
            <a:r>
              <a:rPr lang="en-GB" dirty="0"/>
              <a:t>/</a:t>
            </a:r>
            <a:r>
              <a:rPr lang="en-GB" dirty="0" err="1"/>
              <a:t>Iot</a:t>
            </a:r>
            <a:r>
              <a:rPr lang="en-GB" dirty="0"/>
              <a:t>) = 3 dB for FR1 and FR2</a:t>
            </a:r>
            <a:endParaRPr lang="sv-SE" dirty="0"/>
          </a:p>
          <a:p>
            <a:pPr lvl="1"/>
            <a:r>
              <a:rPr lang="en-GB" dirty="0" err="1"/>
              <a:t>Ês</a:t>
            </a:r>
            <a:r>
              <a:rPr lang="en-GB" dirty="0"/>
              <a:t>/Iot2 [dB] (Low </a:t>
            </a:r>
            <a:r>
              <a:rPr lang="en-GB" dirty="0" err="1"/>
              <a:t>Ês</a:t>
            </a:r>
            <a:r>
              <a:rPr lang="en-GB" dirty="0"/>
              <a:t>/</a:t>
            </a:r>
            <a:r>
              <a:rPr lang="en-GB" dirty="0" err="1"/>
              <a:t>Iot</a:t>
            </a:r>
            <a:r>
              <a:rPr lang="en-GB" dirty="0"/>
              <a:t>) = -13 dB for FR1 and FR2.</a:t>
            </a:r>
            <a:endParaRPr lang="sv-SE" dirty="0"/>
          </a:p>
          <a:p>
            <a:pPr hangingPunct="0">
              <a:spcAft>
                <a:spcPts val="900"/>
              </a:spcAft>
            </a:pPr>
            <a:r>
              <a:rPr lang="en-GB" dirty="0"/>
              <a:t>The gNB, which declares the support of positioning measurements, needs to declare the support of measurements for at least either high </a:t>
            </a:r>
            <a:r>
              <a:rPr lang="en-GB" dirty="0" err="1"/>
              <a:t>Ês</a:t>
            </a:r>
            <a:r>
              <a:rPr lang="en-GB" dirty="0"/>
              <a:t>/</a:t>
            </a:r>
            <a:r>
              <a:rPr lang="en-GB" dirty="0" err="1"/>
              <a:t>Iot</a:t>
            </a:r>
            <a:r>
              <a:rPr lang="en-GB" dirty="0"/>
              <a:t> or low </a:t>
            </a:r>
            <a:r>
              <a:rPr lang="en-GB" dirty="0" err="1"/>
              <a:t>Ês</a:t>
            </a:r>
            <a:r>
              <a:rPr lang="en-GB" dirty="0"/>
              <a:t>/</a:t>
            </a:r>
            <a:r>
              <a:rPr lang="en-GB" dirty="0" err="1"/>
              <a:t>Iot</a:t>
            </a:r>
            <a:r>
              <a:rPr lang="en-GB" dirty="0"/>
              <a:t> side conditions.</a:t>
            </a:r>
            <a:endParaRPr lang="sv-SE" dirty="0"/>
          </a:p>
          <a:p>
            <a:pPr hangingPunct="0">
              <a:spcAft>
                <a:spcPts val="900"/>
              </a:spcAft>
            </a:pPr>
            <a:endParaRPr lang="sv-SE" dirty="0">
              <a:ea typeface="MS Mincho" panose="02020609040205080304" pitchFamily="49" charset="-128"/>
            </a:endParaRP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58432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430" y="54528"/>
            <a:ext cx="11694253" cy="645952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General: Beam sweeping during </a:t>
            </a:r>
            <a:r>
              <a:rPr lang="en-US" b="1" dirty="0" err="1"/>
              <a:t>gNB</a:t>
            </a:r>
            <a:r>
              <a:rPr lang="en-US" b="1" dirty="0"/>
              <a:t> measurement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88274"/>
            <a:ext cx="12192000" cy="5915198"/>
          </a:xfrm>
        </p:spPr>
        <p:txBody>
          <a:bodyPr>
            <a:normAutofit/>
          </a:bodyPr>
          <a:lstStyle/>
          <a:p>
            <a:r>
              <a:rPr lang="en-US" dirty="0" err="1"/>
              <a:t>gNB</a:t>
            </a:r>
            <a:r>
              <a:rPr lang="en-US" dirty="0"/>
              <a:t> accuracy requirements do not mandate </a:t>
            </a:r>
            <a:r>
              <a:rPr lang="en-US" dirty="0" err="1"/>
              <a:t>gNB</a:t>
            </a:r>
            <a:r>
              <a:rPr lang="en-US" dirty="0"/>
              <a:t> RX beam sweeping</a:t>
            </a:r>
          </a:p>
          <a:p>
            <a:r>
              <a:rPr lang="en-US" dirty="0"/>
              <a:t>Options for capturing above agreements:</a:t>
            </a:r>
          </a:p>
          <a:p>
            <a:pPr lvl="1"/>
            <a:r>
              <a:rPr lang="en-US" dirty="0"/>
              <a:t>Option 1:</a:t>
            </a:r>
            <a:endParaRPr lang="sv-SE" dirty="0"/>
          </a:p>
          <a:p>
            <a:pPr lvl="2"/>
            <a:r>
              <a:rPr lang="en-US" dirty="0" err="1"/>
              <a:t>gNB</a:t>
            </a:r>
            <a:r>
              <a:rPr lang="en-US" dirty="0"/>
              <a:t> accuracy requirements do not mandate </a:t>
            </a:r>
            <a:r>
              <a:rPr lang="en-US" dirty="0" err="1"/>
              <a:t>gNB</a:t>
            </a:r>
            <a:r>
              <a:rPr lang="en-US" dirty="0"/>
              <a:t> RX beam sweeping is captured only in the WF.</a:t>
            </a:r>
            <a:endParaRPr lang="sv-SE" dirty="0"/>
          </a:p>
          <a:p>
            <a:pPr lvl="1"/>
            <a:r>
              <a:rPr lang="en-US" dirty="0"/>
              <a:t>Option 2:</a:t>
            </a:r>
            <a:endParaRPr lang="sv-SE" dirty="0"/>
          </a:p>
          <a:p>
            <a:pPr lvl="2"/>
            <a:r>
              <a:rPr lang="en-US" dirty="0" err="1"/>
              <a:t>gNB</a:t>
            </a:r>
            <a:r>
              <a:rPr lang="en-US" dirty="0"/>
              <a:t> accuracy requirements do not mandate </a:t>
            </a:r>
            <a:r>
              <a:rPr lang="en-US" dirty="0" err="1"/>
              <a:t>gNB</a:t>
            </a:r>
            <a:r>
              <a:rPr lang="en-US" dirty="0"/>
              <a:t> RX beam sweeping is included in the accuracy side conditions.</a:t>
            </a:r>
            <a:endParaRPr lang="sv-SE" dirty="0"/>
          </a:p>
          <a:p>
            <a:pPr lvl="1"/>
            <a:r>
              <a:rPr lang="en-GB" dirty="0"/>
              <a:t>Other options not precluded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1900300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430" y="54528"/>
            <a:ext cx="11694253" cy="645952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General: SRS parameters for </a:t>
            </a:r>
            <a:r>
              <a:rPr lang="en-US" b="1" dirty="0" err="1"/>
              <a:t>gNB</a:t>
            </a:r>
            <a:r>
              <a:rPr lang="en-US" b="1" dirty="0"/>
              <a:t> measurement accuracy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79565"/>
            <a:ext cx="12192000" cy="5923907"/>
          </a:xfrm>
        </p:spPr>
        <p:txBody>
          <a:bodyPr>
            <a:normAutofit/>
          </a:bodyPr>
          <a:lstStyle/>
          <a:p>
            <a:pPr lvl="0"/>
            <a:r>
              <a:rPr lang="en-GB" dirty="0"/>
              <a:t>gNB accuracy requirements shall be defined for group of SRS BWs</a:t>
            </a:r>
            <a:endParaRPr lang="sv-SE" dirty="0"/>
          </a:p>
          <a:p>
            <a:pPr lvl="1"/>
            <a:r>
              <a:rPr lang="en-GB" dirty="0"/>
              <a:t>grouping of SRS BWs will be decided based on link simulation results</a:t>
            </a:r>
            <a:endParaRPr lang="sv-SE" dirty="0"/>
          </a:p>
          <a:p>
            <a:pPr lvl="0" hangingPunct="0"/>
            <a:endParaRPr lang="en-GB" dirty="0"/>
          </a:p>
          <a:p>
            <a:pPr lvl="0" hangingPunct="0"/>
            <a:r>
              <a:rPr lang="en-GB" dirty="0"/>
              <a:t>FFS: whether gNB measurement accuracy is agnostic to or depends on comb and symbols size</a:t>
            </a:r>
            <a:endParaRPr lang="sv-SE" dirty="0"/>
          </a:p>
          <a:p>
            <a:pPr lvl="1" hangingPunct="0"/>
            <a:r>
              <a:rPr lang="en-US" dirty="0"/>
              <a:t>Decision will be based on link simulation results</a:t>
            </a:r>
            <a:endParaRPr lang="sv-SE" dirty="0"/>
          </a:p>
          <a:p>
            <a:pPr marL="0" lvl="0" indent="0">
              <a:buNone/>
            </a:pPr>
            <a:endParaRPr lang="en-GB" dirty="0"/>
          </a:p>
          <a:p>
            <a:pPr lvl="0"/>
            <a:r>
              <a:rPr lang="en-GB" dirty="0"/>
              <a:t>FFS: whether gNB accuracy requirements are also be based on grouping of SRS parameters other than SRS BW (e.g. SCS).</a:t>
            </a:r>
            <a:endParaRPr lang="sv-SE" dirty="0"/>
          </a:p>
          <a:p>
            <a:pPr lvl="1"/>
            <a:r>
              <a:rPr lang="en-GB" dirty="0"/>
              <a:t>grouping of other parameters (e.g. SCS) will be decided based on link simulation results </a:t>
            </a:r>
            <a:endParaRPr lang="sv-SE" dirty="0"/>
          </a:p>
          <a:p>
            <a:r>
              <a:rPr lang="sv-SE" dirty="0">
                <a:cs typeface="Times New Roman" panose="02020603050405020304" pitchFamily="18" charset="0"/>
              </a:rPr>
              <a:t>Link simulations are based on assumptions in R4-2012142 and agreements in this meeting (e.g. on propagation channel).</a:t>
            </a:r>
          </a:p>
        </p:txBody>
      </p:sp>
    </p:spTree>
    <p:extLst>
      <p:ext uri="{BB962C8B-B14F-4D97-AF65-F5344CB8AC3E}">
        <p14:creationId xmlns:p14="http://schemas.microsoft.com/office/powerpoint/2010/main" val="21991212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430" y="54528"/>
            <a:ext cx="12031570" cy="645952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General: Samples for </a:t>
            </a:r>
            <a:r>
              <a:rPr lang="en-US" b="1" dirty="0" err="1"/>
              <a:t>gNB</a:t>
            </a:r>
            <a:r>
              <a:rPr lang="en-US" b="1" dirty="0"/>
              <a:t> accuracy requirements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79565"/>
            <a:ext cx="12192000" cy="5923907"/>
          </a:xfrm>
        </p:spPr>
        <p:txBody>
          <a:bodyPr>
            <a:normAutofit/>
          </a:bodyPr>
          <a:lstStyle/>
          <a:p>
            <a:pPr lvl="0"/>
            <a:r>
              <a:rPr lang="en-GB" dirty="0"/>
              <a:t>FFS: number of samples/snapshots used for deriving </a:t>
            </a:r>
            <a:r>
              <a:rPr lang="en-GB" dirty="0" err="1"/>
              <a:t>gNB</a:t>
            </a:r>
            <a:r>
              <a:rPr lang="en-GB" dirty="0"/>
              <a:t> accuracy requirements.</a:t>
            </a:r>
            <a:endParaRPr lang="sv-SE" dirty="0"/>
          </a:p>
          <a:p>
            <a:pPr lvl="0"/>
            <a:r>
              <a:rPr lang="de-DE" dirty="0"/>
              <a:t>Option 1:</a:t>
            </a:r>
            <a:endParaRPr lang="sv-SE" dirty="0"/>
          </a:p>
          <a:p>
            <a:pPr lvl="1"/>
            <a:r>
              <a:rPr lang="en-GB" dirty="0"/>
              <a:t>Define the gNB accuracy requirements based on single shot measurement assumption</a:t>
            </a:r>
            <a:endParaRPr lang="sv-SE" sz="1800" dirty="0"/>
          </a:p>
          <a:p>
            <a:pPr lvl="0"/>
            <a:r>
              <a:rPr lang="de-DE" dirty="0"/>
              <a:t>Option 2:</a:t>
            </a:r>
            <a:endParaRPr lang="sv-SE" dirty="0"/>
          </a:p>
          <a:p>
            <a:pPr lvl="1"/>
            <a:r>
              <a:rPr lang="en-GB" dirty="0"/>
              <a:t>Define the gNB accuracy requirements based on multiple shots (Ns)</a:t>
            </a:r>
            <a:endParaRPr lang="sv-SE" sz="1800" dirty="0"/>
          </a:p>
          <a:p>
            <a:pPr lvl="2"/>
            <a:r>
              <a:rPr lang="en-GB" dirty="0"/>
              <a:t>Ns is FFS</a:t>
            </a:r>
            <a:endParaRPr lang="sv-SE" dirty="0"/>
          </a:p>
          <a:p>
            <a:pPr lvl="0"/>
            <a:r>
              <a:rPr lang="en-GB" dirty="0"/>
              <a:t>Other options not precluded</a:t>
            </a:r>
            <a:endParaRPr lang="sv-SE" dirty="0"/>
          </a:p>
          <a:p>
            <a:endParaRPr lang="sv-SE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92606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4528"/>
            <a:ext cx="12192000" cy="711826"/>
          </a:xfrm>
        </p:spPr>
        <p:txBody>
          <a:bodyPr>
            <a:noAutofit/>
          </a:bodyPr>
          <a:lstStyle/>
          <a:p>
            <a:pPr algn="ctr"/>
            <a:r>
              <a:rPr lang="en-US" sz="3200" b="1" dirty="0"/>
              <a:t>SRS-RSRP: Factors impacting SRS-RSRP accuracy for different </a:t>
            </a:r>
            <a:r>
              <a:rPr lang="en-US" sz="3200" b="1" dirty="0" err="1"/>
              <a:t>gNB</a:t>
            </a:r>
            <a:r>
              <a:rPr lang="en-US" sz="3200" b="1" dirty="0"/>
              <a:t> types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79565"/>
            <a:ext cx="12192000" cy="5923907"/>
          </a:xfrm>
        </p:spPr>
        <p:txBody>
          <a:bodyPr>
            <a:normAutofit/>
          </a:bodyPr>
          <a:lstStyle/>
          <a:p>
            <a:r>
              <a:rPr lang="en-US" dirty="0"/>
              <a:t>Baseline SRS-RSRP measurement accuracy without margin is based on link simulation results</a:t>
            </a:r>
          </a:p>
          <a:p>
            <a:r>
              <a:rPr lang="en-US" dirty="0"/>
              <a:t>RF ca</a:t>
            </a:r>
            <a:r>
              <a:rPr lang="en-GB" dirty="0" err="1"/>
              <a:t>libration</a:t>
            </a:r>
            <a:r>
              <a:rPr lang="en-GB" dirty="0"/>
              <a:t> error for SRS-RSRP measurement for gNB type 1-C (X) is small</a:t>
            </a:r>
            <a:r>
              <a:rPr lang="en-GB" dirty="0">
                <a:solidFill>
                  <a:srgbClr val="FF0000"/>
                </a:solidFill>
              </a:rPr>
              <a:t>er</a:t>
            </a:r>
            <a:r>
              <a:rPr lang="en-GB" dirty="0"/>
              <a:t> than that for gNB types 1-O/2-O (Y) i.e. Y&gt;X.</a:t>
            </a:r>
          </a:p>
          <a:p>
            <a:r>
              <a:rPr lang="en-GB" dirty="0"/>
              <a:t>Implementation and RF margins are specific to SRS-RSRP. Values are FFS.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5425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4528"/>
            <a:ext cx="12192000" cy="645952"/>
          </a:xfrm>
        </p:spPr>
        <p:txBody>
          <a:bodyPr>
            <a:noAutofit/>
          </a:bodyPr>
          <a:lstStyle/>
          <a:p>
            <a:pPr algn="ctr"/>
            <a:r>
              <a:rPr lang="en-US" sz="3200" b="1" dirty="0" err="1"/>
              <a:t>gNB</a:t>
            </a:r>
            <a:r>
              <a:rPr lang="en-US" sz="3200" b="1" dirty="0"/>
              <a:t> Rx-Tx: Factors impacting </a:t>
            </a:r>
            <a:r>
              <a:rPr lang="en-US" sz="3200" b="1" dirty="0" err="1"/>
              <a:t>gNB</a:t>
            </a:r>
            <a:r>
              <a:rPr lang="en-US" sz="3200" b="1" dirty="0"/>
              <a:t> Rx-Tx accuracy for different </a:t>
            </a:r>
            <a:r>
              <a:rPr lang="en-US" sz="3200" b="1" dirty="0" err="1"/>
              <a:t>gNB</a:t>
            </a:r>
            <a:r>
              <a:rPr lang="en-US" sz="3200" b="1" dirty="0"/>
              <a:t> types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79565"/>
            <a:ext cx="12192000" cy="5923907"/>
          </a:xfrm>
        </p:spPr>
        <p:txBody>
          <a:bodyPr>
            <a:normAutofit/>
          </a:bodyPr>
          <a:lstStyle/>
          <a:p>
            <a:r>
              <a:rPr lang="en-US" dirty="0"/>
              <a:t>Baseline timing measurement accuracy without margin is based on link simulation results</a:t>
            </a:r>
          </a:p>
          <a:p>
            <a:r>
              <a:rPr lang="en-US" dirty="0"/>
              <a:t>RF calibration error for timing measurements depends on </a:t>
            </a:r>
            <a:r>
              <a:rPr lang="en-US" dirty="0" err="1"/>
              <a:t>gNB</a:t>
            </a:r>
            <a:r>
              <a:rPr lang="en-US" dirty="0"/>
              <a:t> type (1-C, 1-H, 1-O, 2-O).</a:t>
            </a:r>
          </a:p>
          <a:p>
            <a:r>
              <a:rPr lang="en-US" dirty="0"/>
              <a:t>Implementation and RF margins are </a:t>
            </a:r>
            <a:r>
              <a:rPr lang="en-US" dirty="0" err="1"/>
              <a:t>are</a:t>
            </a:r>
            <a:r>
              <a:rPr lang="en-US" dirty="0"/>
              <a:t> FFS:</a:t>
            </a:r>
          </a:p>
          <a:p>
            <a:pPr lvl="1"/>
            <a:r>
              <a:rPr lang="en-US" dirty="0"/>
              <a:t>Candidate options:</a:t>
            </a:r>
          </a:p>
          <a:p>
            <a:pPr lvl="3" hangingPunct="0"/>
            <a:r>
              <a:rPr lang="en-US" dirty="0"/>
              <a:t>Option 1: </a:t>
            </a:r>
            <a:endParaRPr lang="sv-SE" dirty="0"/>
          </a:p>
          <a:p>
            <a:pPr lvl="4" hangingPunct="0"/>
            <a:r>
              <a:rPr lang="en-GB" dirty="0"/>
              <a:t>2 times calibration error</a:t>
            </a:r>
            <a:endParaRPr lang="sv-SE" dirty="0"/>
          </a:p>
          <a:p>
            <a:pPr lvl="3" hangingPunct="0"/>
            <a:r>
              <a:rPr lang="en-US" dirty="0"/>
              <a:t>Option 2: </a:t>
            </a:r>
            <a:endParaRPr lang="sv-SE" dirty="0"/>
          </a:p>
          <a:p>
            <a:pPr lvl="4" hangingPunct="0"/>
            <a:r>
              <a:rPr lang="en-GB" dirty="0"/>
              <a:t>group delay calibration margin = 8 Tc</a:t>
            </a:r>
            <a:endParaRPr lang="sv-SE" dirty="0"/>
          </a:p>
          <a:p>
            <a:pPr lvl="3" hangingPunct="0"/>
            <a:r>
              <a:rPr lang="en-US" dirty="0"/>
              <a:t>Option 3: </a:t>
            </a:r>
            <a:endParaRPr lang="sv-SE" dirty="0"/>
          </a:p>
          <a:p>
            <a:pPr lvl="4" hangingPunct="0"/>
            <a:r>
              <a:rPr lang="en-GB" dirty="0"/>
              <a:t>Depends on frequency range, SRS configuration and implementation (e.g. antenna)</a:t>
            </a:r>
            <a:endParaRPr lang="sv-SE" dirty="0"/>
          </a:p>
          <a:p>
            <a:pPr lvl="3" hangingPunct="0"/>
            <a:r>
              <a:rPr lang="en-GB" dirty="0"/>
              <a:t>Other options not precluded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04651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4528"/>
            <a:ext cx="12192000" cy="645952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 err="1"/>
              <a:t>gNB</a:t>
            </a:r>
            <a:r>
              <a:rPr lang="en-US" sz="3600" b="1" dirty="0"/>
              <a:t> Rx-Tx: Applicable propagation channel for </a:t>
            </a:r>
            <a:r>
              <a:rPr lang="en-US" sz="3600" b="1" dirty="0" err="1"/>
              <a:t>gNB</a:t>
            </a:r>
            <a:r>
              <a:rPr lang="en-US" sz="3600" b="1" dirty="0"/>
              <a:t> Rx-Tx accuracy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79565"/>
            <a:ext cx="12192000" cy="5923907"/>
          </a:xfrm>
        </p:spPr>
        <p:txBody>
          <a:bodyPr>
            <a:normAutofit/>
          </a:bodyPr>
          <a:lstStyle/>
          <a:p>
            <a:pPr lvl="0"/>
            <a:r>
              <a:rPr lang="en-GB" dirty="0" err="1"/>
              <a:t>gNB</a:t>
            </a:r>
            <a:r>
              <a:rPr lang="en-GB" dirty="0"/>
              <a:t> Rx-Tx measurement </a:t>
            </a:r>
            <a:r>
              <a:rPr lang="en-GB"/>
              <a:t>accuracy requirements apply </a:t>
            </a:r>
            <a:r>
              <a:rPr lang="en-GB" dirty="0"/>
              <a:t>in AWGN.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42353740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430" y="54528"/>
            <a:ext cx="12031570" cy="645952"/>
          </a:xfrm>
        </p:spPr>
        <p:txBody>
          <a:bodyPr>
            <a:noAutofit/>
          </a:bodyPr>
          <a:lstStyle/>
          <a:p>
            <a:pPr algn="ctr"/>
            <a:r>
              <a:rPr lang="en-US" sz="3600" b="1" dirty="0"/>
              <a:t>UL RTOA measurement accuracy requirements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79565"/>
            <a:ext cx="12192000" cy="5923907"/>
          </a:xfrm>
        </p:spPr>
        <p:txBody>
          <a:bodyPr>
            <a:normAutofit/>
          </a:bodyPr>
          <a:lstStyle/>
          <a:p>
            <a:pPr lvl="0"/>
            <a:r>
              <a:rPr lang="en-GB" dirty="0"/>
              <a:t>FFS: whether </a:t>
            </a:r>
            <a:r>
              <a:rPr lang="en-GB" dirty="0" err="1"/>
              <a:t>gNB</a:t>
            </a:r>
            <a:r>
              <a:rPr lang="en-GB" dirty="0"/>
              <a:t> Rx-Tx time difference accuracy can be reused for UL-RTOA accuracy</a:t>
            </a:r>
          </a:p>
          <a:p>
            <a:pPr lvl="0"/>
            <a:r>
              <a:rPr lang="en-GB" dirty="0"/>
              <a:t>FFS: how to define reference time in the ideal UL-RTOA </a:t>
            </a:r>
          </a:p>
          <a:p>
            <a:pPr lvl="0"/>
            <a:r>
              <a:rPr lang="en-GB" dirty="0"/>
              <a:t>Agreements in GTW:</a:t>
            </a:r>
          </a:p>
          <a:p>
            <a:pPr lvl="1"/>
            <a:r>
              <a:rPr lang="en-GB" dirty="0"/>
              <a:t>Further identify how to derive reference time in the ideal UL-RTOA (e.g. whether it is determined by </a:t>
            </a:r>
            <a:r>
              <a:rPr lang="en-GB" dirty="0" err="1"/>
              <a:t>gNB’s</a:t>
            </a:r>
            <a:r>
              <a:rPr lang="en-GB" dirty="0"/>
              <a:t> own timing based on LMF configuration). </a:t>
            </a:r>
            <a:endParaRPr lang="sv-SE" dirty="0"/>
          </a:p>
          <a:p>
            <a:pPr lvl="2"/>
            <a:r>
              <a:rPr lang="en-GB" dirty="0"/>
              <a:t>If no consensus reached in the 2</a:t>
            </a:r>
            <a:r>
              <a:rPr lang="en-GB" baseline="30000" dirty="0"/>
              <a:t>nd</a:t>
            </a:r>
            <a:r>
              <a:rPr lang="en-GB" dirty="0"/>
              <a:t> round, then further send LS to RAN1 and RAN3 to clarify the procedure.</a:t>
            </a:r>
            <a:endParaRPr lang="sv-SE" dirty="0"/>
          </a:p>
          <a:p>
            <a:pPr>
              <a:spcAft>
                <a:spcPts val="900"/>
              </a:spcAft>
            </a:pPr>
            <a:r>
              <a:rPr lang="sv-SE" dirty="0">
                <a:ea typeface="SimSun" panose="02010600030101010101" pitchFamily="2" charset="-122"/>
              </a:rPr>
              <a:t>Candidate options </a:t>
            </a:r>
            <a:r>
              <a:rPr lang="en-US" dirty="0"/>
              <a:t>to define the reference time in the ideal UL-RTOA: </a:t>
            </a:r>
            <a:endParaRPr lang="sv-SE" dirty="0"/>
          </a:p>
          <a:p>
            <a:pPr lvl="1" hangingPunct="0"/>
            <a:r>
              <a:rPr lang="en-US" dirty="0"/>
              <a:t>Option 1: it is based on </a:t>
            </a:r>
            <a:r>
              <a:rPr lang="en-US" dirty="0" err="1"/>
              <a:t>gNB’s</a:t>
            </a:r>
            <a:r>
              <a:rPr lang="en-US" dirty="0"/>
              <a:t> interpretation of the SFN </a:t>
            </a:r>
            <a:r>
              <a:rPr lang="en-US" dirty="0" err="1"/>
              <a:t>initialisation</a:t>
            </a:r>
            <a:r>
              <a:rPr lang="en-US" dirty="0"/>
              <a:t> Time, and thus determined by </a:t>
            </a:r>
            <a:r>
              <a:rPr lang="en-US" dirty="0" err="1"/>
              <a:t>gNB</a:t>
            </a:r>
            <a:r>
              <a:rPr lang="en-US" dirty="0"/>
              <a:t> local timing.</a:t>
            </a:r>
            <a:endParaRPr lang="sv-SE" dirty="0"/>
          </a:p>
          <a:p>
            <a:pPr lvl="1" hangingPunct="0"/>
            <a:r>
              <a:rPr lang="en-US" dirty="0"/>
              <a:t>Option 2: it is based on an external interpretation of the SFN </a:t>
            </a:r>
            <a:r>
              <a:rPr lang="en-US" dirty="0" err="1"/>
              <a:t>initialisation</a:t>
            </a:r>
            <a:r>
              <a:rPr lang="en-US" dirty="0"/>
              <a:t> Time</a:t>
            </a:r>
          </a:p>
          <a:p>
            <a:pPr lvl="1" hangingPunct="0"/>
            <a:r>
              <a:rPr lang="en-US" dirty="0"/>
              <a:t>Other options are not precluded.</a:t>
            </a:r>
            <a:endParaRPr lang="sv-SE" dirty="0"/>
          </a:p>
          <a:p>
            <a:pPr>
              <a:spcAft>
                <a:spcPts val="900"/>
              </a:spcAft>
            </a:pPr>
            <a:endParaRPr lang="sv-SE" dirty="0">
              <a:ea typeface="SimSun" panose="02010600030101010101" pitchFamily="2" charset="-122"/>
            </a:endParaRPr>
          </a:p>
          <a:p>
            <a:pPr hangingPunct="0"/>
            <a:endParaRPr lang="en-GB" dirty="0"/>
          </a:p>
          <a:p>
            <a:pPr lvl="1" hangingPunct="0"/>
            <a:endParaRPr lang="sv-SE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5782202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2f282d3b-eb4a-4b09-b61f-b9593442e286" xsi:nil="true"/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3E9551B3FDDA24EBF0A209BAAD637CA" ma:contentTypeVersion="16" ma:contentTypeDescription="Create a new document." ma:contentTypeScope="" ma:versionID="42eac07579fb97b12e2e183aa4c03323">
  <xsd:schema xmlns:xsd="http://www.w3.org/2001/XMLSchema" xmlns:xs="http://www.w3.org/2001/XMLSchema" xmlns:p="http://schemas.microsoft.com/office/2006/metadata/properties" xmlns:ns1="http://schemas.microsoft.com/sharepoint/v3" xmlns:ns2="2f282d3b-eb4a-4b09-b61f-b9593442e286" xmlns:ns3="9b239327-9e80-40e4-b1b7-4394fed77a33" targetNamespace="http://schemas.microsoft.com/office/2006/metadata/properties" ma:root="true" ma:fieldsID="c82d3d0d0f48694c18e4f96ddf926fdb" ns1:_="" ns2:_="" ns3:_="">
    <xsd:import namespace="http://schemas.microsoft.com/sharepoint/v3"/>
    <xsd:import namespace="2f282d3b-eb4a-4b09-b61f-b9593442e286"/>
    <xsd:import namespace="9b239327-9e80-40e4-b1b7-4394fed77a3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_Flow_SignoffStatus" minOccurs="0"/>
                <xsd:element ref="ns2:MediaServiceAutoKeyPoints" minOccurs="0"/>
                <xsd:element ref="ns2:MediaServiceKeyPoint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282d3b-eb4a-4b09-b61f-b9593442e28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_Flow_SignoffStatus" ma:index="18" nillable="true" ma:displayName="Sign-off status" ma:internalName="Sign_x002d_off_x0020_status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239327-9e80-40e4-b1b7-4394fed77a3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1D66A53-22E3-424F-921C-F0DDC601C957}">
  <ds:schemaRefs>
    <ds:schemaRef ds:uri="http://purl.org/dc/elements/1.1/"/>
    <ds:schemaRef ds:uri="http://schemas.openxmlformats.org/package/2006/metadata/core-properties"/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9b239327-9e80-40e4-b1b7-4394fed77a33"/>
    <ds:schemaRef ds:uri="http://schemas.microsoft.com/office/2006/metadata/properties"/>
    <ds:schemaRef ds:uri="2f282d3b-eb4a-4b09-b61f-b9593442e286"/>
    <ds:schemaRef ds:uri="http://schemas.microsoft.com/sharepoint/v3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E208662E-930F-459F-8C8C-562DA63FD02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C81290C-9B12-4298-8FDD-4BE0F8EBB58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2f282d3b-eb4a-4b09-b61f-b9593442e286"/>
    <ds:schemaRef ds:uri="9b239327-9e80-40e4-b1b7-4394fed77a3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694</Words>
  <Application>Microsoft Office PowerPoint</Application>
  <PresentationFormat>Widescreen</PresentationFormat>
  <Paragraphs>68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Office Theme</vt:lpstr>
      <vt:lpstr>WF on gNB positioning measurement requirements</vt:lpstr>
      <vt:lpstr>General: Side conditions for gNB measurement accuracy</vt:lpstr>
      <vt:lpstr>General: Beam sweeping during gNB measurement</vt:lpstr>
      <vt:lpstr>General: SRS parameters for gNB measurement accuracy</vt:lpstr>
      <vt:lpstr>General: Samples for gNB accuracy requirements</vt:lpstr>
      <vt:lpstr>SRS-RSRP: Factors impacting SRS-RSRP accuracy for different gNB types</vt:lpstr>
      <vt:lpstr>gNB Rx-Tx: Factors impacting gNB Rx-Tx accuracy for different gNB types</vt:lpstr>
      <vt:lpstr>gNB Rx-Tx: Applicable propagation channel for gNB Rx-Tx accuracy</vt:lpstr>
      <vt:lpstr>UL RTOA measurement accuracy requirements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>CTPClassification=CTP_NT</cp:keywords>
  <cp:lastModifiedBy/>
  <cp:revision>1</cp:revision>
  <dcterms:created xsi:type="dcterms:W3CDTF">2018-01-12T05:29:14Z</dcterms:created>
  <dcterms:modified xsi:type="dcterms:W3CDTF">2021-02-03T22:20:08Z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a67f46ce-e1a2-40a7-b4ad-580eff7a7b8b</vt:lpwstr>
  </property>
  <property fmtid="{D5CDD505-2E9C-101B-9397-08002B2CF9AE}" pid="3" name="CTP_TimeStamp">
    <vt:lpwstr>2018-01-25 22:59:37Z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NewReviewCycle">
    <vt:lpwstr/>
  </property>
  <property fmtid="{D5CDD505-2E9C-101B-9397-08002B2CF9AE}" pid="9" name="_2015_ms_pID_725343">
    <vt:lpwstr>(2)ZEyeJZvUEBWb9MaZPNmsae/RxvV3+jll6hbCZD1FyT8hsRDPFktg+sGQuXzgM0H0sXz7iihy
WXn0FsQHodcKO2QJzoVmm5N6JCtMS7PucnnNjDHZQsNXR7JVZNJVg1RmkeBOz3vB3BNc7CzQ
ZwsKdVzgGW3ZO1J01YnIE8kLgOZXQ/Y3HjqpGFJAmNq9eWrNX9BesZkvomNX1RnibIVQAaIj
uBQ0hsq81Ni01mrx8M</vt:lpwstr>
  </property>
  <property fmtid="{D5CDD505-2E9C-101B-9397-08002B2CF9AE}" pid="10" name="_2015_ms_pID_7253431">
    <vt:lpwstr>wkzFledQv7Dl2HBlSBn2dWHhjZXfM/zPACW4gQL+T4s5KGXfYuqyoJ
rcsDsfW0WVkQsBSQ/BapotpM9vFdChpgOhQg/RN3CmDqkhtBYwJya4r67dzFbIKhvakwVJV3
Bc7HhSJ6aBk9oJ1JxPzOUpbkxnPQG3oJdECiDejlbx1sBfTwiveaxr5z9xU04dSL1nISjSjt
hfh2wnNZ0pq41l2S</vt:lpwstr>
  </property>
  <property fmtid="{D5CDD505-2E9C-101B-9397-08002B2CF9AE}" pid="11" name="_AdHocReviewCycleID">
    <vt:i4>-1770393099</vt:i4>
  </property>
  <property fmtid="{D5CDD505-2E9C-101B-9397-08002B2CF9AE}" pid="12" name="UpdateProcess">
    <vt:lpwstr>End</vt:lpwstr>
  </property>
  <property fmtid="{D5CDD505-2E9C-101B-9397-08002B2CF9AE}" pid="13" name="ContentTypeId">
    <vt:lpwstr>0x010100F3E9551B3FDDA24EBF0A209BAAD637CA</vt:lpwstr>
  </property>
</Properties>
</file>