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6" r:id="rId2"/>
    <p:sldId id="302" r:id="rId3"/>
    <p:sldId id="303" r:id="rId4"/>
    <p:sldId id="292" r:id="rId5"/>
  </p:sldIdLst>
  <p:sldSz cx="9144000" cy="6858000" type="screen4x3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Imadur Rahman" initials="IR" lastIdx="2" clrIdx="0"/>
  <p:cmAuthor id="2" name="Song" initials="CATT" lastIdx="2" clrIdx="1"/>
  <p:cmAuthor id="3" name="Huawei" initials="Huawei" lastIdx="1" clrIdx="2">
    <p:extLst>
      <p:ext uri="{19B8F6BF-5375-455C-9EA6-DF929625EA0E}">
        <p15:presenceInfo xmlns="" xmlns:p15="http://schemas.microsoft.com/office/powerpoint/2012/main" userId="Huawei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51" autoAdjust="0"/>
    <p:restoredTop sz="93825" autoAdjust="0"/>
  </p:normalViewPr>
  <p:slideViewPr>
    <p:cSldViewPr>
      <p:cViewPr>
        <p:scale>
          <a:sx n="86" d="100"/>
          <a:sy n="86" d="100"/>
        </p:scale>
        <p:origin x="-1354" y="-5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commentAuthors" Target="commentAuthor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pitchFamily="34" charset="0"/>
              </a:defRPr>
            </a:lvl1pPr>
          </a:lstStyle>
          <a:p>
            <a:pPr>
              <a:defRPr/>
            </a:pPr>
            <a:endParaRPr lang="en-US" altLang="sv-SE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cs typeface="Arial" pitchFamily="34" charset="0"/>
              </a:defRPr>
            </a:lvl1pPr>
          </a:lstStyle>
          <a:p>
            <a:pPr>
              <a:defRPr/>
            </a:pPr>
            <a:fld id="{3AC7B30B-57C5-430E-9E07-6854595C56A4}" type="datetimeFigureOut">
              <a:rPr lang="en-US" altLang="sv-SE"/>
              <a:pPr>
                <a:defRPr/>
              </a:pPr>
              <a:t>2/3/2021</a:t>
            </a:fld>
            <a:endParaRPr lang="en-US" altLang="sv-SE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pitchFamily="34" charset="0"/>
              </a:defRPr>
            </a:lvl1pPr>
          </a:lstStyle>
          <a:p>
            <a:pPr>
              <a:defRPr/>
            </a:pPr>
            <a:endParaRPr lang="en-US" altLang="sv-S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703C08FC-A096-4C68-B1BE-B10D8539C32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5904427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19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sv-SE"/>
          </a:p>
        </p:txBody>
      </p:sp>
      <p:sp>
        <p:nvSpPr>
          <p:cNvPr id="819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2B201AAA-E908-4C1C-8521-D24AD4F5BF20}" type="slidenum">
              <a:rPr lang="en-US" altLang="sv-SE">
                <a:cs typeface="Arial" panose="020B0604020202020204" pitchFamily="34" charset="0"/>
              </a:rPr>
              <a:pPr>
                <a:spcBef>
                  <a:spcPct val="0"/>
                </a:spcBef>
              </a:pPr>
              <a:t>1</a:t>
            </a:fld>
            <a:endParaRPr lang="en-US" altLang="sv-SE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0802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8FEA4C-64C2-4A22-8C3A-34802847581A}" type="datetimeFigureOut">
              <a:rPr lang="zh-CN" altLang="sv-SE"/>
              <a:pPr>
                <a:defRPr/>
              </a:pPr>
              <a:t>2021/2/3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EDA1264-6763-4D17-926D-0D6D2E7EAEF9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58791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E54A58-563A-48C5-B634-42CB6C04D84E}" type="datetimeFigureOut">
              <a:rPr lang="zh-CN" altLang="sv-SE"/>
              <a:pPr>
                <a:defRPr/>
              </a:pPr>
              <a:t>2021/2/3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C863E6E-46F9-4E1E-B879-68DFDADE6467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42086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AA26DE-51F2-4F0E-9F39-9F4F99D15B93}" type="datetimeFigureOut">
              <a:rPr lang="zh-CN" altLang="sv-SE"/>
              <a:pPr>
                <a:defRPr/>
              </a:pPr>
              <a:t>2021/2/3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95D3FE1-5279-4C40-9788-DE145D5B8477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51939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1C49A3-B31A-44FB-9C21-F9F4CCD849C1}" type="datetimeFigureOut">
              <a:rPr lang="zh-CN" altLang="sv-SE"/>
              <a:pPr>
                <a:defRPr/>
              </a:pPr>
              <a:t>2021/2/3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C54AEF9-6AC0-4D36-8D41-4B0C62C45032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33932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7B66C9-3E16-430F-B137-DBB040BB7364}" type="datetimeFigureOut">
              <a:rPr lang="zh-CN" altLang="sv-SE"/>
              <a:pPr>
                <a:defRPr/>
              </a:pPr>
              <a:t>2021/2/3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DE59903-29D1-4908-AC1A-7571AA077D9D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41669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EB66E3-1A08-44FF-A487-1902B128CF79}" type="datetimeFigureOut">
              <a:rPr lang="zh-CN" altLang="sv-SE"/>
              <a:pPr>
                <a:defRPr/>
              </a:pPr>
              <a:t>2021/2/3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4B195B8-6669-46E4-BDAD-ED044E7CA6BC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31602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23D8A1-2ABB-432A-976A-D24708DC8D43}" type="datetimeFigureOut">
              <a:rPr lang="zh-CN" altLang="sv-SE"/>
              <a:pPr>
                <a:defRPr/>
              </a:pPr>
              <a:t>2021/2/3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CDC6750-00F1-477C-9B7C-1A0E5685AABB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47854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A60AF3-F95B-492F-8248-C8CC9C5503F8}" type="datetimeFigureOut">
              <a:rPr lang="zh-CN" altLang="sv-SE"/>
              <a:pPr>
                <a:defRPr/>
              </a:pPr>
              <a:t>2021/2/3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46A8BF5-6457-4E20-B124-6757D6BDA8C2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67130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B6187A-079C-498D-90A3-41C9E2F9F4DE}" type="datetimeFigureOut">
              <a:rPr lang="zh-CN" altLang="sv-SE"/>
              <a:pPr>
                <a:defRPr/>
              </a:pPr>
              <a:t>2021/2/3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5B9BC91-9596-4633-8CD2-9C12DE31438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90181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D19773-BB9A-483C-8166-0AB348753AFB}" type="datetimeFigureOut">
              <a:rPr lang="zh-CN" altLang="sv-SE"/>
              <a:pPr>
                <a:defRPr/>
              </a:pPr>
              <a:t>2021/2/3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2EEF6E6-EEB3-46AC-AF58-8636A1035F1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71212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FCF32B-0E83-48D6-AE58-48F6CE1B2557}" type="datetimeFigureOut">
              <a:rPr lang="zh-CN" altLang="sv-SE"/>
              <a:pPr>
                <a:defRPr/>
              </a:pPr>
              <a:t>2021/2/3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BCA50DE-3F15-4069-86F1-5FE5E284CC62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05480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cs typeface="Arial" pitchFamily="34" charset="0"/>
              </a:defRPr>
            </a:lvl1pPr>
          </a:lstStyle>
          <a:p>
            <a:pPr>
              <a:defRPr/>
            </a:pPr>
            <a:fld id="{D44602B5-CE5B-4684-82E4-90AC78E01600}" type="datetimeFigureOut">
              <a:rPr lang="zh-CN" altLang="sv-SE"/>
              <a:pPr>
                <a:defRPr/>
              </a:pPr>
              <a:t>2021/2/3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cs typeface="Arial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fld id="{0C3F5196-3EF4-4794-80B1-28C94844456D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SimSun" pitchFamily="2" charset="-122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SimSun" pitchFamily="2" charset="-122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SimSun" pitchFamily="2" charset="-122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SimSun" pitchFamily="2" charset="-122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SimSun" pitchFamily="2" charset="-122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SimSun" pitchFamily="2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GB" altLang="zh-CN" sz="3200" b="1" dirty="0" smtClean="0"/>
              <a:t>WF </a:t>
            </a:r>
            <a:r>
              <a:rPr lang="en-GB" altLang="zh-CN" sz="3200" b="1" dirty="0"/>
              <a:t>on </a:t>
            </a:r>
            <a:r>
              <a:rPr lang="en-US" altLang="zh-CN" sz="3200" b="1" dirty="0" smtClean="0"/>
              <a:t>remaining issues </a:t>
            </a:r>
            <a:r>
              <a:rPr lang="en-US" altLang="zh-CN" sz="3200" b="1" dirty="0"/>
              <a:t>for power saving </a:t>
            </a:r>
            <a:r>
              <a:rPr lang="en-US" altLang="zh-CN" sz="3200" b="1" dirty="0" smtClean="0"/>
              <a:t>RRM</a:t>
            </a:r>
            <a:endParaRPr lang="en-US" sz="3200" dirty="0">
              <a:ea typeface="+mj-ea"/>
            </a:endParaRPr>
          </a:p>
        </p:txBody>
      </p:sp>
      <p:sp>
        <p:nvSpPr>
          <p:cNvPr id="2051" name="Subtitle 2"/>
          <p:cNvSpPr>
            <a:spLocks noGrp="1"/>
          </p:cNvSpPr>
          <p:nvPr>
            <p:ph type="subTitle" idx="1"/>
          </p:nvPr>
        </p:nvSpPr>
        <p:spPr>
          <a:xfrm>
            <a:off x="1042988" y="4149725"/>
            <a:ext cx="7345362" cy="1727200"/>
          </a:xfrm>
        </p:spPr>
        <p:txBody>
          <a:bodyPr/>
          <a:lstStyle/>
          <a:p>
            <a:pPr eaLnBrk="1" hangingPunct="1">
              <a:lnSpc>
                <a:spcPct val="80000"/>
              </a:lnSpc>
              <a:tabLst>
                <a:tab pos="3951288" algn="r"/>
              </a:tabLst>
            </a:pPr>
            <a:r>
              <a:rPr lang="en-US" altLang="sv-SE" sz="2400" b="1" noProof="0" dirty="0">
                <a:solidFill>
                  <a:schemeClr val="tx1"/>
                </a:solidFill>
              </a:rPr>
              <a:t>Agenda Item:	</a:t>
            </a:r>
            <a:r>
              <a:rPr lang="en-US" altLang="sv-SE" sz="2400" noProof="0" dirty="0" smtClean="0">
                <a:solidFill>
                  <a:schemeClr val="tx1"/>
                </a:solidFill>
              </a:rPr>
              <a:t>7.6.</a:t>
            </a:r>
            <a:r>
              <a:rPr lang="en-US" altLang="zh-CN" sz="2400" noProof="0" dirty="0" smtClean="0">
                <a:solidFill>
                  <a:schemeClr val="tx1"/>
                </a:solidFill>
              </a:rPr>
              <a:t>1</a:t>
            </a:r>
            <a:endParaRPr lang="en-US" altLang="sv-SE" sz="2400" noProof="0" dirty="0" smtClean="0">
              <a:solidFill>
                <a:schemeClr val="tx1"/>
              </a:solidFill>
            </a:endParaRPr>
          </a:p>
          <a:p>
            <a:pPr eaLnBrk="1" hangingPunct="1">
              <a:lnSpc>
                <a:spcPct val="80000"/>
              </a:lnSpc>
              <a:tabLst>
                <a:tab pos="3951288" algn="r"/>
              </a:tabLst>
            </a:pPr>
            <a:r>
              <a:rPr lang="en-US" altLang="sv-SE" sz="2400" b="1" noProof="0" dirty="0" smtClean="0">
                <a:solidFill>
                  <a:schemeClr val="tx1"/>
                </a:solidFill>
              </a:rPr>
              <a:t>Document for:</a:t>
            </a:r>
            <a:r>
              <a:rPr lang="en-US" altLang="sv-SE" sz="2400" noProof="0" dirty="0" smtClean="0">
                <a:solidFill>
                  <a:schemeClr val="tx1"/>
                </a:solidFill>
              </a:rPr>
              <a:t>	Approval</a:t>
            </a:r>
          </a:p>
          <a:p>
            <a:pPr eaLnBrk="1" hangingPunct="1">
              <a:lnSpc>
                <a:spcPct val="80000"/>
              </a:lnSpc>
              <a:tabLst>
                <a:tab pos="3951288" algn="r"/>
              </a:tabLst>
            </a:pPr>
            <a:r>
              <a:rPr lang="en-US" altLang="sv-SE" sz="2400" b="1" noProof="0" dirty="0" smtClean="0">
                <a:solidFill>
                  <a:schemeClr val="tx1"/>
                </a:solidFill>
              </a:rPr>
              <a:t>Source</a:t>
            </a:r>
            <a:r>
              <a:rPr lang="en-US" altLang="sv-SE" sz="2400" b="1" noProof="0" dirty="0">
                <a:solidFill>
                  <a:schemeClr val="tx1"/>
                </a:solidFill>
              </a:rPr>
              <a:t>: 	</a:t>
            </a:r>
            <a:r>
              <a:rPr lang="en-US" altLang="sv-SE" sz="2400" noProof="0" dirty="0" smtClean="0">
                <a:solidFill>
                  <a:schemeClr val="tx1"/>
                </a:solidFill>
              </a:rPr>
              <a:t>CATT</a:t>
            </a:r>
            <a:endParaRPr lang="en-US" altLang="sv-SE" sz="2400" noProof="0" dirty="0">
              <a:solidFill>
                <a:srgbClr val="7030A0"/>
              </a:solidFill>
            </a:endParaRPr>
          </a:p>
        </p:txBody>
      </p:sp>
      <p:sp>
        <p:nvSpPr>
          <p:cNvPr id="2052" name="Rectangle 3"/>
          <p:cNvSpPr>
            <a:spLocks noChangeArrowheads="1"/>
          </p:cNvSpPr>
          <p:nvPr/>
        </p:nvSpPr>
        <p:spPr bwMode="auto">
          <a:xfrm>
            <a:off x="372612" y="342900"/>
            <a:ext cx="8497887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9pPr>
          </a:lstStyle>
          <a:p>
            <a:pPr>
              <a:buNone/>
            </a:pPr>
            <a:r>
              <a:rPr lang="en-US" altLang="sv-SE" sz="2000" b="1" dirty="0">
                <a:cs typeface="Arial" panose="020B0604020202020204" pitchFamily="34" charset="0"/>
              </a:rPr>
              <a:t>3GPP TSG-RAN WG4 #</a:t>
            </a:r>
            <a:r>
              <a:rPr lang="en-US" altLang="sv-SE" sz="2000" b="1" dirty="0" smtClean="0">
                <a:cs typeface="Arial" panose="020B0604020202020204" pitchFamily="34" charset="0"/>
              </a:rPr>
              <a:t>9</a:t>
            </a:r>
            <a:r>
              <a:rPr lang="en-US" altLang="zh-CN" sz="2000" b="1" dirty="0" smtClean="0">
                <a:cs typeface="Arial" panose="020B0604020202020204" pitchFamily="34" charset="0"/>
              </a:rPr>
              <a:t>8</a:t>
            </a:r>
            <a:r>
              <a:rPr lang="en-US" altLang="sv-SE" sz="2000" b="1" dirty="0" smtClean="0">
                <a:cs typeface="Arial" panose="020B0604020202020204" pitchFamily="34" charset="0"/>
              </a:rPr>
              <a:t>e</a:t>
            </a:r>
            <a:r>
              <a:rPr lang="en-US" altLang="sv-SE" sz="2000" b="1" dirty="0">
                <a:cs typeface="Arial" panose="020B0604020202020204" pitchFamily="34" charset="0"/>
              </a:rPr>
              <a:t>				</a:t>
            </a:r>
            <a:r>
              <a:rPr lang="en-US" altLang="sv-SE" sz="2000" b="1" dirty="0" smtClean="0">
                <a:cs typeface="Arial" panose="020B0604020202020204" pitchFamily="34" charset="0"/>
              </a:rPr>
              <a:t>                           R4-</a:t>
            </a:r>
            <a:r>
              <a:rPr lang="en-US" altLang="zh-CN" sz="2000" b="1" dirty="0" smtClean="0">
                <a:cs typeface="Arial" panose="020B0604020202020204" pitchFamily="34" charset="0"/>
              </a:rPr>
              <a:t>2103573</a:t>
            </a:r>
            <a:endParaRPr lang="en-US" altLang="sv-SE" sz="2000" b="1" dirty="0">
              <a:highlight>
                <a:srgbClr val="FFFF00"/>
              </a:highlight>
              <a:cs typeface="Arial" panose="020B0604020202020204" pitchFamily="34" charset="0"/>
            </a:endParaRPr>
          </a:p>
          <a:p>
            <a:pPr>
              <a:buNone/>
            </a:pPr>
            <a:r>
              <a:rPr lang="en-US" altLang="sv-SE" sz="2000" b="1" dirty="0">
                <a:cs typeface="Arial" panose="020B0604020202020204" pitchFamily="34" charset="0"/>
              </a:rPr>
              <a:t>Electronic Meeting, </a:t>
            </a:r>
            <a:r>
              <a:rPr lang="en-US" altLang="zh-CN" sz="2000" b="1" dirty="0" smtClean="0">
                <a:cs typeface="Arial" panose="020B0604020202020204" pitchFamily="34" charset="0"/>
              </a:rPr>
              <a:t>25 Jan. - 05 Feb.</a:t>
            </a:r>
            <a:r>
              <a:rPr lang="en-US" altLang="sv-SE" sz="2000" b="1" dirty="0" smtClean="0">
                <a:cs typeface="Arial" panose="020B0604020202020204" pitchFamily="34" charset="0"/>
              </a:rPr>
              <a:t>, 2021</a:t>
            </a:r>
            <a:endParaRPr lang="sv-SE" altLang="sv-SE" sz="2000" b="1" dirty="0"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 smtClean="0"/>
              <a:t>WF on RRM core requirements maintenance</a:t>
            </a:r>
            <a:endParaRPr lang="en-US" sz="32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1600" b="1" u="sng" dirty="0" smtClean="0"/>
              <a:t>When </a:t>
            </a:r>
            <a:r>
              <a:rPr lang="en-GB" sz="1600" b="1" u="sng" dirty="0" err="1"/>
              <a:t>Srxlev</a:t>
            </a:r>
            <a:r>
              <a:rPr lang="en-GB" sz="1600" b="1" u="sng" dirty="0"/>
              <a:t> &gt; </a:t>
            </a:r>
            <a:r>
              <a:rPr lang="en-GB" sz="1600" b="1" u="sng" dirty="0" err="1"/>
              <a:t>S</a:t>
            </a:r>
            <a:r>
              <a:rPr lang="en-GB" sz="1600" b="1" u="sng" baseline="-25000" dirty="0" err="1"/>
              <a:t>nonIntraSearchP</a:t>
            </a:r>
            <a:r>
              <a:rPr lang="en-GB" sz="1600" b="1" u="sng" dirty="0"/>
              <a:t> and </a:t>
            </a:r>
            <a:r>
              <a:rPr lang="en-GB" sz="1600" b="1" u="sng" dirty="0" err="1"/>
              <a:t>Squal</a:t>
            </a:r>
            <a:r>
              <a:rPr lang="en-GB" sz="1600" b="1" u="sng" dirty="0"/>
              <a:t> &gt; </a:t>
            </a:r>
            <a:r>
              <a:rPr lang="en-GB" sz="1600" b="1" u="sng" dirty="0" err="1"/>
              <a:t>S</a:t>
            </a:r>
            <a:r>
              <a:rPr lang="en-GB" sz="1600" b="1" u="sng" baseline="-25000" dirty="0" err="1"/>
              <a:t>nonIntraSearchQ</a:t>
            </a:r>
            <a:r>
              <a:rPr lang="en-GB" sz="1600" b="1" u="sng" dirty="0"/>
              <a:t> and the UE is configured with </a:t>
            </a:r>
            <a:r>
              <a:rPr lang="en-GB" sz="1600" b="1" i="1" u="sng" dirty="0" err="1"/>
              <a:t>highPriorityMeasRelax</a:t>
            </a:r>
            <a:r>
              <a:rPr lang="en-GB" sz="1600" b="1" u="sng" dirty="0"/>
              <a:t> [2] then the UE shall search for inter-frequency layers (E-UTRA inter-RAT frequency layers) of higher priority at least every K2*</a:t>
            </a:r>
            <a:r>
              <a:rPr lang="en-GB" sz="1600" b="1" u="sng" dirty="0" err="1"/>
              <a:t>T</a:t>
            </a:r>
            <a:r>
              <a:rPr lang="en-GB" sz="1600" b="1" u="sng" baseline="-25000" dirty="0" err="1"/>
              <a:t>higher_priority_search</a:t>
            </a:r>
            <a:r>
              <a:rPr lang="en-GB" sz="1600" b="1" u="sng" baseline="-25000" dirty="0"/>
              <a:t> seconds</a:t>
            </a:r>
            <a:r>
              <a:rPr lang="en-GB" sz="1600" b="1" u="sng" dirty="0"/>
              <a:t> where </a:t>
            </a:r>
            <a:r>
              <a:rPr lang="en-GB" sz="1600" b="1" u="sng" dirty="0" err="1"/>
              <a:t>T</a:t>
            </a:r>
            <a:r>
              <a:rPr lang="en-GB" sz="1600" b="1" u="sng" baseline="-25000" dirty="0" err="1"/>
              <a:t>higher_priority_search</a:t>
            </a:r>
            <a:r>
              <a:rPr lang="en-GB" sz="1600" b="1" u="sng" dirty="0"/>
              <a:t> is described in clause 4.2.2.7 and, K2 = 60. Whether to change “K2* </a:t>
            </a:r>
            <a:r>
              <a:rPr lang="en-GB" sz="1600" b="1" u="sng" dirty="0" err="1"/>
              <a:t>T</a:t>
            </a:r>
            <a:r>
              <a:rPr lang="en-GB" sz="1600" b="1" u="sng" baseline="-25000" dirty="0" err="1"/>
              <a:t>higher_priority_search</a:t>
            </a:r>
            <a:r>
              <a:rPr lang="en-GB" sz="1600" b="1" u="sng" dirty="0"/>
              <a:t>” to “1 hour” directly?</a:t>
            </a:r>
            <a:endParaRPr lang="en-US" sz="1600" b="1" dirty="0"/>
          </a:p>
          <a:p>
            <a:pPr lvl="1" fontAlgn="auto" hangingPunct="1"/>
            <a:r>
              <a:rPr lang="en-GB" sz="1600" dirty="0" smtClean="0"/>
              <a:t>Option </a:t>
            </a:r>
            <a:r>
              <a:rPr lang="en-GB" sz="1600" dirty="0"/>
              <a:t>1: Yes. Accept the proposal in R4-2101383. Change it to “1 hour</a:t>
            </a:r>
            <a:r>
              <a:rPr lang="en-GB" sz="1600" dirty="0" smtClean="0"/>
              <a:t>” (</a:t>
            </a:r>
            <a:r>
              <a:rPr lang="en-GB" sz="1600" dirty="0"/>
              <a:t>vivo, Qualcomm, Huawei</a:t>
            </a:r>
            <a:r>
              <a:rPr lang="en-GB" sz="1600" dirty="0" smtClean="0"/>
              <a:t>)</a:t>
            </a:r>
            <a:endParaRPr lang="en-US" sz="1600" dirty="0"/>
          </a:p>
          <a:p>
            <a:pPr lvl="1" fontAlgn="auto" hangingPunct="1"/>
            <a:r>
              <a:rPr lang="en-GB" sz="1600" dirty="0"/>
              <a:t>Option 2: No. still use current K2* </a:t>
            </a:r>
            <a:r>
              <a:rPr lang="en-GB" sz="1600" dirty="0" err="1"/>
              <a:t>T</a:t>
            </a:r>
            <a:r>
              <a:rPr lang="en-GB" sz="1600" baseline="-25000" dirty="0" err="1"/>
              <a:t>higher_priority_search</a:t>
            </a:r>
            <a:r>
              <a:rPr lang="en-GB" sz="1600" dirty="0"/>
              <a:t> , </a:t>
            </a:r>
            <a:r>
              <a:rPr lang="en-GB" sz="1600" dirty="0" err="1"/>
              <a:t>T</a:t>
            </a:r>
            <a:r>
              <a:rPr lang="en-GB" sz="1600" baseline="-25000" dirty="0" err="1"/>
              <a:t>higher_priority_search</a:t>
            </a:r>
            <a:r>
              <a:rPr lang="en-GB" sz="1600" baseline="-25000" dirty="0"/>
              <a:t> </a:t>
            </a:r>
            <a:r>
              <a:rPr lang="en-GB" sz="1600" dirty="0"/>
              <a:t>=  60 * </a:t>
            </a:r>
            <a:r>
              <a:rPr lang="en-GB" sz="1600" dirty="0" err="1"/>
              <a:t>N</a:t>
            </a:r>
            <a:r>
              <a:rPr lang="en-GB" sz="1600" baseline="-25000" dirty="0" err="1"/>
              <a:t>layers</a:t>
            </a:r>
            <a:r>
              <a:rPr lang="en-GB" sz="1600" baseline="-25000" dirty="0"/>
              <a:t>, </a:t>
            </a:r>
            <a:r>
              <a:rPr lang="en-GB" sz="1600" dirty="0"/>
              <a:t>The difference from option 1 is 1 hour * </a:t>
            </a:r>
            <a:r>
              <a:rPr lang="en-GB" sz="1600" dirty="0" err="1" smtClean="0"/>
              <a:t>N</a:t>
            </a:r>
            <a:r>
              <a:rPr lang="en-GB" sz="1600" baseline="-25000" dirty="0" err="1" smtClean="0"/>
              <a:t>layers</a:t>
            </a:r>
            <a:r>
              <a:rPr lang="en-GB" sz="1600" baseline="-25000" dirty="0" smtClean="0"/>
              <a:t> </a:t>
            </a:r>
            <a:r>
              <a:rPr lang="en-GB" sz="1600" dirty="0" smtClean="0"/>
              <a:t>(</a:t>
            </a:r>
            <a:r>
              <a:rPr lang="en-GB" sz="1600" dirty="0"/>
              <a:t>CATT, Apple, </a:t>
            </a:r>
            <a:r>
              <a:rPr lang="en-GB" sz="1600" dirty="0" err="1"/>
              <a:t>Xiaomi</a:t>
            </a:r>
            <a:r>
              <a:rPr lang="en-GB" sz="1600" dirty="0"/>
              <a:t>, Ericsson, MTK</a:t>
            </a:r>
            <a:r>
              <a:rPr lang="en-GB" sz="1600" dirty="0" smtClean="0"/>
              <a:t>)</a:t>
            </a:r>
            <a:endParaRPr lang="en-US" sz="1600" dirty="0" smtClean="0"/>
          </a:p>
        </p:txBody>
      </p:sp>
    </p:spTree>
    <p:extLst>
      <p:ext uri="{BB962C8B-B14F-4D97-AF65-F5344CB8AC3E}">
        <p14:creationId xmlns:p14="http://schemas.microsoft.com/office/powerpoint/2010/main" val="259755363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/>
              <a:t>WF on RRM </a:t>
            </a:r>
            <a:r>
              <a:rPr lang="en-US" sz="3200" dirty="0" smtClean="0"/>
              <a:t>test case maintenance</a:t>
            </a:r>
            <a:endParaRPr lang="en-US" sz="32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2400" b="1" dirty="0" smtClean="0"/>
              <a:t>Whether </a:t>
            </a:r>
            <a:r>
              <a:rPr lang="en-GB" sz="2400" b="1" dirty="0"/>
              <a:t>to consider UE gain G for two test cases of </a:t>
            </a:r>
            <a:r>
              <a:rPr lang="en-US" altLang="zh-CN" sz="2400" b="1" dirty="0" smtClean="0"/>
              <a:t>FR2 </a:t>
            </a:r>
            <a:r>
              <a:rPr lang="en-GB" sz="2400" b="1" dirty="0" smtClean="0"/>
              <a:t>inter-frequency </a:t>
            </a:r>
            <a:r>
              <a:rPr lang="en-GB" sz="2400" b="1" dirty="0"/>
              <a:t>measurement</a:t>
            </a:r>
            <a:r>
              <a:rPr lang="en-GB" sz="2400" b="1" dirty="0" smtClean="0"/>
              <a:t>?</a:t>
            </a:r>
          </a:p>
          <a:p>
            <a:pPr lvl="1"/>
            <a:r>
              <a:rPr lang="en-GB" sz="2000" dirty="0" smtClean="0"/>
              <a:t>Option 1: No. Use the same principle as legacy R15 FR2 inter-frequency measurement.</a:t>
            </a:r>
          </a:p>
          <a:p>
            <a:pPr lvl="1"/>
            <a:r>
              <a:rPr lang="en-GB" sz="2000" dirty="0" smtClean="0"/>
              <a:t>Option 2: Yes. FFS: considering UE gain G for FR2 inter-frequency measurement is not precluded. </a:t>
            </a:r>
          </a:p>
          <a:p>
            <a:pPr lvl="2"/>
            <a:r>
              <a:rPr lang="en-GB" sz="1600" dirty="0" smtClean="0"/>
              <a:t>Why and how to </a:t>
            </a:r>
            <a:r>
              <a:rPr lang="en-US" sz="1600" dirty="0" smtClean="0"/>
              <a:t>reflect to the test parameters including thresholds?</a:t>
            </a:r>
          </a:p>
          <a:p>
            <a:pPr lvl="2"/>
            <a:r>
              <a:rPr lang="en-US" sz="1600" dirty="0" smtClean="0"/>
              <a:t>Further check </a:t>
            </a:r>
            <a:r>
              <a:rPr lang="en-US" sz="1600" dirty="0" smtClean="0"/>
              <a:t>whether </a:t>
            </a:r>
            <a:r>
              <a:rPr lang="en-US" sz="1600" dirty="0" smtClean="0"/>
              <a:t>similar issue exists in corresponding test cases in </a:t>
            </a:r>
            <a:r>
              <a:rPr lang="en-US" sz="1600" dirty="0" smtClean="0"/>
              <a:t>R15.</a:t>
            </a:r>
            <a:endParaRPr lang="en-US" sz="1600" dirty="0" smtClean="0"/>
          </a:p>
        </p:txBody>
      </p:sp>
    </p:spTree>
    <p:extLst>
      <p:ext uri="{BB962C8B-B14F-4D97-AF65-F5344CB8AC3E}">
        <p14:creationId xmlns:p14="http://schemas.microsoft.com/office/powerpoint/2010/main" val="279882541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2BA6AB79-18D1-4C4D-9684-5F3BD6E155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References</a:t>
            </a:r>
            <a:endParaRPr lang="sv-S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DCF8EBEB-210D-4438-8FFC-46293C77AD6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lnSpc>
                <a:spcPct val="150000"/>
              </a:lnSpc>
              <a:buNone/>
            </a:pPr>
            <a:r>
              <a:rPr lang="en-GB" altLang="zh-CN" sz="1800" dirty="0" smtClean="0"/>
              <a:t>[1] R4-2101383 CR for removing K2 for R16 UE power saving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GB" altLang="zh-CN" sz="1800" dirty="0" smtClean="0"/>
              <a:t>[2] R4-2103572 </a:t>
            </a:r>
            <a:r>
              <a:rPr lang="en-GB" sz="1800" dirty="0"/>
              <a:t>Correction to </a:t>
            </a:r>
            <a:r>
              <a:rPr lang="en-GB" sz="1800" dirty="0" err="1"/>
              <a:t>relexed</a:t>
            </a:r>
            <a:r>
              <a:rPr lang="en-GB" sz="1800" dirty="0"/>
              <a:t> cell reselection requirements R16</a:t>
            </a:r>
            <a:endParaRPr lang="en-GB" altLang="zh-CN" sz="1800" dirty="0" smtClean="0"/>
          </a:p>
          <a:p>
            <a:pPr marL="0" indent="0">
              <a:lnSpc>
                <a:spcPct val="150000"/>
              </a:lnSpc>
              <a:buNone/>
            </a:pPr>
            <a:r>
              <a:rPr lang="en-GB" altLang="zh-CN" sz="1800" dirty="0" smtClean="0"/>
              <a:t>[3] R4-2100473 </a:t>
            </a:r>
            <a:r>
              <a:rPr lang="en-GB" altLang="zh-CN" sz="1800" dirty="0"/>
              <a:t>Discussion on remaining issues for UE power saving test </a:t>
            </a:r>
            <a:r>
              <a:rPr lang="en-GB" altLang="zh-CN" sz="1800" dirty="0" smtClean="0"/>
              <a:t>case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GB" altLang="zh-CN" sz="1800" dirty="0" smtClean="0"/>
              <a:t>[4] R4-2102246 Changes to cell reselection tests under power saving</a:t>
            </a:r>
          </a:p>
        </p:txBody>
      </p:sp>
    </p:spTree>
    <p:extLst>
      <p:ext uri="{BB962C8B-B14F-4D97-AF65-F5344CB8AC3E}">
        <p14:creationId xmlns:p14="http://schemas.microsoft.com/office/powerpoint/2010/main" val="21060151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32711</TotalTime>
  <Words>201</Words>
  <Application>Microsoft Office PowerPoint</Application>
  <PresentationFormat>全屏显示(4:3)</PresentationFormat>
  <Paragraphs>22</Paragraphs>
  <Slides>4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5" baseType="lpstr">
      <vt:lpstr>Office 主题</vt:lpstr>
      <vt:lpstr>WF on remaining issues for power saving RRM</vt:lpstr>
      <vt:lpstr>WF on RRM core requirements maintenance</vt:lpstr>
      <vt:lpstr>WF on RRM test case maintenance</vt:lpstr>
      <vt:lpstr>References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4Rx 8x4</dc:title>
  <dc:creator>Saynajakangas, Tuomo (Nokia - FI/Oulu)</dc:creator>
  <cp:lastModifiedBy>CATT</cp:lastModifiedBy>
  <cp:revision>453</cp:revision>
  <dcterms:created xsi:type="dcterms:W3CDTF">2014-03-20T14:32:54Z</dcterms:created>
  <dcterms:modified xsi:type="dcterms:W3CDTF">2021-02-03T14:24:49Z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1587949173</vt:lpwstr>
  </property>
</Properties>
</file>