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29"/>
  </p:notesMasterIdLst>
  <p:sldIdLst>
    <p:sldId id="256" r:id="rId7"/>
    <p:sldId id="347" r:id="rId8"/>
    <p:sldId id="444" r:id="rId9"/>
    <p:sldId id="441" r:id="rId10"/>
    <p:sldId id="442" r:id="rId11"/>
    <p:sldId id="443" r:id="rId12"/>
    <p:sldId id="445" r:id="rId13"/>
    <p:sldId id="446" r:id="rId14"/>
    <p:sldId id="447" r:id="rId15"/>
    <p:sldId id="448" r:id="rId16"/>
    <p:sldId id="449" r:id="rId17"/>
    <p:sldId id="450" r:id="rId18"/>
    <p:sldId id="451" r:id="rId19"/>
    <p:sldId id="452" r:id="rId20"/>
    <p:sldId id="453" r:id="rId21"/>
    <p:sldId id="454" r:id="rId22"/>
    <p:sldId id="455" r:id="rId23"/>
    <p:sldId id="456" r:id="rId24"/>
    <p:sldId id="457" r:id="rId25"/>
    <p:sldId id="458" r:id="rId26"/>
    <p:sldId id="459" r:id="rId27"/>
    <p:sldId id="43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45" autoAdjust="0"/>
    <p:restoredTop sz="94660"/>
  </p:normalViewPr>
  <p:slideViewPr>
    <p:cSldViewPr snapToGrid="0">
      <p:cViewPr varScale="1">
        <p:scale>
          <a:sx n="63" d="100"/>
          <a:sy n="63" d="100"/>
        </p:scale>
        <p:origin x="776" y="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2/4/2021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2/4/2021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3176682"/>
          </a:xfrm>
        </p:spPr>
        <p:txBody>
          <a:bodyPr>
            <a:normAutofit fontScale="90000"/>
          </a:bodyPr>
          <a:lstStyle/>
          <a:p>
            <a:r>
              <a:rPr lang="en-US" dirty="0"/>
              <a:t>WF on test configurations for NR-U RRM performance requirements</a:t>
            </a:r>
            <a:br>
              <a:rPr lang="en-US" dirty="0"/>
            </a:br>
            <a:br>
              <a:rPr lang="en-US" dirty="0"/>
            </a:br>
            <a:r>
              <a:rPr lang="en-US" sz="4400" dirty="0"/>
              <a:t>all agreements in RAN4#98-e from:</a:t>
            </a:r>
            <a:br>
              <a:rPr lang="en-US" sz="4400" dirty="0"/>
            </a:br>
            <a:r>
              <a:rPr lang="en-US" sz="4400" dirty="0"/>
              <a:t>[98e][</a:t>
            </a:r>
            <a:r>
              <a:rPr lang="en-US" sz="4400" b="1" dirty="0"/>
              <a:t>206</a:t>
            </a:r>
            <a:r>
              <a:rPr lang="en-US" sz="4400" dirty="0"/>
              <a:t>] NR_unlic_RRM_2, topic #2</a:t>
            </a:r>
          </a:p>
        </p:txBody>
      </p:sp>
      <p:sp>
        <p:nvSpPr>
          <p:cNvPr id="3" name="Subtitle 2"/>
          <p:cNvSpPr>
            <a:spLocks noGrp="1"/>
          </p:cNvSpPr>
          <p:nvPr>
            <p:ph type="subTitle" idx="1"/>
          </p:nvPr>
        </p:nvSpPr>
        <p:spPr>
          <a:xfrm>
            <a:off x="1524000" y="5348279"/>
            <a:ext cx="9144000" cy="958755"/>
          </a:xfrm>
        </p:spPr>
        <p:txBody>
          <a:bodyPr>
            <a:normAutofit/>
          </a:bodyPr>
          <a:lstStyle/>
          <a:p>
            <a:r>
              <a:rPr lang="en-US" sz="2800" dirty="0"/>
              <a:t>Ericsson</a:t>
            </a:r>
          </a:p>
        </p:txBody>
      </p:sp>
      <p:sp>
        <p:nvSpPr>
          <p:cNvPr id="4" name="Rectangle 3"/>
          <p:cNvSpPr/>
          <p:nvPr/>
        </p:nvSpPr>
        <p:spPr>
          <a:xfrm>
            <a:off x="378940" y="199033"/>
            <a:ext cx="11696817" cy="923330"/>
          </a:xfrm>
          <a:prstGeom prst="rect">
            <a:avLst/>
          </a:prstGeom>
        </p:spPr>
        <p:txBody>
          <a:bodyPr wrap="square">
            <a:spAutoFit/>
          </a:bodyPr>
          <a:lstStyle/>
          <a:p>
            <a:pPr hangingPunct="0"/>
            <a:r>
              <a:rPr lang="en-GB" b="1" dirty="0"/>
              <a:t>3GPP TSG-RAN WG4 Meeting #98-e 								R4-2103520</a:t>
            </a:r>
            <a:endParaRPr lang="en-GB" b="1" dirty="0">
              <a:solidFill>
                <a:srgbClr val="FF0000"/>
              </a:solidFill>
            </a:endParaRPr>
          </a:p>
          <a:p>
            <a:r>
              <a:rPr lang="en-US" b="1" dirty="0"/>
              <a:t>Electronic Meeting, Jan. 25-Feb. 5, 2021</a:t>
            </a:r>
            <a:endParaRPr lang="sv-SE" b="1" dirty="0"/>
          </a:p>
          <a:p>
            <a:pPr hangingPunct="0"/>
            <a:r>
              <a:rPr lang="en-GB" b="1" dirty="0"/>
              <a:t>Agenda Items: 7.1.6</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BWP switching</a:t>
            </a:r>
            <a:br>
              <a:rPr lang="en-US" dirty="0"/>
            </a:br>
            <a:r>
              <a:rPr lang="en-US" dirty="0"/>
              <a:t>(sub-topic 2-7)</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391063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2-7-1:</a:t>
            </a:r>
          </a:p>
          <a:p>
            <a:pPr lvl="1" hangingPunct="0"/>
            <a:r>
              <a:rPr lang="en-US" dirty="0"/>
              <a:t>Test configurations for SA:</a:t>
            </a:r>
          </a:p>
          <a:p>
            <a:pPr lvl="2" hangingPunct="0">
              <a:spcAft>
                <a:spcPts val="600"/>
              </a:spcAft>
            </a:pPr>
            <a:r>
              <a:rPr lang="en-US" dirty="0"/>
              <a:t>1: NR cells with CCA: NR TDD, SSB SCS 30 kHz, data SCS 30 kHz, BW 40 MHz</a:t>
            </a:r>
          </a:p>
          <a:p>
            <a:pPr lvl="1" hangingPunct="0">
              <a:spcAft>
                <a:spcPts val="600"/>
              </a:spcAft>
            </a:pPr>
            <a:r>
              <a:rPr lang="sv-SE" dirty="0"/>
              <a:t>Test configuration for EN-DC:</a:t>
            </a:r>
          </a:p>
          <a:p>
            <a:pPr lvl="2" hangingPunct="0"/>
            <a:r>
              <a:rPr lang="en-US" dirty="0"/>
              <a:t>1: LTE FDD; NR cells with CCA: 30 kHz SSB SCS, 40 MHz bandwidth, TDD duplex mode</a:t>
            </a:r>
          </a:p>
          <a:p>
            <a:pPr lvl="2" hangingPunct="0"/>
            <a:r>
              <a:rPr lang="en-US" dirty="0"/>
              <a:t>2: LTE TDD, NR cells with CCA: 30 kHz SSB SCS, 40 MHz bandwidth, TDD duplex mode</a:t>
            </a:r>
          </a:p>
          <a:p>
            <a:pPr lvl="0"/>
            <a:r>
              <a:rPr lang="en-US" dirty="0"/>
              <a:t>Issue 2-7-2: </a:t>
            </a:r>
          </a:p>
          <a:p>
            <a:pPr lvl="1"/>
            <a:r>
              <a:rPr lang="en-GB" dirty="0"/>
              <a:t>FFS: Periodic SRS is configured in the </a:t>
            </a:r>
            <a:r>
              <a:rPr lang="en-GB" dirty="0" err="1"/>
              <a:t>SpCell</a:t>
            </a:r>
            <a:r>
              <a:rPr lang="en-GB" dirty="0"/>
              <a:t> to enable the UE to detect consistent UL LBT failure in the </a:t>
            </a:r>
            <a:r>
              <a:rPr lang="en-GB" dirty="0" err="1"/>
              <a:t>SpCell</a:t>
            </a:r>
            <a:r>
              <a:rPr lang="en-GB" dirty="0"/>
              <a:t>.</a:t>
            </a:r>
          </a:p>
          <a:p>
            <a:pPr lvl="1"/>
            <a:r>
              <a:rPr lang="en-GB" dirty="0"/>
              <a:t>FFS: The tests on BWP switching under consistent UL failure are defined for the following LBT configuration/setting in </a:t>
            </a:r>
            <a:r>
              <a:rPr lang="en-GB" dirty="0" err="1"/>
              <a:t>SpCell</a:t>
            </a:r>
            <a:r>
              <a:rPr lang="en-GB" dirty="0"/>
              <a:t>:</a:t>
            </a:r>
          </a:p>
          <a:p>
            <a:pPr lvl="2"/>
            <a:r>
              <a:rPr lang="en-GB" dirty="0"/>
              <a:t>Option 1:</a:t>
            </a:r>
          </a:p>
          <a:p>
            <a:pPr lvl="0"/>
            <a:endParaRPr lang="sv-SE" dirty="0"/>
          </a:p>
          <a:p>
            <a:pPr marL="914400" lvl="2" indent="0">
              <a:buNone/>
            </a:pPr>
            <a:endParaRPr lang="sv-SE" strike="sngStrike" dirty="0"/>
          </a:p>
          <a:p>
            <a:pPr marL="0" indent="0" hangingPunct="0">
              <a:buNone/>
            </a:pPr>
            <a:endParaRPr lang="en-US" strike="sngStrike" dirty="0"/>
          </a:p>
          <a:p>
            <a:pPr lvl="1" hangingPunct="0"/>
            <a:endParaRPr lang="en-US" dirty="0"/>
          </a:p>
        </p:txBody>
      </p:sp>
      <p:graphicFrame>
        <p:nvGraphicFramePr>
          <p:cNvPr id="3" name="Table 2">
            <a:extLst>
              <a:ext uri="{FF2B5EF4-FFF2-40B4-BE49-F238E27FC236}">
                <a16:creationId xmlns:a16="http://schemas.microsoft.com/office/drawing/2014/main" id="{D997AF3E-DFB8-4669-86B9-257AA2C368CE}"/>
              </a:ext>
            </a:extLst>
          </p:cNvPr>
          <p:cNvGraphicFramePr>
            <a:graphicFrameLocks noGrp="1"/>
          </p:cNvGraphicFramePr>
          <p:nvPr>
            <p:extLst>
              <p:ext uri="{D42A27DB-BD31-4B8C-83A1-F6EECF244321}">
                <p14:modId xmlns:p14="http://schemas.microsoft.com/office/powerpoint/2010/main" val="296874159"/>
              </p:ext>
            </p:extLst>
          </p:nvPr>
        </p:nvGraphicFramePr>
        <p:xfrm>
          <a:off x="3124829" y="5094231"/>
          <a:ext cx="8507267" cy="1239838"/>
        </p:xfrm>
        <a:graphic>
          <a:graphicData uri="http://schemas.openxmlformats.org/drawingml/2006/table">
            <a:tbl>
              <a:tblPr firstRow="1" firstCol="1" bandRow="1">
                <a:tableStyleId>{5C22544A-7EE6-4342-B048-85BDC9FD1C3A}</a:tableStyleId>
              </a:tblPr>
              <a:tblGrid>
                <a:gridCol w="5104461">
                  <a:extLst>
                    <a:ext uri="{9D8B030D-6E8A-4147-A177-3AD203B41FA5}">
                      <a16:colId xmlns:a16="http://schemas.microsoft.com/office/drawing/2014/main" val="1699589618"/>
                    </a:ext>
                  </a:extLst>
                </a:gridCol>
                <a:gridCol w="1139539">
                  <a:extLst>
                    <a:ext uri="{9D8B030D-6E8A-4147-A177-3AD203B41FA5}">
                      <a16:colId xmlns:a16="http://schemas.microsoft.com/office/drawing/2014/main" val="1840578789"/>
                    </a:ext>
                  </a:extLst>
                </a:gridCol>
                <a:gridCol w="2263267">
                  <a:extLst>
                    <a:ext uri="{9D8B030D-6E8A-4147-A177-3AD203B41FA5}">
                      <a16:colId xmlns:a16="http://schemas.microsoft.com/office/drawing/2014/main" val="2672666025"/>
                    </a:ext>
                  </a:extLst>
                </a:gridCol>
              </a:tblGrid>
              <a:tr h="85036">
                <a:tc>
                  <a:txBody>
                    <a:bodyPr/>
                    <a:lstStyle/>
                    <a:p>
                      <a:pPr algn="ctr">
                        <a:lnSpc>
                          <a:spcPct val="107000"/>
                        </a:lnSpc>
                        <a:spcBef>
                          <a:spcPts val="600"/>
                        </a:spcBef>
                        <a:spcAft>
                          <a:spcPts val="600"/>
                        </a:spcAft>
                      </a:pPr>
                      <a:r>
                        <a:rPr lang="zh-CN" sz="1600" dirty="0">
                          <a:effectLst/>
                        </a:rPr>
                        <a:t>Active BWP in SpCell </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spcAft>
                          <a:spcPts val="600"/>
                        </a:spcAft>
                      </a:pPr>
                      <a:r>
                        <a:rPr lang="zh-CN" sz="1600" dirty="0">
                          <a:effectLst/>
                        </a:rPr>
                        <a:t>P</a:t>
                      </a:r>
                      <a:r>
                        <a:rPr lang="zh-CN" sz="1600" baseline="-25000" dirty="0">
                          <a:effectLst/>
                        </a:rPr>
                        <a:t>CCA_UL</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spcAft>
                          <a:spcPts val="600"/>
                        </a:spcAft>
                      </a:pPr>
                      <a:r>
                        <a:rPr lang="zh-CN" sz="1600" dirty="0">
                          <a:effectLst/>
                        </a:rPr>
                        <a:t>P</a:t>
                      </a:r>
                      <a:r>
                        <a:rPr lang="zh-CN" sz="1600" baseline="-25000" dirty="0">
                          <a:effectLst/>
                        </a:rPr>
                        <a:t>CCA_DL</a:t>
                      </a:r>
                      <a:endParaRPr lang="sv-SE" sz="16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57790834"/>
                  </a:ext>
                </a:extLst>
              </a:tr>
              <a:tr h="0">
                <a:tc>
                  <a:txBody>
                    <a:bodyPr/>
                    <a:lstStyle/>
                    <a:p>
                      <a:pPr>
                        <a:lnSpc>
                          <a:spcPct val="107000"/>
                        </a:lnSpc>
                        <a:spcBef>
                          <a:spcPts val="600"/>
                        </a:spcBef>
                        <a:spcAft>
                          <a:spcPts val="600"/>
                        </a:spcAft>
                      </a:pPr>
                      <a:r>
                        <a:rPr lang="en-GB" sz="1600">
                          <a:effectLst/>
                        </a:rPr>
                        <a:t>UL active BWP before active BWP switching (UL BWP-1)</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Bef>
                          <a:spcPts val="600"/>
                        </a:spcBef>
                      </a:pPr>
                      <a:r>
                        <a:rPr lang="zh-CN" sz="1600">
                          <a:effectLst/>
                        </a:rPr>
                        <a:t>0</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415610009"/>
                  </a:ext>
                </a:extLst>
              </a:tr>
              <a:tr h="0">
                <a:tc>
                  <a:txBody>
                    <a:bodyPr/>
                    <a:lstStyle/>
                    <a:p>
                      <a:pPr>
                        <a:lnSpc>
                          <a:spcPct val="107000"/>
                        </a:lnSpc>
                        <a:spcBef>
                          <a:spcPts val="600"/>
                        </a:spcBef>
                        <a:spcAft>
                          <a:spcPts val="600"/>
                        </a:spcAft>
                      </a:pPr>
                      <a:r>
                        <a:rPr lang="en-GB" sz="1600">
                          <a:effectLst/>
                        </a:rPr>
                        <a:t>UL active BWP after active BWP switching (UL BWP-2)</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83673171"/>
                  </a:ext>
                </a:extLst>
              </a:tr>
              <a:tr h="0">
                <a:tc>
                  <a:txBody>
                    <a:bodyPr/>
                    <a:lstStyle/>
                    <a:p>
                      <a:pPr>
                        <a:lnSpc>
                          <a:spcPct val="107000"/>
                        </a:lnSpc>
                        <a:spcBef>
                          <a:spcPts val="600"/>
                        </a:spcBef>
                        <a:spcAft>
                          <a:spcPts val="600"/>
                        </a:spcAft>
                      </a:pPr>
                      <a:r>
                        <a:rPr lang="en-GB" sz="1600" dirty="0">
                          <a:effectLst/>
                        </a:rPr>
                        <a:t>DL active BWP before active BWP switching (DL BWP-1)</a:t>
                      </a:r>
                      <a:endParaRPr lang="sv-SE"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602773658"/>
                  </a:ext>
                </a:extLst>
              </a:tr>
              <a:tr h="0">
                <a:tc>
                  <a:txBody>
                    <a:bodyPr/>
                    <a:lstStyle/>
                    <a:p>
                      <a:pPr>
                        <a:lnSpc>
                          <a:spcPct val="107000"/>
                        </a:lnSpc>
                        <a:spcBef>
                          <a:spcPts val="600"/>
                        </a:spcBef>
                        <a:spcAft>
                          <a:spcPts val="600"/>
                        </a:spcAft>
                      </a:pPr>
                      <a:r>
                        <a:rPr lang="en-GB" sz="1600">
                          <a:effectLst/>
                        </a:rPr>
                        <a:t>DL active BWP after active BWP switching (DL BWP-2)</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lnSpc>
                          <a:spcPct val="107000"/>
                        </a:lnSpc>
                        <a:spcBef>
                          <a:spcPts val="600"/>
                        </a:spcBef>
                      </a:pPr>
                      <a:r>
                        <a:rPr lang="zh-CN" sz="1600">
                          <a:effectLst/>
                        </a:rPr>
                        <a:t>1</a:t>
                      </a:r>
                      <a:endParaRPr lang="sv-SE" sz="16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tc>
                  <a:txBody>
                    <a:bodyPr/>
                    <a:lstStyle/>
                    <a:p>
                      <a:pPr algn="ctr">
                        <a:lnSpc>
                          <a:spcPct val="107000"/>
                        </a:lnSpc>
                        <a:spcBef>
                          <a:spcPts val="600"/>
                        </a:spcBef>
                      </a:pPr>
                      <a:r>
                        <a:rPr lang="zh-CN" sz="1600" dirty="0">
                          <a:effectLst/>
                        </a:rPr>
                        <a:t>1</a:t>
                      </a:r>
                      <a:endParaRPr lang="sv-SE" sz="16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99107037"/>
                  </a:ext>
                </a:extLst>
              </a:tr>
            </a:tbl>
          </a:graphicData>
        </a:graphic>
      </p:graphicFrame>
    </p:spTree>
    <p:extLst>
      <p:ext uri="{BB962C8B-B14F-4D97-AF65-F5344CB8AC3E}">
        <p14:creationId xmlns:p14="http://schemas.microsoft.com/office/powerpoint/2010/main" val="2475320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Active </a:t>
            </a:r>
            <a:r>
              <a:rPr lang="sv-SE" dirty="0"/>
              <a:t>TCI State Switching</a:t>
            </a:r>
            <a:br>
              <a:rPr lang="en-US" dirty="0"/>
            </a:br>
            <a:r>
              <a:rPr lang="en-US" dirty="0"/>
              <a:t>(sub-topic 2-8)</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39106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2-8-1:</a:t>
            </a:r>
          </a:p>
          <a:p>
            <a:pPr lvl="1" hangingPunct="0"/>
            <a:r>
              <a:rPr lang="en-GB" dirty="0"/>
              <a:t>In Rel-16 NR-U, test cases for active TCI state switching are introduced for the following cases:</a:t>
            </a:r>
            <a:endParaRPr lang="sv-SE" dirty="0"/>
          </a:p>
          <a:p>
            <a:pPr lvl="2" hangingPunct="0"/>
            <a:r>
              <a:rPr lang="en-GB" dirty="0"/>
              <a:t>EN-DC, NR </a:t>
            </a:r>
            <a:r>
              <a:rPr lang="en-GB" dirty="0" err="1"/>
              <a:t>PSCell</a:t>
            </a:r>
            <a:r>
              <a:rPr lang="en-GB" dirty="0"/>
              <a:t> under CCA, known TCI state, MAC-based triggering</a:t>
            </a:r>
            <a:endParaRPr lang="sv-SE" dirty="0"/>
          </a:p>
          <a:p>
            <a:pPr lvl="2" hangingPunct="0"/>
            <a:r>
              <a:rPr lang="en-GB" dirty="0"/>
              <a:t>EN-DC, NR </a:t>
            </a:r>
            <a:r>
              <a:rPr lang="en-GB" dirty="0" err="1"/>
              <a:t>PSCell</a:t>
            </a:r>
            <a:r>
              <a:rPr lang="en-GB" dirty="0"/>
              <a:t> under CCA, known TCI state, RRC-based triggering</a:t>
            </a:r>
            <a:endParaRPr lang="sv-SE" dirty="0"/>
          </a:p>
          <a:p>
            <a:pPr lvl="2" hangingPunct="0"/>
            <a:r>
              <a:rPr lang="en-GB" dirty="0"/>
              <a:t>NR SA, </a:t>
            </a:r>
            <a:r>
              <a:rPr lang="en-GB" dirty="0" err="1"/>
              <a:t>PCell</a:t>
            </a:r>
            <a:r>
              <a:rPr lang="en-GB" dirty="0"/>
              <a:t> under CCA, known TCI state, MAC-based triggering</a:t>
            </a:r>
            <a:endParaRPr lang="sv-SE" dirty="0"/>
          </a:p>
          <a:p>
            <a:pPr lvl="2" hangingPunct="0"/>
            <a:r>
              <a:rPr lang="en-GB" dirty="0"/>
              <a:t>NR SA, </a:t>
            </a:r>
            <a:r>
              <a:rPr lang="en-GB" dirty="0" err="1"/>
              <a:t>PCell</a:t>
            </a:r>
            <a:r>
              <a:rPr lang="en-GB" dirty="0"/>
              <a:t> under CCA, known TCI state, RRC-based triggering</a:t>
            </a:r>
            <a:endParaRPr lang="sv-SE" dirty="0"/>
          </a:p>
          <a:p>
            <a:pPr lvl="2" hangingPunct="0"/>
            <a:r>
              <a:rPr lang="en-GB" dirty="0"/>
              <a:t>NR SA, </a:t>
            </a:r>
            <a:r>
              <a:rPr lang="en-GB" dirty="0" err="1"/>
              <a:t>SCell</a:t>
            </a:r>
            <a:r>
              <a:rPr lang="en-GB" dirty="0"/>
              <a:t> under CCA, known TCI state, MAC-based triggering</a:t>
            </a:r>
            <a:endParaRPr lang="sv-SE" dirty="0"/>
          </a:p>
          <a:p>
            <a:pPr lvl="2" hangingPunct="0"/>
            <a:r>
              <a:rPr lang="en-GB" dirty="0"/>
              <a:t>NR SA, </a:t>
            </a:r>
            <a:r>
              <a:rPr lang="en-GB" dirty="0" err="1"/>
              <a:t>SCell</a:t>
            </a:r>
            <a:r>
              <a:rPr lang="en-GB" dirty="0"/>
              <a:t> under CCA, known TCI state, RRC-based triggering</a:t>
            </a:r>
            <a:endParaRPr lang="sv-SE" dirty="0"/>
          </a:p>
          <a:p>
            <a:pPr lvl="2"/>
            <a:endParaRPr lang="sv-SE" dirty="0"/>
          </a:p>
          <a:p>
            <a:pPr hangingPunct="0"/>
            <a:endParaRPr lang="en-US" dirty="0"/>
          </a:p>
          <a:p>
            <a:pPr lvl="1" hangingPunct="0"/>
            <a:endParaRPr lang="en-US" dirty="0"/>
          </a:p>
        </p:txBody>
      </p:sp>
    </p:spTree>
    <p:extLst>
      <p:ext uri="{BB962C8B-B14F-4D97-AF65-F5344CB8AC3E}">
        <p14:creationId xmlns:p14="http://schemas.microsoft.com/office/powerpoint/2010/main" val="9973575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Interruptions</a:t>
            </a:r>
            <a:br>
              <a:rPr lang="en-US" dirty="0"/>
            </a:br>
            <a:r>
              <a:rPr lang="en-US" dirty="0"/>
              <a:t>(sub-topic 2-9)</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391063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2-9-1:</a:t>
            </a:r>
          </a:p>
          <a:p>
            <a:pPr lvl="1" hangingPunct="0"/>
            <a:r>
              <a:rPr lang="en-GB" dirty="0"/>
              <a:t>During interruption tests, a deactivated </a:t>
            </a:r>
            <a:r>
              <a:rPr lang="en-GB" dirty="0" err="1"/>
              <a:t>SCell</a:t>
            </a:r>
            <a:r>
              <a:rPr lang="en-GB" dirty="0"/>
              <a:t> measurement cycle of 160ms is used</a:t>
            </a:r>
          </a:p>
          <a:p>
            <a:pPr hangingPunct="0"/>
            <a:r>
              <a:rPr lang="en-GB" dirty="0"/>
              <a:t>Issue 2-9-3:</a:t>
            </a:r>
          </a:p>
          <a:p>
            <a:pPr lvl="1"/>
            <a:r>
              <a:rPr lang="en-GB" dirty="0"/>
              <a:t>The interruption requirements are verified in tests with the following phases</a:t>
            </a:r>
            <a:endParaRPr lang="sv-SE" dirty="0"/>
          </a:p>
          <a:p>
            <a:pPr lvl="2" hangingPunct="0"/>
            <a:r>
              <a:rPr lang="en-GB" dirty="0"/>
              <a:t>T1 : UE is configured with </a:t>
            </a:r>
            <a:r>
              <a:rPr lang="en-GB" dirty="0" err="1"/>
              <a:t>PCell</a:t>
            </a:r>
            <a:r>
              <a:rPr lang="en-GB" dirty="0"/>
              <a:t> and </a:t>
            </a:r>
            <a:r>
              <a:rPr lang="en-GB" dirty="0" err="1"/>
              <a:t>PSCell</a:t>
            </a:r>
            <a:r>
              <a:rPr lang="en-GB" dirty="0"/>
              <a:t> if applicable, and measures/reports candidate </a:t>
            </a:r>
            <a:r>
              <a:rPr lang="en-GB" dirty="0" err="1"/>
              <a:t>SCell</a:t>
            </a:r>
            <a:r>
              <a:rPr lang="en-GB" dirty="0"/>
              <a:t> such that it will be known in T2 </a:t>
            </a:r>
            <a:endParaRPr lang="sv-SE" dirty="0"/>
          </a:p>
          <a:p>
            <a:pPr lvl="2" hangingPunct="0"/>
            <a:r>
              <a:rPr lang="en-GB" dirty="0"/>
              <a:t>T2 : </a:t>
            </a:r>
            <a:r>
              <a:rPr lang="en-GB" dirty="0" err="1"/>
              <a:t>SCell</a:t>
            </a:r>
            <a:r>
              <a:rPr lang="en-GB" dirty="0"/>
              <a:t> is added, interruption requirement verified</a:t>
            </a:r>
            <a:endParaRPr lang="sv-SE" dirty="0"/>
          </a:p>
          <a:p>
            <a:pPr lvl="2" hangingPunct="0"/>
            <a:r>
              <a:rPr lang="en-GB" dirty="0"/>
              <a:t>T3 : </a:t>
            </a:r>
            <a:r>
              <a:rPr lang="en-GB" dirty="0" err="1"/>
              <a:t>SCell</a:t>
            </a:r>
            <a:r>
              <a:rPr lang="en-GB" dirty="0"/>
              <a:t> is activated, interruption requirement verified</a:t>
            </a:r>
            <a:endParaRPr lang="sv-SE" dirty="0"/>
          </a:p>
          <a:p>
            <a:pPr lvl="2" hangingPunct="0"/>
            <a:r>
              <a:rPr lang="en-GB" dirty="0"/>
              <a:t>T4 : </a:t>
            </a:r>
            <a:r>
              <a:rPr lang="en-GB" dirty="0" err="1"/>
              <a:t>SCell</a:t>
            </a:r>
            <a:r>
              <a:rPr lang="en-GB" dirty="0"/>
              <a:t> is deactivated, interruption requirement verified</a:t>
            </a:r>
            <a:endParaRPr lang="sv-SE" dirty="0"/>
          </a:p>
          <a:p>
            <a:pPr lvl="2" hangingPunct="0"/>
            <a:r>
              <a:rPr lang="en-GB" dirty="0"/>
              <a:t>T5 : Deactivated </a:t>
            </a:r>
            <a:r>
              <a:rPr lang="en-GB" dirty="0" err="1"/>
              <a:t>SCell</a:t>
            </a:r>
            <a:r>
              <a:rPr lang="en-GB" dirty="0"/>
              <a:t> measurement interruption requirement is verified</a:t>
            </a:r>
            <a:endParaRPr lang="sv-SE" dirty="0"/>
          </a:p>
          <a:p>
            <a:pPr lvl="2"/>
            <a:r>
              <a:rPr lang="en-GB" dirty="0"/>
              <a:t>T6 : </a:t>
            </a:r>
            <a:r>
              <a:rPr lang="en-GB" dirty="0" err="1"/>
              <a:t>SCell</a:t>
            </a:r>
            <a:r>
              <a:rPr lang="en-GB" dirty="0"/>
              <a:t> is released, interruption requirement verified</a:t>
            </a:r>
            <a:endParaRPr lang="sv-SE" dirty="0"/>
          </a:p>
          <a:p>
            <a:pPr lvl="1" hangingPunct="0"/>
            <a:endParaRPr lang="sv-SE" dirty="0"/>
          </a:p>
          <a:p>
            <a:pPr hangingPunct="0"/>
            <a:endParaRPr lang="en-US" dirty="0"/>
          </a:p>
          <a:p>
            <a:pPr lvl="1" hangingPunct="0"/>
            <a:endParaRPr lang="en-US" dirty="0"/>
          </a:p>
        </p:txBody>
      </p:sp>
    </p:spTree>
    <p:extLst>
      <p:ext uri="{BB962C8B-B14F-4D97-AF65-F5344CB8AC3E}">
        <p14:creationId xmlns:p14="http://schemas.microsoft.com/office/powerpoint/2010/main" val="2758066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SCell Activation Delay</a:t>
            </a:r>
            <a:br>
              <a:rPr lang="en-US" dirty="0"/>
            </a:br>
            <a:r>
              <a:rPr lang="en-US" dirty="0"/>
              <a:t>(sub-topic 2-10)</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3910636"/>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2-10-1:</a:t>
            </a:r>
          </a:p>
          <a:p>
            <a:pPr lvl="1" hangingPunct="0"/>
            <a:r>
              <a:rPr lang="en-GB" dirty="0"/>
              <a:t>Define test cases for </a:t>
            </a:r>
            <a:r>
              <a:rPr lang="en-GB" dirty="0" err="1"/>
              <a:t>SCell</a:t>
            </a:r>
            <a:r>
              <a:rPr lang="en-GB" dirty="0"/>
              <a:t> (de)activation of known </a:t>
            </a:r>
            <a:r>
              <a:rPr lang="en-GB" dirty="0" err="1"/>
              <a:t>SCell</a:t>
            </a:r>
            <a:r>
              <a:rPr lang="en-GB" dirty="0"/>
              <a:t> in NR-U for both measurement cycles 160 and 320ms</a:t>
            </a:r>
          </a:p>
          <a:p>
            <a:pPr hangingPunct="0"/>
            <a:r>
              <a:rPr lang="en-GB" dirty="0"/>
              <a:t>Issue 2-10-3:</a:t>
            </a:r>
          </a:p>
          <a:p>
            <a:pPr lvl="1"/>
            <a:r>
              <a:rPr lang="en-GB" dirty="0"/>
              <a:t>FFS: Test cases for </a:t>
            </a:r>
            <a:r>
              <a:rPr lang="en-GB" dirty="0" err="1"/>
              <a:t>SCell</a:t>
            </a:r>
            <a:r>
              <a:rPr lang="en-GB" dirty="0"/>
              <a:t> (de)activation testing with NR PCC in FR1 with SCC under CCA are modelled with</a:t>
            </a:r>
          </a:p>
          <a:p>
            <a:pPr lvl="2">
              <a:spcAft>
                <a:spcPts val="900"/>
              </a:spcAft>
            </a:pPr>
            <a:r>
              <a:rPr lang="en-GB" dirty="0"/>
              <a:t>Option 1: only DL CCA in </a:t>
            </a:r>
            <a:r>
              <a:rPr lang="en-GB" dirty="0" err="1"/>
              <a:t>SCell</a:t>
            </a:r>
            <a:endParaRPr lang="sv-SE" dirty="0"/>
          </a:p>
          <a:p>
            <a:pPr lvl="1"/>
            <a:r>
              <a:rPr lang="en-GB" dirty="0"/>
              <a:t>FFS: Test cases for </a:t>
            </a:r>
            <a:r>
              <a:rPr lang="en-GB" dirty="0" err="1"/>
              <a:t>SCell</a:t>
            </a:r>
            <a:r>
              <a:rPr lang="en-GB" dirty="0"/>
              <a:t> (de)activation testing with NR PCC under CCA with SCC under CCA are </a:t>
            </a:r>
            <a:r>
              <a:rPr lang="en-GB" dirty="0" err="1"/>
              <a:t>modeled</a:t>
            </a:r>
            <a:r>
              <a:rPr lang="en-GB" dirty="0"/>
              <a:t> with </a:t>
            </a:r>
          </a:p>
          <a:p>
            <a:pPr lvl="2">
              <a:spcAft>
                <a:spcPts val="900"/>
              </a:spcAft>
            </a:pPr>
            <a:r>
              <a:rPr lang="en-GB" dirty="0"/>
              <a:t>Option 1: DL CCA in </a:t>
            </a:r>
            <a:r>
              <a:rPr lang="en-GB" dirty="0" err="1"/>
              <a:t>SCell</a:t>
            </a:r>
            <a:r>
              <a:rPr lang="en-GB" dirty="0"/>
              <a:t> and UL CCA in </a:t>
            </a:r>
            <a:r>
              <a:rPr lang="en-GB" dirty="0" err="1"/>
              <a:t>PCell</a:t>
            </a:r>
            <a:endParaRPr lang="sv-SE" dirty="0"/>
          </a:p>
          <a:p>
            <a:pPr lvl="1"/>
            <a:r>
              <a:rPr lang="en-GB" dirty="0"/>
              <a:t>FFS: Test cases for </a:t>
            </a:r>
            <a:r>
              <a:rPr lang="en-GB" dirty="0" err="1"/>
              <a:t>SCell</a:t>
            </a:r>
            <a:r>
              <a:rPr lang="en-GB" dirty="0"/>
              <a:t> (de)activation testing with NR PSCC under CCA with SCC under CCA are </a:t>
            </a:r>
            <a:r>
              <a:rPr lang="en-GB" dirty="0" err="1"/>
              <a:t>modeled</a:t>
            </a:r>
            <a:r>
              <a:rPr lang="en-GB" dirty="0"/>
              <a:t> with</a:t>
            </a:r>
          </a:p>
          <a:p>
            <a:pPr lvl="2"/>
            <a:r>
              <a:rPr lang="en-GB" dirty="0"/>
              <a:t>Option 1: DL CCA in </a:t>
            </a:r>
            <a:r>
              <a:rPr lang="en-GB" dirty="0" err="1"/>
              <a:t>SCell</a:t>
            </a:r>
            <a:r>
              <a:rPr lang="en-GB" dirty="0"/>
              <a:t> and UL CCA in </a:t>
            </a:r>
            <a:r>
              <a:rPr lang="en-GB" dirty="0" err="1"/>
              <a:t>PSCell</a:t>
            </a:r>
            <a:endParaRPr lang="sv-SE" dirty="0"/>
          </a:p>
          <a:p>
            <a:pPr lvl="1" hangingPunct="0"/>
            <a:endParaRPr lang="sv-SE" dirty="0"/>
          </a:p>
          <a:p>
            <a:pPr hangingPunct="0"/>
            <a:endParaRPr lang="en-US" dirty="0"/>
          </a:p>
          <a:p>
            <a:pPr lvl="1" hangingPunct="0"/>
            <a:endParaRPr lang="en-US" dirty="0"/>
          </a:p>
        </p:txBody>
      </p:sp>
    </p:spTree>
    <p:extLst>
      <p:ext uri="{BB962C8B-B14F-4D97-AF65-F5344CB8AC3E}">
        <p14:creationId xmlns:p14="http://schemas.microsoft.com/office/powerpoint/2010/main" val="2385180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RLM</a:t>
            </a:r>
            <a:br>
              <a:rPr lang="en-US" dirty="0"/>
            </a:br>
            <a:r>
              <a:rPr lang="en-US" dirty="0"/>
              <a:t>(sub-topic 2-11)</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398324"/>
            <a:ext cx="11449878" cy="5378395"/>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2-11-1: The following sections are added for RLM test cases:</a:t>
            </a:r>
          </a:p>
          <a:p>
            <a:pPr lvl="1" hangingPunct="0"/>
            <a:r>
              <a:rPr lang="en-GB" dirty="0"/>
              <a:t>For </a:t>
            </a:r>
            <a:r>
              <a:rPr lang="en-GB" dirty="0" err="1"/>
              <a:t>PSCell</a:t>
            </a:r>
            <a:r>
              <a:rPr lang="en-GB" dirty="0"/>
              <a:t> in Scenario B:</a:t>
            </a:r>
            <a:endParaRPr lang="sv-SE" dirty="0"/>
          </a:p>
          <a:p>
            <a:pPr lvl="2" hangingPunct="0"/>
            <a:r>
              <a:rPr lang="en-GB" dirty="0"/>
              <a:t>A.10.3.1.2	Radio link monitoring out-of-sync test for </a:t>
            </a:r>
            <a:r>
              <a:rPr lang="en-GB" dirty="0" err="1"/>
              <a:t>PSCell</a:t>
            </a:r>
            <a:r>
              <a:rPr lang="en-GB" dirty="0"/>
              <a:t> configured with SSB-based RLM RS in non-DRX mode</a:t>
            </a:r>
            <a:endParaRPr lang="sv-SE" dirty="0"/>
          </a:p>
          <a:p>
            <a:pPr lvl="2" hangingPunct="0"/>
            <a:r>
              <a:rPr lang="en-GB" dirty="0"/>
              <a:t>A.10.3.1.3	Radio link monitoring in-sync test for </a:t>
            </a:r>
            <a:r>
              <a:rPr lang="en-GB" dirty="0" err="1"/>
              <a:t>PSCell</a:t>
            </a:r>
            <a:r>
              <a:rPr lang="en-GB" dirty="0"/>
              <a:t> configured with SSB-based RLM RS in non-DRX mode</a:t>
            </a:r>
            <a:endParaRPr lang="sv-SE" dirty="0"/>
          </a:p>
          <a:p>
            <a:pPr lvl="2" hangingPunct="0"/>
            <a:r>
              <a:rPr lang="en-GB" dirty="0"/>
              <a:t>A.10.3.1.4	Radio link monitoring out-of-sync test for </a:t>
            </a:r>
            <a:r>
              <a:rPr lang="en-GB" dirty="0" err="1"/>
              <a:t>PSCell</a:t>
            </a:r>
            <a:r>
              <a:rPr lang="en-GB" dirty="0"/>
              <a:t> configured with SSB-based RLM RS in DRX mode</a:t>
            </a:r>
            <a:endParaRPr lang="sv-SE" dirty="0"/>
          </a:p>
          <a:p>
            <a:pPr lvl="2" hangingPunct="0"/>
            <a:r>
              <a:rPr lang="en-GB" dirty="0"/>
              <a:t>A.10.3.1.5	Radio link monitoring in-sync test for </a:t>
            </a:r>
            <a:r>
              <a:rPr lang="en-GB" dirty="0" err="1"/>
              <a:t>PSCell</a:t>
            </a:r>
            <a:r>
              <a:rPr lang="en-GB" dirty="0"/>
              <a:t> configured with SSB-based RLM RS in DRX mode</a:t>
            </a:r>
            <a:endParaRPr lang="sv-SE" dirty="0"/>
          </a:p>
          <a:p>
            <a:pPr lvl="1" hangingPunct="0"/>
            <a:r>
              <a:rPr lang="en-GB" dirty="0"/>
              <a:t>For </a:t>
            </a:r>
            <a:r>
              <a:rPr lang="en-GB" dirty="0" err="1"/>
              <a:t>PCell</a:t>
            </a:r>
            <a:r>
              <a:rPr lang="en-GB" dirty="0"/>
              <a:t> in Scenario C:</a:t>
            </a:r>
            <a:endParaRPr lang="sv-SE" dirty="0"/>
          </a:p>
          <a:p>
            <a:pPr lvl="2" hangingPunct="0"/>
            <a:r>
              <a:rPr lang="en-GB" dirty="0"/>
              <a:t>A.11.4.1.2	Radio link monitoring out-of-sync test for </a:t>
            </a:r>
            <a:r>
              <a:rPr lang="en-GB" dirty="0" err="1"/>
              <a:t>PCell</a:t>
            </a:r>
            <a:r>
              <a:rPr lang="en-GB" dirty="0"/>
              <a:t> configured with SSB-based RLM RS in non-DRX mode</a:t>
            </a:r>
            <a:endParaRPr lang="sv-SE" dirty="0"/>
          </a:p>
          <a:p>
            <a:pPr lvl="2" hangingPunct="0"/>
            <a:r>
              <a:rPr lang="en-GB" dirty="0"/>
              <a:t>A.11.4.1.3	Radio link monitoring in-sync test for </a:t>
            </a:r>
            <a:r>
              <a:rPr lang="en-GB" dirty="0" err="1"/>
              <a:t>PCell</a:t>
            </a:r>
            <a:r>
              <a:rPr lang="en-GB" dirty="0"/>
              <a:t> configured with SSB-based RLM RS in non-DRX mode</a:t>
            </a:r>
            <a:endParaRPr lang="sv-SE" dirty="0"/>
          </a:p>
          <a:p>
            <a:pPr lvl="2" hangingPunct="0"/>
            <a:r>
              <a:rPr lang="en-GB" dirty="0"/>
              <a:t>A.11.4.1.4	Radio link monitoring out-of-sync test for </a:t>
            </a:r>
            <a:r>
              <a:rPr lang="en-GB" dirty="0" err="1"/>
              <a:t>PCell</a:t>
            </a:r>
            <a:r>
              <a:rPr lang="en-GB" dirty="0"/>
              <a:t> configured with SSB-based RLM RS in DRX mode</a:t>
            </a:r>
            <a:endParaRPr lang="sv-SE" dirty="0"/>
          </a:p>
          <a:p>
            <a:pPr lvl="2" hangingPunct="0"/>
            <a:r>
              <a:rPr lang="en-GB" dirty="0"/>
              <a:t>A.11.4.1.5	Radio link monitoring in-sync test for </a:t>
            </a:r>
            <a:r>
              <a:rPr lang="en-GB" dirty="0" err="1"/>
              <a:t>PCell</a:t>
            </a:r>
            <a:r>
              <a:rPr lang="en-GB" dirty="0"/>
              <a:t> configured with SSB-based RLM RS in DRX mode</a:t>
            </a:r>
            <a:endParaRPr lang="en-US" dirty="0"/>
          </a:p>
          <a:p>
            <a:pPr lvl="0" hangingPunct="0"/>
            <a:r>
              <a:rPr lang="en-US" dirty="0"/>
              <a:t>Issue 2-11-2:</a:t>
            </a:r>
          </a:p>
          <a:p>
            <a:pPr lvl="1" hangingPunct="0"/>
            <a:r>
              <a:rPr lang="en-GB" dirty="0"/>
              <a:t>RAN4 develops test cases to verify both sets of RLM out-of-sync requirements:</a:t>
            </a:r>
          </a:p>
          <a:p>
            <a:pPr lvl="2" hangingPunct="0"/>
            <a:r>
              <a:rPr lang="en-GB" dirty="0"/>
              <a:t>For RLM-RS SSB Es/</a:t>
            </a:r>
            <a:r>
              <a:rPr lang="en-GB" dirty="0" err="1"/>
              <a:t>Iot</a:t>
            </a:r>
            <a:r>
              <a:rPr lang="en-GB" dirty="0"/>
              <a:t> </a:t>
            </a:r>
            <a:r>
              <a:rPr lang="zh-CN" altLang="sv-SE" dirty="0"/>
              <a:t>≥</a:t>
            </a:r>
            <a:r>
              <a:rPr lang="en-GB" dirty="0"/>
              <a:t>-7 dB, and </a:t>
            </a:r>
          </a:p>
          <a:p>
            <a:pPr lvl="2" hangingPunct="0"/>
            <a:r>
              <a:rPr lang="en-GB" dirty="0"/>
              <a:t>For RLM-RS SSB Es/</a:t>
            </a:r>
            <a:r>
              <a:rPr lang="en-GB" dirty="0" err="1"/>
              <a:t>Iot</a:t>
            </a:r>
            <a:r>
              <a:rPr lang="en-GB" dirty="0"/>
              <a:t> &lt;-7 dB</a:t>
            </a:r>
            <a:endParaRPr lang="en-US" dirty="0"/>
          </a:p>
          <a:p>
            <a:pPr lvl="1" hangingPunct="0"/>
            <a:r>
              <a:rPr lang="en-US" dirty="0"/>
              <a:t>Both requirements are verified in different tests (e.g., Test 1 and Test 2) of the same test case</a:t>
            </a:r>
          </a:p>
          <a:p>
            <a:pPr hangingPunct="0"/>
            <a:r>
              <a:rPr lang="en-US" dirty="0"/>
              <a:t>Issue 2-11-3:</a:t>
            </a:r>
          </a:p>
          <a:p>
            <a:pPr lvl="1" hangingPunct="0"/>
            <a:r>
              <a:rPr lang="en-US" dirty="0"/>
              <a:t>Test configurations for EN-DC:</a:t>
            </a:r>
          </a:p>
          <a:p>
            <a:pPr lvl="2" hangingPunct="0"/>
            <a:r>
              <a:rPr lang="en-US" dirty="0"/>
              <a:t>1: LTE FDD; NR cell with CCA: 30 kHz SSB SCS, 40 MHz bandwidth, TDD duplex mode</a:t>
            </a:r>
          </a:p>
          <a:p>
            <a:pPr lvl="2" hangingPunct="0"/>
            <a:r>
              <a:rPr lang="en-US" dirty="0"/>
              <a:t>2: LTE TDD, NR cell with CCA: 30 kHz SSB SCS, 40 MHz bandwidth, TDD duplex mode</a:t>
            </a:r>
          </a:p>
          <a:p>
            <a:pPr lvl="1" hangingPunct="0">
              <a:spcAft>
                <a:spcPts val="600"/>
              </a:spcAft>
            </a:pPr>
            <a:r>
              <a:rPr lang="sv-SE" dirty="0"/>
              <a:t>Test configuration for SA:</a:t>
            </a:r>
          </a:p>
          <a:p>
            <a:pPr lvl="2" hangingPunct="0"/>
            <a:r>
              <a:rPr lang="en-US" dirty="0"/>
              <a:t>1: NR cell with CCA: 30 kHz SSB SCS, 40 MHz bandwidth, TDD duplex mode</a:t>
            </a:r>
          </a:p>
          <a:p>
            <a:pPr lvl="2" hangingPunct="0">
              <a:spcAft>
                <a:spcPts val="600"/>
              </a:spcAft>
            </a:pPr>
            <a:endParaRPr lang="sv-SE" dirty="0"/>
          </a:p>
          <a:p>
            <a:pPr lvl="1" hangingPunct="0"/>
            <a:endParaRPr lang="en-US" dirty="0"/>
          </a:p>
        </p:txBody>
      </p:sp>
    </p:spTree>
    <p:extLst>
      <p:ext uri="{BB962C8B-B14F-4D97-AF65-F5344CB8AC3E}">
        <p14:creationId xmlns:p14="http://schemas.microsoft.com/office/powerpoint/2010/main" val="4061545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BM: BFD and LR</a:t>
            </a:r>
            <a:br>
              <a:rPr lang="en-US" dirty="0"/>
            </a:br>
            <a:r>
              <a:rPr lang="en-US" dirty="0"/>
              <a:t>(sub-topic 2-12, partly)</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398324"/>
            <a:ext cx="11449878" cy="5378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Issue 2-12-1: </a:t>
            </a:r>
            <a:r>
              <a:rPr lang="en-GB" dirty="0"/>
              <a:t>Define the following BFD and LR test cases for NR-U:</a:t>
            </a:r>
            <a:endParaRPr lang="sv-SE" dirty="0"/>
          </a:p>
          <a:p>
            <a:pPr lvl="1" hangingPunct="0"/>
            <a:r>
              <a:rPr lang="en-GB" dirty="0"/>
              <a:t>A.10.3.4.1	EN-DC Beam Failure Detection and Link Recovery Test for FR1 </a:t>
            </a:r>
            <a:r>
              <a:rPr lang="en-GB" dirty="0" err="1"/>
              <a:t>PSCell</a:t>
            </a:r>
            <a:r>
              <a:rPr lang="en-GB" dirty="0"/>
              <a:t> configured with SSB-based BFD and LR in non-DRX mode</a:t>
            </a:r>
            <a:endParaRPr lang="sv-SE" dirty="0"/>
          </a:p>
          <a:p>
            <a:pPr lvl="1" hangingPunct="0"/>
            <a:r>
              <a:rPr lang="en-GB" dirty="0"/>
              <a:t>A.10.3.4.2	EN-DC Beam Failure Detection and Link Recovery Test for FR1 </a:t>
            </a:r>
            <a:r>
              <a:rPr lang="en-GB" dirty="0" err="1"/>
              <a:t>PSCell</a:t>
            </a:r>
            <a:r>
              <a:rPr lang="en-GB" dirty="0"/>
              <a:t> configured with SSB-based BFD and LR in DRX mode</a:t>
            </a:r>
            <a:endParaRPr lang="sv-SE" dirty="0"/>
          </a:p>
          <a:p>
            <a:pPr lvl="1" hangingPunct="0"/>
            <a:r>
              <a:rPr lang="en-GB" dirty="0"/>
              <a:t>A.11.4.4.1	Beam Failure Detection and Link Recovery Test for FR1 </a:t>
            </a:r>
            <a:r>
              <a:rPr lang="en-GB" dirty="0" err="1"/>
              <a:t>PCell</a:t>
            </a:r>
            <a:r>
              <a:rPr lang="en-GB" dirty="0"/>
              <a:t> configured with SSB-based BFD and LR in non-DRX mode</a:t>
            </a:r>
            <a:endParaRPr lang="sv-SE" dirty="0"/>
          </a:p>
          <a:p>
            <a:pPr lvl="1" hangingPunct="0"/>
            <a:r>
              <a:rPr lang="en-GB" dirty="0"/>
              <a:t>A.11.4.4.2	Beam Failure Detection and Link Recovery Test for FR1 </a:t>
            </a:r>
            <a:r>
              <a:rPr lang="en-GB" dirty="0" err="1"/>
              <a:t>PCell</a:t>
            </a:r>
            <a:r>
              <a:rPr lang="en-GB" dirty="0"/>
              <a:t> configured with SSB-based BFD and LR in DRX mode</a:t>
            </a:r>
            <a:endParaRPr lang="en-US" dirty="0"/>
          </a:p>
          <a:p>
            <a:pPr lvl="0" hangingPunct="0"/>
            <a:r>
              <a:rPr lang="en-US" dirty="0"/>
              <a:t>Issue 2-12-2:</a:t>
            </a:r>
          </a:p>
          <a:p>
            <a:pPr lvl="1" hangingPunct="0"/>
            <a:r>
              <a:rPr lang="en-GB" dirty="0"/>
              <a:t>To verify the different evaluation period (for BFD-RS SSB Es/</a:t>
            </a:r>
            <a:r>
              <a:rPr lang="en-GB" dirty="0" err="1"/>
              <a:t>Iot</a:t>
            </a:r>
            <a:r>
              <a:rPr lang="en-GB" dirty="0"/>
              <a:t> </a:t>
            </a:r>
            <a:r>
              <a:rPr lang="zh-CN" altLang="sv-SE" dirty="0"/>
              <a:t>≥</a:t>
            </a:r>
            <a:r>
              <a:rPr lang="en-GB" dirty="0"/>
              <a:t> -7 dB and (BFD-RS SSB Es/</a:t>
            </a:r>
            <a:r>
              <a:rPr lang="en-GB" dirty="0" err="1"/>
              <a:t>Iot</a:t>
            </a:r>
            <a:r>
              <a:rPr lang="en-GB" dirty="0"/>
              <a:t> &lt; -7 dB) in Table 8.5A.2.2-1, define the test cases with </a:t>
            </a:r>
            <a:endParaRPr lang="sv-SE" dirty="0"/>
          </a:p>
          <a:p>
            <a:pPr lvl="2"/>
            <a:r>
              <a:rPr lang="en-GB" dirty="0"/>
              <a:t>1) BFD-RS SSB Es/</a:t>
            </a:r>
            <a:r>
              <a:rPr lang="en-GB" dirty="0" err="1"/>
              <a:t>Iot</a:t>
            </a:r>
            <a:r>
              <a:rPr lang="en-GB" dirty="0"/>
              <a:t> </a:t>
            </a:r>
            <a:r>
              <a:rPr lang="zh-CN" altLang="sv-SE" dirty="0"/>
              <a:t>≥</a:t>
            </a:r>
            <a:r>
              <a:rPr lang="en-GB" dirty="0"/>
              <a:t> -7 dB and </a:t>
            </a:r>
            <a:endParaRPr lang="sv-SE" dirty="0"/>
          </a:p>
          <a:p>
            <a:pPr lvl="2"/>
            <a:r>
              <a:rPr lang="en-GB" dirty="0"/>
              <a:t>2) BFD-RS SSB Es/</a:t>
            </a:r>
            <a:r>
              <a:rPr lang="en-GB" dirty="0" err="1"/>
              <a:t>Iot</a:t>
            </a:r>
            <a:r>
              <a:rPr lang="en-GB" dirty="0"/>
              <a:t> &lt; -7 dB to verify the different evaluation period.</a:t>
            </a:r>
            <a:endParaRPr lang="sv-SE" dirty="0"/>
          </a:p>
          <a:p>
            <a:pPr lvl="2" hangingPunct="0">
              <a:spcAft>
                <a:spcPts val="600"/>
              </a:spcAft>
            </a:pPr>
            <a:endParaRPr lang="sv-SE" dirty="0"/>
          </a:p>
          <a:p>
            <a:pPr lvl="1" hangingPunct="0"/>
            <a:endParaRPr lang="en-US" dirty="0"/>
          </a:p>
        </p:txBody>
      </p:sp>
    </p:spTree>
    <p:extLst>
      <p:ext uri="{BB962C8B-B14F-4D97-AF65-F5344CB8AC3E}">
        <p14:creationId xmlns:p14="http://schemas.microsoft.com/office/powerpoint/2010/main" val="3182398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sv-SE" dirty="0"/>
              <a:t>BM: L1-RSRP</a:t>
            </a:r>
            <a:br>
              <a:rPr lang="en-US" dirty="0"/>
            </a:br>
            <a:r>
              <a:rPr lang="en-US" dirty="0"/>
              <a:t>(sub-topic 2-12, partly)</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398324"/>
            <a:ext cx="11449878" cy="5378395"/>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Issue 2-12-4:</a:t>
            </a:r>
            <a:endParaRPr lang="sv-SE" dirty="0"/>
          </a:p>
          <a:p>
            <a:pPr lvl="1" hangingPunct="0"/>
            <a:r>
              <a:rPr lang="en-GB" dirty="0"/>
              <a:t>A.9.3.3.1	SSB based L1-RSRP measurement when DRX is not used (SA </a:t>
            </a:r>
            <a:r>
              <a:rPr lang="en-GB" dirty="0" err="1"/>
              <a:t>SCell</a:t>
            </a:r>
            <a:r>
              <a:rPr lang="en-GB" dirty="0"/>
              <a:t> with NR </a:t>
            </a:r>
            <a:r>
              <a:rPr lang="en-GB" dirty="0" err="1"/>
              <a:t>PCell</a:t>
            </a:r>
            <a:r>
              <a:rPr lang="en-GB" dirty="0"/>
              <a:t>)</a:t>
            </a:r>
            <a:endParaRPr lang="sv-SE" dirty="0"/>
          </a:p>
          <a:p>
            <a:pPr lvl="1" hangingPunct="0"/>
            <a:r>
              <a:rPr lang="en-GB" dirty="0"/>
              <a:t>A.9.3.3.2	SSB based L1-RSRP measurement when DRX is used (SA </a:t>
            </a:r>
            <a:r>
              <a:rPr lang="en-GB" dirty="0" err="1"/>
              <a:t>SCell</a:t>
            </a:r>
            <a:r>
              <a:rPr lang="en-GB" dirty="0"/>
              <a:t> with NR </a:t>
            </a:r>
            <a:r>
              <a:rPr lang="en-GB" dirty="0" err="1"/>
              <a:t>PCell</a:t>
            </a:r>
            <a:r>
              <a:rPr lang="en-GB" dirty="0"/>
              <a:t>)</a:t>
            </a:r>
            <a:endParaRPr lang="sv-SE" dirty="0"/>
          </a:p>
          <a:p>
            <a:pPr lvl="1" hangingPunct="0"/>
            <a:r>
              <a:rPr lang="en-GB" dirty="0"/>
              <a:t>A.10.4.3.1	SSB based L1-RSRP measurement on PSCC when DRX is not used (EN-DC </a:t>
            </a:r>
            <a:r>
              <a:rPr lang="en-GB" dirty="0" err="1"/>
              <a:t>PSCell</a:t>
            </a:r>
            <a:r>
              <a:rPr lang="en-GB" dirty="0"/>
              <a:t>)</a:t>
            </a:r>
            <a:endParaRPr lang="sv-SE" dirty="0"/>
          </a:p>
          <a:p>
            <a:pPr lvl="1" hangingPunct="0"/>
            <a:r>
              <a:rPr lang="en-GB" dirty="0"/>
              <a:t>A.10.4.3.2	SSB based L1-RSRP measurement on PSCC when DRX is used (EN-DC </a:t>
            </a:r>
            <a:r>
              <a:rPr lang="en-GB" dirty="0" err="1"/>
              <a:t>PSCell</a:t>
            </a:r>
            <a:r>
              <a:rPr lang="en-GB" dirty="0"/>
              <a:t>)</a:t>
            </a:r>
            <a:endParaRPr lang="sv-SE" dirty="0"/>
          </a:p>
          <a:p>
            <a:pPr lvl="1" hangingPunct="0"/>
            <a:r>
              <a:rPr lang="en-GB" dirty="0"/>
              <a:t>A.10.4.3.3	SSB based L1-RSRP measurement on SCC when DRX is not used (EN-DC </a:t>
            </a:r>
            <a:r>
              <a:rPr lang="en-GB" dirty="0" err="1"/>
              <a:t>SCell</a:t>
            </a:r>
            <a:r>
              <a:rPr lang="en-GB" dirty="0"/>
              <a:t> with LTE </a:t>
            </a:r>
            <a:r>
              <a:rPr lang="en-GB" dirty="0" err="1"/>
              <a:t>PCell</a:t>
            </a:r>
            <a:r>
              <a:rPr lang="en-GB" dirty="0"/>
              <a:t> and NR-U </a:t>
            </a:r>
            <a:r>
              <a:rPr lang="en-GB" dirty="0" err="1"/>
              <a:t>PSCell</a:t>
            </a:r>
            <a:r>
              <a:rPr lang="en-GB" dirty="0"/>
              <a:t>)</a:t>
            </a:r>
            <a:endParaRPr lang="sv-SE" dirty="0"/>
          </a:p>
          <a:p>
            <a:pPr lvl="1" hangingPunct="0"/>
            <a:r>
              <a:rPr lang="en-GB" dirty="0"/>
              <a:t>A.10.4.3.4	SSB based L1-RSRP measurement on SCC when DRX is used (EN-DC </a:t>
            </a:r>
            <a:r>
              <a:rPr lang="en-GB" dirty="0" err="1"/>
              <a:t>SCell</a:t>
            </a:r>
            <a:r>
              <a:rPr lang="en-GB" dirty="0"/>
              <a:t> with LTE </a:t>
            </a:r>
            <a:r>
              <a:rPr lang="en-GB" dirty="0" err="1"/>
              <a:t>PCell</a:t>
            </a:r>
            <a:r>
              <a:rPr lang="en-GB" dirty="0"/>
              <a:t> and NR-U </a:t>
            </a:r>
            <a:r>
              <a:rPr lang="en-GB" dirty="0" err="1"/>
              <a:t>PSCell</a:t>
            </a:r>
            <a:r>
              <a:rPr lang="en-GB" dirty="0"/>
              <a:t>)</a:t>
            </a:r>
            <a:endParaRPr lang="sv-SE" dirty="0"/>
          </a:p>
          <a:p>
            <a:pPr lvl="1" hangingPunct="0"/>
            <a:r>
              <a:rPr lang="en-GB" dirty="0"/>
              <a:t>A.11.5.4.1	SSB based L1-RSRP measurement when DRX is not used (SA </a:t>
            </a:r>
            <a:r>
              <a:rPr lang="en-GB" dirty="0" err="1"/>
              <a:t>PCell</a:t>
            </a:r>
            <a:r>
              <a:rPr lang="en-GB" dirty="0"/>
              <a:t>)</a:t>
            </a:r>
            <a:endParaRPr lang="sv-SE" dirty="0"/>
          </a:p>
          <a:p>
            <a:pPr lvl="1" hangingPunct="0"/>
            <a:r>
              <a:rPr lang="en-GB" dirty="0"/>
              <a:t>A.11.5.4.2	SSB based L1-RSRP measurement when DRX is used (SA </a:t>
            </a:r>
            <a:r>
              <a:rPr lang="en-GB" dirty="0" err="1"/>
              <a:t>PCell</a:t>
            </a:r>
            <a:r>
              <a:rPr lang="en-GB" dirty="0"/>
              <a:t>)</a:t>
            </a:r>
            <a:endParaRPr lang="sv-SE" dirty="0"/>
          </a:p>
          <a:p>
            <a:pPr lvl="1" hangingPunct="0"/>
            <a:r>
              <a:rPr lang="en-GB" dirty="0"/>
              <a:t>A.11.5.4.3	SSB based L1-RSRP measurement on SCC when DRX is not used (SA </a:t>
            </a:r>
            <a:r>
              <a:rPr lang="en-GB" dirty="0" err="1"/>
              <a:t>SCell</a:t>
            </a:r>
            <a:r>
              <a:rPr lang="en-GB" dirty="0"/>
              <a:t> with NR-U </a:t>
            </a:r>
            <a:r>
              <a:rPr lang="en-GB" dirty="0" err="1"/>
              <a:t>PCell</a:t>
            </a:r>
            <a:r>
              <a:rPr lang="en-GB" dirty="0"/>
              <a:t>)</a:t>
            </a:r>
            <a:endParaRPr lang="sv-SE" dirty="0"/>
          </a:p>
          <a:p>
            <a:pPr lvl="1"/>
            <a:r>
              <a:rPr lang="en-GB" dirty="0"/>
              <a:t>A.11.5.4.4	SSB based L1-RSRP measurement on SCC when DRX is used (SA </a:t>
            </a:r>
            <a:r>
              <a:rPr lang="en-GB" dirty="0" err="1"/>
              <a:t>SCell</a:t>
            </a:r>
            <a:r>
              <a:rPr lang="en-GB" dirty="0"/>
              <a:t> with NR-U </a:t>
            </a:r>
            <a:r>
              <a:rPr lang="en-GB" dirty="0" err="1"/>
              <a:t>PCell</a:t>
            </a:r>
            <a:r>
              <a:rPr lang="en-GB" dirty="0"/>
              <a:t>)</a:t>
            </a:r>
            <a:endParaRPr lang="sv-SE" dirty="0"/>
          </a:p>
          <a:p>
            <a:pPr lvl="0" hangingPunct="0"/>
            <a:r>
              <a:rPr lang="en-US" dirty="0"/>
              <a:t>Issue 2-12-5:</a:t>
            </a:r>
          </a:p>
          <a:p>
            <a:pPr lvl="1" hangingPunct="0"/>
            <a:r>
              <a:rPr lang="en-GB" dirty="0"/>
              <a:t>For L1-RSRP measurement procedure tests with CCA, reuse the same Es/</a:t>
            </a:r>
            <a:r>
              <a:rPr lang="en-GB" dirty="0" err="1"/>
              <a:t>Ioc</a:t>
            </a:r>
            <a:r>
              <a:rPr lang="en-GB" dirty="0"/>
              <a:t> as Rel-15 tests</a:t>
            </a:r>
          </a:p>
          <a:p>
            <a:pPr lvl="1"/>
            <a:r>
              <a:rPr lang="en-GB" dirty="0"/>
              <a:t>For NR-U L1-RSRP measurement procedure tests with DRX and non-DRX cases, RAN4 sets the same T1/T2 and reporting timing requirements as Rel-15 test, that is, </a:t>
            </a:r>
            <a:endParaRPr lang="sv-SE" dirty="0"/>
          </a:p>
          <a:p>
            <a:pPr lvl="2" hangingPunct="0"/>
            <a:r>
              <a:rPr lang="en-GB" dirty="0"/>
              <a:t>T1=5s, T2=1s. </a:t>
            </a:r>
            <a:endParaRPr lang="sv-SE" dirty="0"/>
          </a:p>
          <a:p>
            <a:pPr lvl="2" hangingPunct="0"/>
            <a:r>
              <a:rPr lang="en-GB" dirty="0" err="1"/>
              <a:t>TReport</a:t>
            </a:r>
            <a:r>
              <a:rPr lang="en-GB" dirty="0"/>
              <a:t>=80 slots (Periodic L1-RSRP reporting with PUCCH)</a:t>
            </a:r>
            <a:endParaRPr lang="sv-SE" dirty="0"/>
          </a:p>
          <a:p>
            <a:pPr lvl="2" hangingPunct="0"/>
            <a:r>
              <a:rPr lang="en-GB" dirty="0"/>
              <a:t>The UE shall send L1-RSRP report every 80 slots. No later than 640ms plus 80 slots from the beginning of time period T2, UE shall send L1-RSRP report including results of both SSB0 and SSB1 while meeting the absolute accuracy requirement. </a:t>
            </a:r>
            <a:endParaRPr lang="sv-SE" dirty="0"/>
          </a:p>
          <a:p>
            <a:pPr lvl="1" hangingPunct="0"/>
            <a:endParaRPr lang="sv-SE" dirty="0"/>
          </a:p>
          <a:p>
            <a:pPr lvl="1" hangingPunct="0"/>
            <a:endParaRPr lang="en-US" dirty="0"/>
          </a:p>
        </p:txBody>
      </p:sp>
    </p:spTree>
    <p:extLst>
      <p:ext uri="{BB962C8B-B14F-4D97-AF65-F5344CB8AC3E}">
        <p14:creationId xmlns:p14="http://schemas.microsoft.com/office/powerpoint/2010/main" val="188086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RRM </a:t>
            </a:r>
            <a:r>
              <a:rPr lang="sv-SE" dirty="0"/>
              <a:t>measurements</a:t>
            </a:r>
            <a:br>
              <a:rPr lang="en-US" dirty="0"/>
            </a:br>
            <a:r>
              <a:rPr lang="en-US" dirty="0"/>
              <a:t>(sub-topic 2-13)</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398324"/>
            <a:ext cx="11449878" cy="537839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US" dirty="0"/>
              <a:t>Issue 2-13-1:</a:t>
            </a:r>
            <a:endParaRPr lang="sv-SE" dirty="0"/>
          </a:p>
          <a:p>
            <a:pPr lvl="1"/>
            <a:r>
              <a:rPr lang="en-GB" dirty="0"/>
              <a:t>The following test cases are defined for NR-U intra-frequency RRM measurements for PCC, SCC, and PSCC:</a:t>
            </a:r>
            <a:endParaRPr lang="sv-SE" dirty="0"/>
          </a:p>
          <a:p>
            <a:pPr lvl="2" hangingPunct="0"/>
            <a:r>
              <a:rPr lang="en-GB" dirty="0"/>
              <a:t>SA event triggered reporting test without gaps under non-DRX,</a:t>
            </a:r>
            <a:endParaRPr lang="sv-SE" dirty="0"/>
          </a:p>
          <a:p>
            <a:pPr lvl="2" hangingPunct="0"/>
            <a:r>
              <a:rPr lang="en-GB" dirty="0"/>
              <a:t>SA event triggered reporting test without gaps under DRX,</a:t>
            </a:r>
            <a:endParaRPr lang="sv-SE" dirty="0"/>
          </a:p>
          <a:p>
            <a:pPr lvl="2" hangingPunct="0"/>
            <a:r>
              <a:rPr lang="en-GB" dirty="0"/>
              <a:t>SA event triggered reporting test with per-UE gaps under non-DRX,</a:t>
            </a:r>
            <a:endParaRPr lang="sv-SE" dirty="0"/>
          </a:p>
          <a:p>
            <a:pPr lvl="2" hangingPunct="0"/>
            <a:r>
              <a:rPr lang="en-GB" dirty="0"/>
              <a:t>SA event triggered reporting test with per-UE gaps under DRX.</a:t>
            </a:r>
            <a:endParaRPr lang="sv-SE" dirty="0"/>
          </a:p>
          <a:p>
            <a:pPr lvl="1" hangingPunct="0"/>
            <a:r>
              <a:rPr lang="en-GB" dirty="0"/>
              <a:t>Each test case is conducted for three A3 measurement quantities: SS-RSRP, SS-RSRQ, SS-SINR</a:t>
            </a:r>
            <a:endParaRPr lang="sv-SE" dirty="0"/>
          </a:p>
          <a:p>
            <a:pPr lvl="0" hangingPunct="0"/>
            <a:r>
              <a:rPr lang="en-US" dirty="0"/>
              <a:t>Issue 2-13-2:</a:t>
            </a:r>
          </a:p>
          <a:p>
            <a:pPr lvl="1" hangingPunct="0"/>
            <a:r>
              <a:rPr lang="en-GB" dirty="0"/>
              <a:t>For L1-RSRP measurement procedure tests with CCA, reuse the same Es/</a:t>
            </a:r>
            <a:r>
              <a:rPr lang="en-GB" dirty="0" err="1"/>
              <a:t>Ioc</a:t>
            </a:r>
            <a:r>
              <a:rPr lang="en-GB" dirty="0"/>
              <a:t> as Rel-15 tests</a:t>
            </a:r>
          </a:p>
          <a:p>
            <a:pPr lvl="1"/>
            <a:r>
              <a:rPr lang="en-GB" dirty="0"/>
              <a:t>For NR-U L1-RSRP measurement procedure tests with DRX and non-DRX cases, RAN4 sets the same T1/T2 and reporting timing requirements as Rel-15 test, that is, </a:t>
            </a:r>
            <a:endParaRPr lang="sv-SE" dirty="0"/>
          </a:p>
          <a:p>
            <a:pPr lvl="2" hangingPunct="0"/>
            <a:r>
              <a:rPr lang="en-GB" dirty="0"/>
              <a:t>T1=5s, T2=1s. </a:t>
            </a:r>
            <a:endParaRPr lang="sv-SE" dirty="0"/>
          </a:p>
          <a:p>
            <a:pPr lvl="2" hangingPunct="0"/>
            <a:r>
              <a:rPr lang="en-GB" dirty="0" err="1"/>
              <a:t>TReport</a:t>
            </a:r>
            <a:r>
              <a:rPr lang="en-GB" dirty="0"/>
              <a:t>=80 slots (Periodic L1-RSRP reporting with PUCCH)</a:t>
            </a:r>
            <a:endParaRPr lang="sv-SE" dirty="0"/>
          </a:p>
          <a:p>
            <a:pPr lvl="2" hangingPunct="0"/>
            <a:r>
              <a:rPr lang="en-GB" dirty="0"/>
              <a:t>The UE shall send L1-RSRP report every 80 slots. No later than 640ms plus 80 slots from the beginning of time period T2, UE shall send L1-RSRP report including results of both SSB0 and SSB1 while meeting the absolute accuracy requirement. </a:t>
            </a:r>
            <a:endParaRPr lang="sv-SE" dirty="0"/>
          </a:p>
          <a:p>
            <a:pPr lvl="1" hangingPunct="0"/>
            <a:endParaRPr lang="sv-SE" dirty="0"/>
          </a:p>
          <a:p>
            <a:pPr lvl="1" hangingPunct="0"/>
            <a:endParaRPr lang="en-US" dirty="0"/>
          </a:p>
        </p:txBody>
      </p:sp>
    </p:spTree>
    <p:extLst>
      <p:ext uri="{BB962C8B-B14F-4D97-AF65-F5344CB8AC3E}">
        <p14:creationId xmlns:p14="http://schemas.microsoft.com/office/powerpoint/2010/main" val="3619687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RRM </a:t>
            </a:r>
            <a:r>
              <a:rPr lang="sv-SE" dirty="0"/>
              <a:t>measurements, cont.</a:t>
            </a:r>
            <a:br>
              <a:rPr lang="en-US" dirty="0"/>
            </a:br>
            <a:r>
              <a:rPr lang="en-US" dirty="0"/>
              <a:t>(sub-topic 2-13)</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398324"/>
            <a:ext cx="11449878" cy="537839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2-13-2: Test configurations</a:t>
            </a:r>
          </a:p>
          <a:p>
            <a:pPr lvl="1" hangingPunct="0"/>
            <a:r>
              <a:rPr lang="en-GB" dirty="0"/>
              <a:t>Scenario A:</a:t>
            </a:r>
          </a:p>
          <a:p>
            <a:pPr lvl="2" hangingPunct="0"/>
            <a:r>
              <a:rPr lang="en-US" dirty="0"/>
              <a:t>1: </a:t>
            </a:r>
          </a:p>
          <a:p>
            <a:pPr lvl="3" hangingPunct="0"/>
            <a:r>
              <a:rPr lang="en-US" dirty="0"/>
              <a:t>Cells with CCA: 30 kHz SSB SCS, 40 MHz bandwidth, TDD duplex mode</a:t>
            </a:r>
          </a:p>
          <a:p>
            <a:pPr lvl="3" hangingPunct="0"/>
            <a:r>
              <a:rPr lang="en-US" dirty="0"/>
              <a:t>Cell without CCA: 15 kHz SSB SCS, 10 MHz bandwidth, FDD duplex mode</a:t>
            </a:r>
          </a:p>
          <a:p>
            <a:pPr lvl="2" hangingPunct="0"/>
            <a:r>
              <a:rPr lang="en-US" dirty="0"/>
              <a:t>2:</a:t>
            </a:r>
          </a:p>
          <a:p>
            <a:pPr lvl="3" hangingPunct="0"/>
            <a:r>
              <a:rPr lang="en-US" dirty="0"/>
              <a:t>Cell with CCA: 30 kHz SSB SCS, 40 MHz bandwidth, TDD duplex mode</a:t>
            </a:r>
          </a:p>
          <a:p>
            <a:pPr lvl="3" hangingPunct="0"/>
            <a:r>
              <a:rPr lang="en-US" dirty="0"/>
              <a:t>Cell without CCA: 15 kHz SSB SCS, 10 MHz bandwidth, FDD duplex mode</a:t>
            </a:r>
          </a:p>
          <a:p>
            <a:pPr lvl="2" hangingPunct="0"/>
            <a:r>
              <a:rPr lang="en-US" dirty="0"/>
              <a:t>3: </a:t>
            </a:r>
          </a:p>
          <a:p>
            <a:pPr lvl="3" hangingPunct="0"/>
            <a:r>
              <a:rPr lang="en-US" dirty="0"/>
              <a:t>Cell with CCA: 30 kHz SSB SCS, 40 MHz bandwidth, TDD duplex mode</a:t>
            </a:r>
          </a:p>
          <a:p>
            <a:pPr lvl="3" hangingPunct="0"/>
            <a:r>
              <a:rPr lang="en-US" dirty="0"/>
              <a:t>Cell without CCA: 30 kHz SSB SCS, 40 MHz bandwidth, TDD duplex mode</a:t>
            </a:r>
          </a:p>
          <a:p>
            <a:pPr lvl="1"/>
            <a:r>
              <a:rPr lang="en-GB" dirty="0"/>
              <a:t>Scenario B: </a:t>
            </a:r>
          </a:p>
          <a:p>
            <a:pPr lvl="2"/>
            <a:r>
              <a:rPr lang="en-US" dirty="0"/>
              <a:t>1: LTE FDD; NR with CCA: 30 kHz SSB SCS, 40 MHz bandwidth, TDD duplex mode</a:t>
            </a:r>
          </a:p>
          <a:p>
            <a:pPr lvl="2"/>
            <a:r>
              <a:rPr lang="en-US" dirty="0"/>
              <a:t>2: LTE TDD; NR with CCA: 30 kHz SSB SCS, 40 MHz bandwidth, TDD duplex mode</a:t>
            </a:r>
          </a:p>
          <a:p>
            <a:pPr lvl="1"/>
            <a:r>
              <a:rPr lang="en-GB" dirty="0"/>
              <a:t>Scenario C: </a:t>
            </a:r>
          </a:p>
          <a:p>
            <a:pPr lvl="2"/>
            <a:r>
              <a:rPr lang="en-US" dirty="0"/>
              <a:t>1: Cells with CCA: 30 kHz SSB SCS, 40 MHz bandwidth, TDD duplex mode</a:t>
            </a:r>
          </a:p>
          <a:p>
            <a:pPr lvl="1"/>
            <a:r>
              <a:rPr lang="sv-SE" dirty="0"/>
              <a:t>Inter-RAT E-UTRAN-NR-U:</a:t>
            </a:r>
          </a:p>
          <a:p>
            <a:pPr lvl="2"/>
            <a:r>
              <a:rPr lang="en-US" dirty="0"/>
              <a:t>1: LTE FDD; NR with CCA: 30 kHz SSB SCS, 40 MHz bandwidth, TDD duplex mode</a:t>
            </a:r>
          </a:p>
          <a:p>
            <a:pPr lvl="2"/>
            <a:r>
              <a:rPr lang="en-US" dirty="0"/>
              <a:t>2: LTE TDD; NR with CCA: 30 kHz SSB SCS, 40 MHz bandwidth, TDD duplex mode</a:t>
            </a:r>
          </a:p>
          <a:p>
            <a:pPr marL="457200" lvl="1" indent="0" hangingPunct="0">
              <a:buNone/>
            </a:pPr>
            <a:endParaRPr lang="sv-SE" dirty="0"/>
          </a:p>
          <a:p>
            <a:pPr lvl="1" hangingPunct="0"/>
            <a:endParaRPr lang="en-US" dirty="0"/>
          </a:p>
        </p:txBody>
      </p:sp>
    </p:spTree>
    <p:extLst>
      <p:ext uri="{BB962C8B-B14F-4D97-AF65-F5344CB8AC3E}">
        <p14:creationId xmlns:p14="http://schemas.microsoft.com/office/powerpoint/2010/main" val="3943421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RSSI/CO </a:t>
            </a:r>
            <a:r>
              <a:rPr lang="sv-SE" dirty="0"/>
              <a:t>measurements</a:t>
            </a:r>
            <a:br>
              <a:rPr lang="en-US" dirty="0"/>
            </a:br>
            <a:r>
              <a:rPr lang="en-US" dirty="0"/>
              <a:t>(sub-topic 2-14)</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254001" y="1398324"/>
            <a:ext cx="11908181" cy="5378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2-14-1: Test configurations</a:t>
            </a:r>
          </a:p>
          <a:p>
            <a:pPr lvl="1" hangingPunct="0"/>
            <a:r>
              <a:rPr lang="en-US" dirty="0"/>
              <a:t>The same as for RRM measurements, for all scenarios including inter-RAT E-UTRA-NR-U</a:t>
            </a:r>
          </a:p>
          <a:p>
            <a:pPr hangingPunct="0"/>
            <a:r>
              <a:rPr lang="en-US" dirty="0"/>
              <a:t>Issue 2-14-3: number of cells</a:t>
            </a:r>
          </a:p>
          <a:p>
            <a:pPr lvl="1" hangingPunct="0"/>
            <a:r>
              <a:rPr lang="en-GB" dirty="0"/>
              <a:t>Scenario A: </a:t>
            </a:r>
            <a:endParaRPr lang="sv-SE" dirty="0"/>
          </a:p>
          <a:p>
            <a:pPr lvl="2" hangingPunct="0"/>
            <a:r>
              <a:rPr lang="en-GB" dirty="0"/>
              <a:t>Intra-frequency RSSI/CO: 2 cells (</a:t>
            </a:r>
            <a:r>
              <a:rPr lang="en-GB" dirty="0" err="1"/>
              <a:t>PCell</a:t>
            </a:r>
            <a:r>
              <a:rPr lang="en-GB" dirty="0"/>
              <a:t>, </a:t>
            </a:r>
            <a:r>
              <a:rPr lang="en-GB" dirty="0" err="1"/>
              <a:t>SCell</a:t>
            </a:r>
            <a:r>
              <a:rPr lang="en-GB" dirty="0"/>
              <a:t>)</a:t>
            </a:r>
            <a:endParaRPr lang="sv-SE" dirty="0"/>
          </a:p>
          <a:p>
            <a:pPr lvl="2" hangingPunct="0"/>
            <a:r>
              <a:rPr lang="en-GB" dirty="0"/>
              <a:t>Inter-frequency RSSI/CO: 2 cells (</a:t>
            </a:r>
            <a:r>
              <a:rPr lang="en-GB" dirty="0" err="1"/>
              <a:t>PCell</a:t>
            </a:r>
            <a:r>
              <a:rPr lang="en-GB" dirty="0"/>
              <a:t>, </a:t>
            </a:r>
            <a:r>
              <a:rPr lang="en-GB" dirty="0" err="1"/>
              <a:t>SCell</a:t>
            </a:r>
            <a:r>
              <a:rPr lang="en-GB" dirty="0"/>
              <a:t>) and 1 inter-frequency for RSSI/CO</a:t>
            </a:r>
            <a:endParaRPr lang="sv-SE" dirty="0"/>
          </a:p>
          <a:p>
            <a:pPr lvl="1" hangingPunct="0"/>
            <a:r>
              <a:rPr lang="en-GB" dirty="0"/>
              <a:t>Scenario B: </a:t>
            </a:r>
            <a:endParaRPr lang="sv-SE" dirty="0"/>
          </a:p>
          <a:p>
            <a:pPr lvl="2" hangingPunct="0"/>
            <a:r>
              <a:rPr lang="en-GB" dirty="0"/>
              <a:t>Intra-frequency RSSI/CO: 2 cells (E-UTRAN </a:t>
            </a:r>
            <a:r>
              <a:rPr lang="en-GB" dirty="0" err="1"/>
              <a:t>PCell</a:t>
            </a:r>
            <a:r>
              <a:rPr lang="en-GB" dirty="0"/>
              <a:t>, NR </a:t>
            </a:r>
            <a:r>
              <a:rPr lang="en-GB" dirty="0" err="1"/>
              <a:t>PSCell</a:t>
            </a:r>
            <a:r>
              <a:rPr lang="en-GB" dirty="0"/>
              <a:t>)</a:t>
            </a:r>
            <a:endParaRPr lang="sv-SE" dirty="0"/>
          </a:p>
          <a:p>
            <a:pPr lvl="2" hangingPunct="0"/>
            <a:r>
              <a:rPr lang="en-GB" dirty="0"/>
              <a:t>Inter-frequency RSSI/CO: 2 cells (E-UTRAN </a:t>
            </a:r>
            <a:r>
              <a:rPr lang="en-GB" dirty="0" err="1"/>
              <a:t>PCell</a:t>
            </a:r>
            <a:r>
              <a:rPr lang="en-GB" dirty="0"/>
              <a:t>, NR </a:t>
            </a:r>
            <a:r>
              <a:rPr lang="en-GB" dirty="0" err="1"/>
              <a:t>PSCell</a:t>
            </a:r>
            <a:r>
              <a:rPr lang="en-GB" dirty="0"/>
              <a:t>) and 1 inter-frequency for RSSI/CO</a:t>
            </a:r>
            <a:endParaRPr lang="sv-SE" dirty="0"/>
          </a:p>
          <a:p>
            <a:pPr lvl="1" hangingPunct="0"/>
            <a:r>
              <a:rPr lang="en-GB" dirty="0"/>
              <a:t>Scenario C: </a:t>
            </a:r>
            <a:endParaRPr lang="sv-SE" dirty="0"/>
          </a:p>
          <a:p>
            <a:pPr lvl="2" hangingPunct="0"/>
            <a:r>
              <a:rPr lang="en-GB" dirty="0"/>
              <a:t>Intra-frequency RSSI/CO: 1 cell (</a:t>
            </a:r>
            <a:r>
              <a:rPr lang="en-GB" dirty="0" err="1"/>
              <a:t>PCell</a:t>
            </a:r>
            <a:r>
              <a:rPr lang="en-GB" dirty="0"/>
              <a:t>)</a:t>
            </a:r>
            <a:endParaRPr lang="sv-SE" dirty="0"/>
          </a:p>
          <a:p>
            <a:pPr lvl="2" hangingPunct="0"/>
            <a:r>
              <a:rPr lang="en-GB" dirty="0"/>
              <a:t>Inter-frequency RSSI/CO: 1 cell (</a:t>
            </a:r>
            <a:r>
              <a:rPr lang="en-GB" dirty="0" err="1"/>
              <a:t>PCell</a:t>
            </a:r>
            <a:r>
              <a:rPr lang="en-GB" dirty="0"/>
              <a:t>) and 1 inter-frequency for RSSI/CO</a:t>
            </a:r>
            <a:endParaRPr lang="sv-SE" dirty="0"/>
          </a:p>
          <a:p>
            <a:pPr lvl="1" hangingPunct="0"/>
            <a:r>
              <a:rPr lang="da-DK" dirty="0"/>
              <a:t>Standalone Inter-RAT E-UTRAN-NR-U:</a:t>
            </a:r>
            <a:endParaRPr lang="sv-SE" dirty="0"/>
          </a:p>
          <a:p>
            <a:pPr lvl="2" hangingPunct="0"/>
            <a:r>
              <a:rPr lang="en-GB" dirty="0"/>
              <a:t>Inter-RAT RSSI/CO: 1 cell (E-UTRAN </a:t>
            </a:r>
            <a:r>
              <a:rPr lang="en-GB" dirty="0" err="1"/>
              <a:t>PCell</a:t>
            </a:r>
            <a:r>
              <a:rPr lang="en-GB" dirty="0"/>
              <a:t>) and 1 inter-RAT frequency for RSSI/CO</a:t>
            </a:r>
            <a:endParaRPr lang="sv-SE" dirty="0"/>
          </a:p>
          <a:p>
            <a:pPr lvl="1" hangingPunct="0"/>
            <a:endParaRPr lang="en-US" dirty="0"/>
          </a:p>
          <a:p>
            <a:pPr marL="457200" lvl="1" indent="0" hangingPunct="0">
              <a:buNone/>
            </a:pPr>
            <a:endParaRPr lang="sv-SE" dirty="0"/>
          </a:p>
          <a:p>
            <a:pPr lvl="1" hangingPunct="0"/>
            <a:endParaRPr lang="en-US" dirty="0"/>
          </a:p>
        </p:txBody>
      </p:sp>
    </p:spTree>
    <p:extLst>
      <p:ext uri="{BB962C8B-B14F-4D97-AF65-F5344CB8AC3E}">
        <p14:creationId xmlns:p14="http://schemas.microsoft.com/office/powerpoint/2010/main" val="3681064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r>
              <a:rPr lang="sv-SE" sz="5000" dirty="0">
                <a:solidFill>
                  <a:srgbClr val="0070C0"/>
                </a:solidFill>
              </a:rPr>
              <a:t>Agreements from the 1st GTW session</a:t>
            </a:r>
          </a:p>
          <a:p>
            <a:pPr marL="0" indent="0" algn="ctr">
              <a:buNone/>
            </a:pPr>
            <a:r>
              <a:rPr lang="sv-SE" sz="5000" dirty="0">
                <a:solidFill>
                  <a:srgbClr val="00B050"/>
                </a:solidFill>
              </a:rPr>
              <a:t>Agreements from the 1st round</a:t>
            </a:r>
          </a:p>
          <a:p>
            <a:pPr marL="0" indent="0" algn="ctr">
              <a:buNone/>
            </a:pPr>
            <a:r>
              <a:rPr lang="sv-SE" sz="5000" dirty="0"/>
              <a:t>Agreements from the 2nd round</a:t>
            </a:r>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SFTD </a:t>
            </a:r>
            <a:r>
              <a:rPr lang="sv-SE" dirty="0"/>
              <a:t>measurements</a:t>
            </a:r>
            <a:br>
              <a:rPr lang="en-US" dirty="0"/>
            </a:br>
            <a:r>
              <a:rPr lang="en-US" dirty="0"/>
              <a:t>(sub-topic 2-15)</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254001" y="1398324"/>
            <a:ext cx="11908181" cy="5378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2-15-1: Test configurations for inter-RAT SFTD reporting delay with </a:t>
            </a:r>
            <a:r>
              <a:rPr lang="en-GB" dirty="0"/>
              <a:t>NR target under CCA</a:t>
            </a:r>
          </a:p>
          <a:p>
            <a:pPr lvl="1" hangingPunct="0"/>
            <a:r>
              <a:rPr lang="en-US" dirty="0"/>
              <a:t>1: LTE FDD; NR with CCA: 30 kHz SSB SCS, 40 MHz bandwidth, TDD duplex mode</a:t>
            </a:r>
          </a:p>
          <a:p>
            <a:pPr lvl="1" hangingPunct="0"/>
            <a:r>
              <a:rPr lang="en-US" dirty="0"/>
              <a:t>2: LTE TDD; NR with CCA: 30 kHz SSB SCS, 40 MHz bandwidth, TDD duplex mode</a:t>
            </a:r>
          </a:p>
          <a:p>
            <a:pPr lvl="1" hangingPunct="0"/>
            <a:endParaRPr lang="en-US" dirty="0"/>
          </a:p>
          <a:p>
            <a:pPr hangingPunct="0"/>
            <a:r>
              <a:rPr lang="en-US" dirty="0"/>
              <a:t>Issue 2-15-2: </a:t>
            </a:r>
          </a:p>
          <a:p>
            <a:pPr lvl="1" hangingPunct="0"/>
            <a:r>
              <a:rPr lang="en-GB" dirty="0"/>
              <a:t>Inter-RAT reporting delay test cases are based on SFTD reporting only, i.e. no additional SS-RSRP reporting</a:t>
            </a:r>
            <a:endParaRPr lang="en-US" dirty="0"/>
          </a:p>
          <a:p>
            <a:pPr marL="457200" lvl="1" indent="0" hangingPunct="0">
              <a:buNone/>
            </a:pPr>
            <a:endParaRPr lang="sv-SE" dirty="0"/>
          </a:p>
          <a:p>
            <a:pPr hangingPunct="0"/>
            <a:r>
              <a:rPr lang="en-US" dirty="0"/>
              <a:t>Issue 2-15-3:</a:t>
            </a:r>
          </a:p>
          <a:p>
            <a:pPr lvl="1" hangingPunct="0"/>
            <a:r>
              <a:rPr lang="en-GB" dirty="0"/>
              <a:t>FFS: Test case for inter-RAT SFTD reporting delay for SFTD between EUTRA </a:t>
            </a:r>
            <a:r>
              <a:rPr lang="en-GB" dirty="0" err="1"/>
              <a:t>PCell</a:t>
            </a:r>
            <a:r>
              <a:rPr lang="en-GB" dirty="0"/>
              <a:t> and NR neighbour cell on NR carrier under CCA is modelled with </a:t>
            </a:r>
          </a:p>
          <a:p>
            <a:pPr lvl="2" hangingPunct="0"/>
            <a:r>
              <a:rPr lang="en-GB" dirty="0"/>
              <a:t>Option 1: DL CCA on the NR carrier</a:t>
            </a:r>
            <a:endParaRPr lang="en-US" dirty="0"/>
          </a:p>
        </p:txBody>
      </p:sp>
    </p:spTree>
    <p:extLst>
      <p:ext uri="{BB962C8B-B14F-4D97-AF65-F5344CB8AC3E}">
        <p14:creationId xmlns:p14="http://schemas.microsoft.com/office/powerpoint/2010/main" val="32045859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SFTD </a:t>
            </a:r>
            <a:r>
              <a:rPr lang="sv-SE" dirty="0"/>
              <a:t>measurement accuracy</a:t>
            </a:r>
            <a:br>
              <a:rPr lang="en-US" dirty="0"/>
            </a:br>
            <a:r>
              <a:rPr lang="en-US" dirty="0"/>
              <a:t>(sub-topic 2-16)</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254001" y="1398324"/>
            <a:ext cx="11908181" cy="5378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2-16-1: Test configurations for inter-RAT SFTD accuracy</a:t>
            </a:r>
            <a:endParaRPr lang="en-GB" dirty="0"/>
          </a:p>
          <a:p>
            <a:pPr lvl="1" hangingPunct="0"/>
            <a:r>
              <a:rPr lang="en-US" dirty="0"/>
              <a:t>Same as for inter-RAT SFTD reporting delay</a:t>
            </a:r>
          </a:p>
        </p:txBody>
      </p:sp>
    </p:spTree>
    <p:extLst>
      <p:ext uri="{BB962C8B-B14F-4D97-AF65-F5344CB8AC3E}">
        <p14:creationId xmlns:p14="http://schemas.microsoft.com/office/powerpoint/2010/main" val="3263113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Other: Test Cases Applicability for 4RX UEs </a:t>
            </a:r>
            <a:br>
              <a:rPr lang="en-US" dirty="0"/>
            </a:br>
            <a:r>
              <a:rPr lang="en-US" dirty="0"/>
              <a:t>(issue 2-11-6)</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For NR-U, all relevant test cases (e.g., RLM, BM, …) have to also cover 4 RX UEs (similar to legacy Rel-16 NR)</a:t>
            </a:r>
          </a:p>
          <a:p>
            <a:pPr lvl="1" hangingPunct="0"/>
            <a:r>
              <a:rPr lang="en-GB" dirty="0"/>
              <a:t>SNR test points for RLM, BFD, and LR tests with CCA should be adjusted for UEs capable of 4Rx, i.e., set lower SNR test point than the tests for 2Rx UEs</a:t>
            </a:r>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2591126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Test Cases for Cell Re-Selection</a:t>
            </a:r>
            <a:br>
              <a:rPr lang="en-US" dirty="0"/>
            </a:br>
            <a:r>
              <a:rPr lang="en-US" dirty="0"/>
              <a:t>(sub-topic 2-2)</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2-2-1:</a:t>
            </a:r>
          </a:p>
          <a:p>
            <a:pPr lvl="1" hangingPunct="0"/>
            <a:r>
              <a:rPr lang="en-US" dirty="0"/>
              <a:t>Test configurations for NR-U -&gt; NR-U:</a:t>
            </a:r>
          </a:p>
          <a:p>
            <a:pPr lvl="2" hangingPunct="0">
              <a:spcAft>
                <a:spcPts val="600"/>
              </a:spcAft>
            </a:pPr>
            <a:r>
              <a:rPr lang="en-US" dirty="0"/>
              <a:t>1: Cells with CCA: NR 30 kHz SSB SCS, 40 MHz bandwidth, TDD duplex mode</a:t>
            </a:r>
            <a:endParaRPr lang="sv-SE" dirty="0"/>
          </a:p>
          <a:p>
            <a:pPr lvl="1" hangingPunct="0"/>
            <a:r>
              <a:rPr lang="en-US" dirty="0"/>
              <a:t>Test configurations for NR-U -&gt; NR and NR-&gt; NR-U</a:t>
            </a:r>
          </a:p>
          <a:p>
            <a:pPr lvl="2" hangingPunct="0"/>
            <a:r>
              <a:rPr lang="en-US" dirty="0"/>
              <a:t>1: </a:t>
            </a:r>
          </a:p>
          <a:p>
            <a:pPr lvl="3" hangingPunct="0"/>
            <a:r>
              <a:rPr lang="en-US" dirty="0"/>
              <a:t>Cells with CCA: 30 kHz SSB SCS, 40 MHz bandwidth, TDD duplex mode</a:t>
            </a:r>
          </a:p>
          <a:p>
            <a:pPr lvl="3" hangingPunct="0"/>
            <a:r>
              <a:rPr lang="en-US" dirty="0"/>
              <a:t>Cell without CCA: 15 kHz SSB SCS, 10 MHz bandwidth, FDD duplex mode</a:t>
            </a:r>
          </a:p>
          <a:p>
            <a:pPr lvl="2" hangingPunct="0"/>
            <a:r>
              <a:rPr lang="en-US" dirty="0"/>
              <a:t>2:</a:t>
            </a:r>
          </a:p>
          <a:p>
            <a:pPr lvl="3" hangingPunct="0"/>
            <a:r>
              <a:rPr lang="en-US" dirty="0"/>
              <a:t>Cell with CCA: 30 kHz SSB SCS, 40 MHz bandwidth, TDD duplex mode</a:t>
            </a:r>
          </a:p>
          <a:p>
            <a:pPr lvl="3" hangingPunct="0"/>
            <a:r>
              <a:rPr lang="en-US" dirty="0"/>
              <a:t>Cell without CCA: 15 kHz SSB SCS, 10 MHz bandwidth, FDD duplex mode</a:t>
            </a:r>
          </a:p>
          <a:p>
            <a:pPr lvl="2" hangingPunct="0"/>
            <a:r>
              <a:rPr lang="en-US" dirty="0"/>
              <a:t>3: </a:t>
            </a:r>
          </a:p>
          <a:p>
            <a:pPr lvl="3" hangingPunct="0"/>
            <a:r>
              <a:rPr lang="en-US" dirty="0"/>
              <a:t>Cell with CCA: 30 kHz SSB SCS, 40 MHz bandwidth, TDD duplex mode</a:t>
            </a:r>
          </a:p>
          <a:p>
            <a:pPr lvl="3" hangingPunct="0"/>
            <a:r>
              <a:rPr lang="en-US" dirty="0"/>
              <a:t>Cell without CCA: 30 kHz SSB SCS, 40 MHz bandwidth, TDD duplex mode</a:t>
            </a:r>
          </a:p>
          <a:p>
            <a:pPr lvl="0" hangingPunct="0"/>
            <a:r>
              <a:rPr lang="en-US" dirty="0"/>
              <a:t>Issue 2-2-3:</a:t>
            </a:r>
          </a:p>
          <a:p>
            <a:pPr lvl="1" hangingPunct="0"/>
            <a:r>
              <a:rPr lang="en-GB" dirty="0"/>
              <a:t>Reselection test shall verify that maximum allowed CCA failures for Md, Mm and Me</a:t>
            </a:r>
            <a:endParaRPr lang="sv-SE" dirty="0"/>
          </a:p>
          <a:p>
            <a:pPr marL="457200" lvl="1" indent="0">
              <a:buFont typeface="Arial" panose="020B0604020202020204" pitchFamily="34" charset="0"/>
              <a:buNone/>
            </a:pPr>
            <a:endParaRPr lang="sv-SE" dirty="0"/>
          </a:p>
        </p:txBody>
      </p:sp>
    </p:spTree>
    <p:extLst>
      <p:ext uri="{BB962C8B-B14F-4D97-AF65-F5344CB8AC3E}">
        <p14:creationId xmlns:p14="http://schemas.microsoft.com/office/powerpoint/2010/main" val="4169455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Test Cases for HO</a:t>
            </a:r>
            <a:br>
              <a:rPr lang="en-US" dirty="0"/>
            </a:br>
            <a:r>
              <a:rPr lang="en-US" dirty="0"/>
              <a:t>(sub-topic 2-3)</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2-3-1:</a:t>
            </a:r>
          </a:p>
          <a:p>
            <a:pPr lvl="1" hangingPunct="0"/>
            <a:r>
              <a:rPr lang="en-US" dirty="0"/>
              <a:t>Test configurations for NR-U -&gt; NR-U:</a:t>
            </a:r>
          </a:p>
          <a:p>
            <a:pPr lvl="2" hangingPunct="0">
              <a:spcAft>
                <a:spcPts val="600"/>
              </a:spcAft>
            </a:pPr>
            <a:r>
              <a:rPr lang="en-US" dirty="0"/>
              <a:t>1: Cells with CCA: NR 30 kHz SSB SCS, 40 MHz bandwidth, TDD duplex mode</a:t>
            </a:r>
            <a:endParaRPr lang="sv-SE" dirty="0"/>
          </a:p>
          <a:p>
            <a:pPr lvl="1" hangingPunct="0"/>
            <a:r>
              <a:rPr lang="en-US" dirty="0"/>
              <a:t>Test configurations for NR-U -&gt; NR and NR-&gt; NR-U</a:t>
            </a:r>
          </a:p>
          <a:p>
            <a:pPr lvl="2" hangingPunct="0"/>
            <a:r>
              <a:rPr lang="en-US" dirty="0"/>
              <a:t>1: </a:t>
            </a:r>
          </a:p>
          <a:p>
            <a:pPr lvl="3" hangingPunct="0">
              <a:spcBef>
                <a:spcPts val="0"/>
              </a:spcBef>
            </a:pPr>
            <a:r>
              <a:rPr lang="en-US" dirty="0"/>
              <a:t>Cells with CCA: 30 kHz SSB SCS, 40 MHz bandwidth, TDD duplex mode</a:t>
            </a:r>
          </a:p>
          <a:p>
            <a:pPr lvl="3" hangingPunct="0"/>
            <a:r>
              <a:rPr lang="en-US" dirty="0"/>
              <a:t>Cell without CCA: 15 kHz SSB SCS, 10 MHz bandwidth, FDD duplex mode</a:t>
            </a:r>
          </a:p>
          <a:p>
            <a:pPr lvl="2" hangingPunct="0"/>
            <a:r>
              <a:rPr lang="en-US" dirty="0"/>
              <a:t>2:</a:t>
            </a:r>
          </a:p>
          <a:p>
            <a:pPr lvl="3" hangingPunct="0">
              <a:spcBef>
                <a:spcPts val="0"/>
              </a:spcBef>
            </a:pPr>
            <a:r>
              <a:rPr lang="en-US" dirty="0"/>
              <a:t>Cell with CCA: 30 kHz SSB SCS, 40 MHz bandwidth, TDD duplex mode</a:t>
            </a:r>
          </a:p>
          <a:p>
            <a:pPr lvl="3" hangingPunct="0"/>
            <a:r>
              <a:rPr lang="en-US" dirty="0"/>
              <a:t>Cell without CCA: 15 kHz SSB SCS, 10 MHz bandwidth, FDD duplex mode</a:t>
            </a:r>
          </a:p>
          <a:p>
            <a:pPr lvl="2" hangingPunct="0"/>
            <a:r>
              <a:rPr lang="en-US" dirty="0"/>
              <a:t>3: </a:t>
            </a:r>
          </a:p>
          <a:p>
            <a:pPr lvl="3" hangingPunct="0">
              <a:spcBef>
                <a:spcPts val="0"/>
              </a:spcBef>
            </a:pPr>
            <a:r>
              <a:rPr lang="en-US" dirty="0"/>
              <a:t>Cell with CCA: 30 kHz SSB SCS, 40 MHz bandwidth, TDD duplex mode</a:t>
            </a:r>
          </a:p>
          <a:p>
            <a:pPr lvl="3" hangingPunct="0"/>
            <a:r>
              <a:rPr lang="en-US" dirty="0"/>
              <a:t>Cell without CCA: 30 kHz SSB SCS, 40 MHz bandwidth, TDD duplex mode</a:t>
            </a:r>
          </a:p>
          <a:p>
            <a:pPr lvl="1" hangingPunct="0"/>
            <a:r>
              <a:rPr lang="en-US" dirty="0"/>
              <a:t>Test configuration for E-UTRAN -&gt; NR-U</a:t>
            </a:r>
          </a:p>
          <a:p>
            <a:pPr lvl="2" hangingPunct="0"/>
            <a:r>
              <a:rPr lang="en-US" dirty="0"/>
              <a:t>1: </a:t>
            </a:r>
            <a:r>
              <a:rPr lang="en-GB" dirty="0"/>
              <a:t>LTE FDD, NR with CCA: 30 kHz SSB SCS, 40 MHz bandwidth, TDD duplex mode</a:t>
            </a:r>
          </a:p>
          <a:p>
            <a:pPr lvl="2" hangingPunct="0"/>
            <a:r>
              <a:rPr lang="en-US" dirty="0"/>
              <a:t>2: </a:t>
            </a:r>
            <a:r>
              <a:rPr lang="en-GB" dirty="0"/>
              <a:t>LTE TDD, NR with CCA: 30 kHz SSB SCS, 40 MHz bandwidth, TDD duplex mode</a:t>
            </a:r>
            <a:endParaRPr lang="sv-SE" dirty="0"/>
          </a:p>
          <a:p>
            <a:pPr hangingPunct="0"/>
            <a:r>
              <a:rPr lang="sv-SE" dirty="0"/>
              <a:t>Issue 2-3-3: </a:t>
            </a:r>
            <a:r>
              <a:rPr lang="en-GB" dirty="0"/>
              <a:t>Handover delay verified in test requirements is expressed using a formula containing L1, L1’, L2 and L3 depending on the type of test case, and the total delay is limited by T304 timer</a:t>
            </a:r>
            <a:endParaRPr lang="sv-SE" dirty="0"/>
          </a:p>
        </p:txBody>
      </p:sp>
    </p:spTree>
    <p:extLst>
      <p:ext uri="{BB962C8B-B14F-4D97-AF65-F5344CB8AC3E}">
        <p14:creationId xmlns:p14="http://schemas.microsoft.com/office/powerpoint/2010/main" val="32678836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87625" y="365126"/>
            <a:ext cx="11622157" cy="837510"/>
          </a:xfrm>
        </p:spPr>
        <p:txBody>
          <a:bodyPr>
            <a:normAutofit fontScale="90000"/>
          </a:bodyPr>
          <a:lstStyle/>
          <a:p>
            <a:r>
              <a:rPr lang="en-US" dirty="0"/>
              <a:t>Test Cases for RRC Re-Establishment</a:t>
            </a:r>
            <a:br>
              <a:rPr lang="en-US" dirty="0"/>
            </a:br>
            <a:r>
              <a:rPr lang="en-US" dirty="0"/>
              <a:t>(sub-topic 2-4)</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2-4-1: </a:t>
            </a:r>
          </a:p>
          <a:p>
            <a:pPr lvl="1" hangingPunct="0"/>
            <a:r>
              <a:rPr lang="en-GB" dirty="0"/>
              <a:t>At least the following NR-U to NR-U RRC re-establishment tests to verify core requirements in clause 6.2.1A, TS 38.133, are defined:</a:t>
            </a:r>
            <a:endParaRPr lang="sv-SE" dirty="0"/>
          </a:p>
          <a:p>
            <a:pPr lvl="2" hangingPunct="0"/>
            <a:r>
              <a:rPr lang="en-GB" dirty="0"/>
              <a:t>TC1: Intra-frequency RRC Re-establishment in FR1 with known target cell subject to CCA</a:t>
            </a:r>
            <a:endParaRPr lang="sv-SE" dirty="0"/>
          </a:p>
          <a:p>
            <a:pPr lvl="2" hangingPunct="0"/>
            <a:r>
              <a:rPr lang="en-GB" dirty="0"/>
              <a:t>TC2: Inter-frequency RRC Re-establishment in FR1 with unknown target cell subject to CCA</a:t>
            </a:r>
            <a:endParaRPr lang="sv-SE" dirty="0"/>
          </a:p>
          <a:p>
            <a:pPr lvl="2" hangingPunct="0"/>
            <a:r>
              <a:rPr lang="en-GB" dirty="0"/>
              <a:t>TC3: Intra-frequency RRC Re-establishment in FR1 with unknown target cell subject to CCA</a:t>
            </a:r>
            <a:endParaRPr lang="sv-SE" dirty="0"/>
          </a:p>
          <a:p>
            <a:pPr hangingPunct="0"/>
            <a:r>
              <a:rPr lang="sv-SE" dirty="0"/>
              <a:t>Issue 2-4-2: Test configurations for NR-U -&gt; NR-U</a:t>
            </a:r>
          </a:p>
          <a:p>
            <a:pPr lvl="1" hangingPunct="0"/>
            <a:r>
              <a:rPr lang="sv-SE" dirty="0"/>
              <a:t>1: Cells w</a:t>
            </a:r>
            <a:r>
              <a:rPr lang="en-US" dirty="0" err="1"/>
              <a:t>ith</a:t>
            </a:r>
            <a:r>
              <a:rPr lang="en-US" dirty="0"/>
              <a:t> CCA: 30 kHz SSB SCS, 40 MHz bandwidth, TDD duplex mode</a:t>
            </a:r>
          </a:p>
          <a:p>
            <a:pPr hangingPunct="0"/>
            <a:r>
              <a:rPr lang="en-GB" dirty="0"/>
              <a:t>FFS: Issue 2-4-3: NR-U to NR-U RRC re-establishment tests are defined for the following LBT configuration/setting:</a:t>
            </a:r>
          </a:p>
          <a:p>
            <a:pPr lvl="2" hangingPunct="0"/>
            <a:r>
              <a:rPr lang="en-GB" dirty="0"/>
              <a:t>Option 1:</a:t>
            </a:r>
          </a:p>
          <a:p>
            <a:pPr lvl="3" hangingPunct="0"/>
            <a:r>
              <a:rPr lang="en-GB" dirty="0"/>
              <a:t>Serving cell: P</a:t>
            </a:r>
            <a:r>
              <a:rPr lang="en-GB" baseline="-25000" dirty="0"/>
              <a:t>CCA_UL</a:t>
            </a:r>
            <a:r>
              <a:rPr lang="en-GB" dirty="0"/>
              <a:t>=1 and P</a:t>
            </a:r>
            <a:r>
              <a:rPr lang="en-GB" baseline="-25000" dirty="0"/>
              <a:t>CCA_DL</a:t>
            </a:r>
            <a:r>
              <a:rPr lang="en-GB" dirty="0"/>
              <a:t>=1 in all test times</a:t>
            </a:r>
            <a:endParaRPr lang="sv-SE" dirty="0"/>
          </a:p>
          <a:p>
            <a:pPr lvl="3" hangingPunct="0"/>
            <a:r>
              <a:rPr lang="en-GB" dirty="0"/>
              <a:t>Target cell: P</a:t>
            </a:r>
            <a:r>
              <a:rPr lang="en-GB" baseline="-25000" dirty="0"/>
              <a:t>CCA_UL</a:t>
            </a:r>
            <a:r>
              <a:rPr lang="en-GB" dirty="0"/>
              <a:t>=1 and P</a:t>
            </a:r>
            <a:r>
              <a:rPr lang="en-GB" baseline="-25000" dirty="0"/>
              <a:t>CCA_DL</a:t>
            </a:r>
            <a:r>
              <a:rPr lang="en-GB" dirty="0"/>
              <a:t>&lt; 1 (e.g. 0.5) in all test times</a:t>
            </a:r>
            <a:endParaRPr lang="sv-SE" dirty="0"/>
          </a:p>
        </p:txBody>
      </p:sp>
    </p:spTree>
    <p:extLst>
      <p:ext uri="{BB962C8B-B14F-4D97-AF65-F5344CB8AC3E}">
        <p14:creationId xmlns:p14="http://schemas.microsoft.com/office/powerpoint/2010/main" val="526152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en-GB" dirty="0"/>
              <a:t>RRC Connection Release with Re-Direction</a:t>
            </a:r>
            <a:br>
              <a:rPr lang="en-US" dirty="0"/>
            </a:br>
            <a:r>
              <a:rPr lang="en-US" dirty="0"/>
              <a:t>(sub-topic 2-5)</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2-5-2: Test configurations for </a:t>
            </a:r>
            <a:r>
              <a:rPr lang="en-GB" dirty="0"/>
              <a:t>NR-U to NR-U RRC connection release with redirection tests defined for both serving and target cells:</a:t>
            </a:r>
          </a:p>
          <a:p>
            <a:pPr lvl="1" hangingPunct="0"/>
            <a:r>
              <a:rPr lang="en-GB" dirty="0"/>
              <a:t>1: Cells w</a:t>
            </a:r>
            <a:r>
              <a:rPr lang="en-US" dirty="0" err="1"/>
              <a:t>ith</a:t>
            </a:r>
            <a:r>
              <a:rPr lang="en-US" dirty="0"/>
              <a:t> CCA: 30 kHz SSB SCS, 40 MHz bandwidth, TDD duplex mode</a:t>
            </a:r>
            <a:endParaRPr lang="en-GB" dirty="0"/>
          </a:p>
          <a:p>
            <a:pPr hangingPunct="0"/>
            <a:r>
              <a:rPr lang="sv-SE" dirty="0"/>
              <a:t>FFS: Issue 2-5-3: </a:t>
            </a:r>
          </a:p>
          <a:p>
            <a:pPr lvl="1" hangingPunct="0"/>
            <a:r>
              <a:rPr lang="en-GB" dirty="0"/>
              <a:t>NR-U to NR-U RRC connection release with redirection test is defined for the following LBT configuration/setting:</a:t>
            </a:r>
          </a:p>
          <a:p>
            <a:pPr lvl="2" hangingPunct="0"/>
            <a:r>
              <a:rPr lang="en-GB" dirty="0"/>
              <a:t>Option 1:</a:t>
            </a:r>
          </a:p>
          <a:p>
            <a:pPr lvl="3" hangingPunct="0"/>
            <a:r>
              <a:rPr lang="en-GB" dirty="0"/>
              <a:t>Serving cell: PCCA_UL=1 and PCCA_DL=1 in all test times</a:t>
            </a:r>
            <a:endParaRPr lang="sv-SE" dirty="0"/>
          </a:p>
          <a:p>
            <a:pPr lvl="3" hangingPunct="0"/>
            <a:r>
              <a:rPr lang="en-GB" dirty="0"/>
              <a:t>Target cell: PCCA_UL=1 and PCCA_DL&lt; 1 (e.g. 0.75) in all test times</a:t>
            </a:r>
            <a:endParaRPr lang="sv-SE" dirty="0"/>
          </a:p>
        </p:txBody>
      </p:sp>
    </p:spTree>
    <p:extLst>
      <p:ext uri="{BB962C8B-B14F-4D97-AF65-F5344CB8AC3E}">
        <p14:creationId xmlns:p14="http://schemas.microsoft.com/office/powerpoint/2010/main" val="3946111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a:t>
            </a:r>
            <a:r>
              <a:rPr lang="en-GB" dirty="0"/>
              <a:t>RRC Connection Release with Re-Direction</a:t>
            </a:r>
            <a:br>
              <a:rPr lang="en-US" dirty="0"/>
            </a:br>
            <a:r>
              <a:rPr lang="en-US" dirty="0"/>
              <a:t>(sub-topic 2-5)</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2-5-2: Test configurations for </a:t>
            </a:r>
            <a:r>
              <a:rPr lang="en-GB" dirty="0"/>
              <a:t>NR-U to NR-U RRC connection release with redirection tests defined for both serving and target cells:</a:t>
            </a:r>
          </a:p>
          <a:p>
            <a:pPr lvl="1" hangingPunct="0"/>
            <a:r>
              <a:rPr lang="en-GB" dirty="0"/>
              <a:t>1: Cells w</a:t>
            </a:r>
            <a:r>
              <a:rPr lang="en-US" dirty="0" err="1"/>
              <a:t>ith</a:t>
            </a:r>
            <a:r>
              <a:rPr lang="en-US" dirty="0"/>
              <a:t> CCA: 30 kHz SSB SCS, 40 MHz bandwidth, TDD duplex mode</a:t>
            </a:r>
            <a:endParaRPr lang="en-GB" dirty="0"/>
          </a:p>
          <a:p>
            <a:pPr hangingPunct="0"/>
            <a:r>
              <a:rPr lang="sv-SE" dirty="0"/>
              <a:t>FFS: Issue 2-5-3: </a:t>
            </a:r>
          </a:p>
          <a:p>
            <a:pPr lvl="1" hangingPunct="0"/>
            <a:r>
              <a:rPr lang="en-GB" dirty="0"/>
              <a:t>NR-U to NR-U RRC connection release with redirection test is defined for the following LBT configuration/setting:</a:t>
            </a:r>
          </a:p>
          <a:p>
            <a:pPr lvl="2" hangingPunct="0"/>
            <a:r>
              <a:rPr lang="en-GB" dirty="0"/>
              <a:t>Option 1:</a:t>
            </a:r>
          </a:p>
          <a:p>
            <a:pPr lvl="3" hangingPunct="0"/>
            <a:r>
              <a:rPr lang="en-GB" dirty="0"/>
              <a:t>Serving cell: PCCA_UL=1 and PCCA_DL=1 in all test times</a:t>
            </a:r>
            <a:endParaRPr lang="sv-SE" dirty="0"/>
          </a:p>
          <a:p>
            <a:pPr lvl="3" hangingPunct="0"/>
            <a:r>
              <a:rPr lang="en-GB" dirty="0"/>
              <a:t>Target cell: PCCA_UL=1 and PCCA_DL&lt; 1 (e.g. 0.75) in all test times</a:t>
            </a:r>
            <a:endParaRPr lang="sv-SE" dirty="0"/>
          </a:p>
        </p:txBody>
      </p:sp>
    </p:spTree>
    <p:extLst>
      <p:ext uri="{BB962C8B-B14F-4D97-AF65-F5344CB8AC3E}">
        <p14:creationId xmlns:p14="http://schemas.microsoft.com/office/powerpoint/2010/main" val="3315726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Transmit </a:t>
            </a:r>
            <a:r>
              <a:rPr lang="en-GB" dirty="0"/>
              <a:t>Timing</a:t>
            </a:r>
            <a:br>
              <a:rPr lang="en-US" dirty="0"/>
            </a:br>
            <a:r>
              <a:rPr lang="en-US" dirty="0"/>
              <a:t>(sub-topic 2-6, partly)</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2-6-1:</a:t>
            </a:r>
          </a:p>
          <a:p>
            <a:pPr lvl="1" hangingPunct="0"/>
            <a:r>
              <a:rPr lang="en-US" dirty="0"/>
              <a:t>Test configurations for SA:</a:t>
            </a:r>
          </a:p>
          <a:p>
            <a:pPr lvl="2" hangingPunct="0">
              <a:spcAft>
                <a:spcPts val="600"/>
              </a:spcAft>
            </a:pPr>
            <a:r>
              <a:rPr lang="en-US" dirty="0"/>
              <a:t>1: NR cells with CCA: NR TDD, SSB SCS 30 kHz, data SCS 30 kHz, BW 40 MHz</a:t>
            </a:r>
          </a:p>
          <a:p>
            <a:pPr lvl="1" hangingPunct="0">
              <a:spcAft>
                <a:spcPts val="600"/>
              </a:spcAft>
            </a:pPr>
            <a:r>
              <a:rPr lang="sv-SE" dirty="0"/>
              <a:t>Test configuration for EN-DC:</a:t>
            </a:r>
          </a:p>
          <a:p>
            <a:pPr lvl="2" hangingPunct="0"/>
            <a:r>
              <a:rPr lang="en-US" dirty="0"/>
              <a:t>1: LTE FDD; NR cells with CCA: 30 kHz SSB SCS, 40 MHz bandwidth, TDD duplex mode</a:t>
            </a:r>
          </a:p>
          <a:p>
            <a:pPr lvl="2" hangingPunct="0"/>
            <a:r>
              <a:rPr lang="en-US" dirty="0"/>
              <a:t>2: LTE TDD, NR cells with CCA: 30 kHz SSB SCS, 40 MHz bandwidth, TDD duplex mode</a:t>
            </a:r>
          </a:p>
          <a:p>
            <a:pPr lvl="0"/>
            <a:r>
              <a:rPr lang="en-US" dirty="0"/>
              <a:t>FFS: Issue 2-6-2: </a:t>
            </a:r>
            <a:r>
              <a:rPr lang="en-GB" dirty="0"/>
              <a:t>UE transmit timing tests are defined for the following LBT configuration/setting in </a:t>
            </a:r>
            <a:r>
              <a:rPr lang="en-GB" dirty="0" err="1"/>
              <a:t>SpCell</a:t>
            </a:r>
            <a:r>
              <a:rPr lang="en-GB" dirty="0"/>
              <a:t>:</a:t>
            </a:r>
            <a:endParaRPr lang="sv-SE" dirty="0"/>
          </a:p>
          <a:p>
            <a:pPr lvl="2"/>
            <a:r>
              <a:rPr lang="en-GB" dirty="0"/>
              <a:t>Option 1:</a:t>
            </a:r>
          </a:p>
          <a:p>
            <a:pPr lvl="3"/>
            <a:r>
              <a:rPr lang="en-GB" dirty="0"/>
              <a:t>P</a:t>
            </a:r>
            <a:r>
              <a:rPr lang="en-GB" baseline="-25000" dirty="0"/>
              <a:t>CCA_UL</a:t>
            </a:r>
            <a:r>
              <a:rPr lang="en-GB" dirty="0"/>
              <a:t>=1 and P</a:t>
            </a:r>
            <a:r>
              <a:rPr lang="en-GB" baseline="-25000" dirty="0"/>
              <a:t>CCA_DL</a:t>
            </a:r>
            <a:r>
              <a:rPr lang="en-GB" dirty="0"/>
              <a:t> &lt; 1 depending on SSB periodicity (e.g. 0.5% for T</a:t>
            </a:r>
            <a:r>
              <a:rPr lang="en-GB" baseline="-25000" dirty="0"/>
              <a:t>SSB</a:t>
            </a:r>
            <a:r>
              <a:rPr lang="en-GB" dirty="0"/>
              <a:t>=20 ms) in all test times</a:t>
            </a:r>
            <a:endParaRPr lang="sv-SE" dirty="0"/>
          </a:p>
          <a:p>
            <a:pPr hangingPunct="0"/>
            <a:endParaRPr lang="en-US" dirty="0"/>
          </a:p>
          <a:p>
            <a:pPr lvl="1" hangingPunct="0"/>
            <a:endParaRPr lang="en-US" dirty="0"/>
          </a:p>
        </p:txBody>
      </p:sp>
    </p:spTree>
    <p:extLst>
      <p:ext uri="{BB962C8B-B14F-4D97-AF65-F5344CB8AC3E}">
        <p14:creationId xmlns:p14="http://schemas.microsoft.com/office/powerpoint/2010/main" val="3731534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254001" y="365126"/>
            <a:ext cx="11755782" cy="837510"/>
          </a:xfrm>
        </p:spPr>
        <p:txBody>
          <a:bodyPr>
            <a:normAutofit fontScale="90000"/>
          </a:bodyPr>
          <a:lstStyle/>
          <a:p>
            <a:r>
              <a:rPr lang="en-US" dirty="0"/>
              <a:t>Test Cases for T</a:t>
            </a:r>
            <a:r>
              <a:rPr lang="sv-SE" dirty="0"/>
              <a:t>iming Advance</a:t>
            </a:r>
            <a:br>
              <a:rPr lang="en-US" dirty="0"/>
            </a:br>
            <a:r>
              <a:rPr lang="en-US" dirty="0"/>
              <a:t>(sub-topic 2-6, partly)</a:t>
            </a:r>
            <a:endParaRPr lang="sv-SE" dirty="0"/>
          </a:p>
        </p:txBody>
      </p:sp>
      <p:sp>
        <p:nvSpPr>
          <p:cNvPr id="5" name="Content Placeholder 2">
            <a:extLst>
              <a:ext uri="{FF2B5EF4-FFF2-40B4-BE49-F238E27FC236}">
                <a16:creationId xmlns:a16="http://schemas.microsoft.com/office/drawing/2014/main" id="{CF4BC9FF-B9B1-4FEF-82F7-412C3557C555}"/>
              </a:ext>
            </a:extLst>
          </p:cNvPr>
          <p:cNvSpPr txBox="1">
            <a:spLocks/>
          </p:cNvSpPr>
          <p:nvPr/>
        </p:nvSpPr>
        <p:spPr>
          <a:xfrm>
            <a:off x="559904" y="15405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solidFill>
                <a:srgbClr val="00B050"/>
              </a:solidFill>
              <a:latin typeface="Calibri (Body)"/>
            </a:endParaRPr>
          </a:p>
          <a:p>
            <a:pPr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4" name="Content Placeholder 2">
            <a:extLst>
              <a:ext uri="{FF2B5EF4-FFF2-40B4-BE49-F238E27FC236}">
                <a16:creationId xmlns:a16="http://schemas.microsoft.com/office/drawing/2014/main" id="{1BF02DBC-2B69-428C-A596-BFEE31BC2BCF}"/>
              </a:ext>
            </a:extLst>
          </p:cNvPr>
          <p:cNvSpPr txBox="1">
            <a:spLocks/>
          </p:cNvSpPr>
          <p:nvPr/>
        </p:nvSpPr>
        <p:spPr>
          <a:xfrm>
            <a:off x="447261" y="1398324"/>
            <a:ext cx="112974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endParaRPr lang="en-US" dirty="0"/>
          </a:p>
          <a:p>
            <a:pPr hangingPunct="0"/>
            <a:endParaRPr lang="en-US" dirty="0"/>
          </a:p>
          <a:p>
            <a:pPr marL="457200" lvl="1" indent="0">
              <a:buNone/>
            </a:pPr>
            <a:endParaRPr lang="sv-SE" dirty="0"/>
          </a:p>
          <a:p>
            <a:endParaRPr lang="sv-SE" dirty="0"/>
          </a:p>
          <a:p>
            <a:pPr marL="457200" lvl="1" indent="0">
              <a:buFont typeface="Arial" panose="020B0604020202020204" pitchFamily="34" charset="0"/>
              <a:buNone/>
            </a:pPr>
            <a:endParaRPr lang="sv-SE" dirty="0"/>
          </a:p>
        </p:txBody>
      </p:sp>
      <p:sp>
        <p:nvSpPr>
          <p:cNvPr id="6" name="Content Placeholder 2">
            <a:extLst>
              <a:ext uri="{FF2B5EF4-FFF2-40B4-BE49-F238E27FC236}">
                <a16:creationId xmlns:a16="http://schemas.microsoft.com/office/drawing/2014/main" id="{E177938A-57AE-4E53-9D48-81CC21975813}"/>
              </a:ext>
            </a:extLst>
          </p:cNvPr>
          <p:cNvSpPr txBox="1">
            <a:spLocks/>
          </p:cNvSpPr>
          <p:nvPr/>
        </p:nvSpPr>
        <p:spPr>
          <a:xfrm>
            <a:off x="712304" y="1692964"/>
            <a:ext cx="11449878" cy="4952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hangingPunct="0"/>
            <a:r>
              <a:rPr lang="en-US" dirty="0"/>
              <a:t>Issue 2-6-3:</a:t>
            </a:r>
          </a:p>
          <a:p>
            <a:pPr lvl="1" hangingPunct="0"/>
            <a:r>
              <a:rPr lang="en-US" dirty="0"/>
              <a:t>Test configurations for EN-DC:</a:t>
            </a:r>
          </a:p>
          <a:p>
            <a:pPr lvl="2" hangingPunct="0">
              <a:spcAft>
                <a:spcPts val="600"/>
              </a:spcAft>
            </a:pPr>
            <a:r>
              <a:rPr lang="en-US" dirty="0"/>
              <a:t>Same  as for transmit timing</a:t>
            </a:r>
          </a:p>
          <a:p>
            <a:pPr lvl="1" hangingPunct="0">
              <a:spcAft>
                <a:spcPts val="600"/>
              </a:spcAft>
            </a:pPr>
            <a:r>
              <a:rPr lang="sv-SE" dirty="0"/>
              <a:t>Test configuration for SA:</a:t>
            </a:r>
          </a:p>
          <a:p>
            <a:pPr lvl="2" hangingPunct="0">
              <a:spcAft>
                <a:spcPts val="600"/>
              </a:spcAft>
            </a:pPr>
            <a:r>
              <a:rPr lang="en-US" dirty="0"/>
              <a:t>Same  as for transmit timing</a:t>
            </a:r>
          </a:p>
          <a:p>
            <a:pPr lvl="0"/>
            <a:r>
              <a:rPr lang="en-US" dirty="0"/>
              <a:t>FFS: Issue 2-6-4: </a:t>
            </a:r>
            <a:r>
              <a:rPr lang="en-GB" dirty="0"/>
              <a:t>UE timing advance adjustment accuracy tests are defined for the following LBT configuration/setting in </a:t>
            </a:r>
            <a:r>
              <a:rPr lang="en-GB" dirty="0" err="1"/>
              <a:t>SpCell</a:t>
            </a:r>
            <a:r>
              <a:rPr lang="en-GB" dirty="0"/>
              <a:t>:</a:t>
            </a:r>
            <a:endParaRPr lang="sv-SE" dirty="0"/>
          </a:p>
          <a:p>
            <a:pPr lvl="2" hangingPunct="0"/>
            <a:r>
              <a:rPr lang="en-GB" dirty="0"/>
              <a:t>Option 1: </a:t>
            </a:r>
          </a:p>
          <a:p>
            <a:pPr lvl="3" hangingPunct="0"/>
            <a:r>
              <a:rPr lang="en-GB" dirty="0"/>
              <a:t>PCCA_UL=1 and PCCA_DL =1 in all test times</a:t>
            </a:r>
            <a:endParaRPr lang="sv-SE" dirty="0"/>
          </a:p>
          <a:p>
            <a:pPr lvl="2"/>
            <a:endParaRPr lang="sv-SE" dirty="0"/>
          </a:p>
          <a:p>
            <a:pPr hangingPunct="0"/>
            <a:endParaRPr lang="en-US" dirty="0"/>
          </a:p>
          <a:p>
            <a:pPr lvl="1" hangingPunct="0"/>
            <a:endParaRPr lang="en-US" dirty="0"/>
          </a:p>
        </p:txBody>
      </p:sp>
    </p:spTree>
    <p:extLst>
      <p:ext uri="{BB962C8B-B14F-4D97-AF65-F5344CB8AC3E}">
        <p14:creationId xmlns:p14="http://schemas.microsoft.com/office/powerpoint/2010/main" val="22262180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_dlc_DocId xmlns="71c5aaf6-e6ce-465b-b873-5148d2a4c105">5AIRPNAIUNRU-1328258698-2014</_dlc_DocId>
    <_dlc_DocIdUrl xmlns="71c5aaf6-e6ce-465b-b873-5148d2a4c105">
      <Url>https://nokia.sharepoint.com/sites/c5g/5gradio/_layouts/15/DocIdRedir.aspx?ID=5AIRPNAIUNRU-1328258698-2014</Url>
      <Description>5AIRPNAIUNRU-1328258698-2014</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E093191B-B6CB-4016-910D-9A3A4E1747AD}">
  <ds:schemaRefs>
    <ds:schemaRef ds:uri="http://schemas.microsoft.com/office/2006/metadata/properties"/>
    <ds:schemaRef ds:uri="http://schemas.microsoft.com/office/infopath/2007/PartnerControls"/>
    <ds:schemaRef ds:uri="3b34c8f0-1ef5-4d1e-bb66-517ce7fe7356"/>
    <ds:schemaRef ds:uri="71c5aaf6-e6ce-465b-b873-5148d2a4c105"/>
  </ds:schemaRefs>
</ds:datastoreItem>
</file>

<file path=customXml/itemProps2.xml><?xml version="1.0" encoding="utf-8"?>
<ds:datastoreItem xmlns:ds="http://schemas.openxmlformats.org/officeDocument/2006/customXml" ds:itemID="{3BBC04BC-A14F-4D09-B8D5-3BE1482156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0b6aed8e-0313-4d17-80ff-d0e5da4931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E601B03-89DF-4B28-AFE0-608A16F2DB2E}">
  <ds:schemaRefs>
    <ds:schemaRef ds:uri="http://schemas.microsoft.com/sharepoint/v3/contenttype/forms"/>
  </ds:schemaRefs>
</ds:datastoreItem>
</file>

<file path=customXml/itemProps4.xml><?xml version="1.0" encoding="utf-8"?>
<ds:datastoreItem xmlns:ds="http://schemas.openxmlformats.org/officeDocument/2006/customXml" ds:itemID="{1BA33B5E-B764-495A-8BCC-654352D8BE7F}">
  <ds:schemaRefs>
    <ds:schemaRef ds:uri="http://schemas.microsoft.com/sharepoint/events"/>
  </ds:schemaRefs>
</ds:datastoreItem>
</file>

<file path=customXml/itemProps5.xml><?xml version="1.0" encoding="utf-8"?>
<ds:datastoreItem xmlns:ds="http://schemas.openxmlformats.org/officeDocument/2006/customXml" ds:itemID="{0820DD70-B395-42B6-837F-C87069B6B9C0}">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17284</TotalTime>
  <Words>3394</Words>
  <Application>Microsoft Office PowerPoint</Application>
  <PresentationFormat>Widescreen</PresentationFormat>
  <Paragraphs>409</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(Body)</vt:lpstr>
      <vt:lpstr>Calibri Light</vt:lpstr>
      <vt:lpstr>Times New Roman</vt:lpstr>
      <vt:lpstr>Office Theme</vt:lpstr>
      <vt:lpstr>WF on test configurations for NR-U RRM performance requirements  all agreements in RAN4#98-e from: [98e][206] NR_unlic_RRM_2, topic #2</vt:lpstr>
      <vt:lpstr>PowerPoint Presentation</vt:lpstr>
      <vt:lpstr>Test Cases for Cell Re-Selection (sub-topic 2-2)</vt:lpstr>
      <vt:lpstr>Test Cases for HO (sub-topic 2-3)</vt:lpstr>
      <vt:lpstr>Test Cases for RRC Re-Establishment (sub-topic 2-4)</vt:lpstr>
      <vt:lpstr>Test Cases for RRC Connection Release with Re-Direction (sub-topic 2-5)</vt:lpstr>
      <vt:lpstr>Test Cases for RRC Connection Release with Re-Direction (sub-topic 2-5)</vt:lpstr>
      <vt:lpstr>Test Cases for Transmit Timing (sub-topic 2-6, partly)</vt:lpstr>
      <vt:lpstr>Test Cases for Timing Advance (sub-topic 2-6, partly)</vt:lpstr>
      <vt:lpstr>Test Cases for BWP switching (sub-topic 2-7)</vt:lpstr>
      <vt:lpstr>Test Cases for Active TCI State Switching (sub-topic 2-8)</vt:lpstr>
      <vt:lpstr>Test Cases for Interruptions (sub-topic 2-9)</vt:lpstr>
      <vt:lpstr>Test Cases for SCell Activation Delay (sub-topic 2-10)</vt:lpstr>
      <vt:lpstr>Test Cases for RLM (sub-topic 2-11)</vt:lpstr>
      <vt:lpstr>Test Cases for BM: BFD and LR (sub-topic 2-12, partly)</vt:lpstr>
      <vt:lpstr>Test Cases for BM: L1-RSRP (sub-topic 2-12, partly)</vt:lpstr>
      <vt:lpstr>Test Cases for RRM measurements (sub-topic 2-13)</vt:lpstr>
      <vt:lpstr>Test Cases for RRM measurements, cont. (sub-topic 2-13)</vt:lpstr>
      <vt:lpstr>Test Cases for RSSI/CO measurements (sub-topic 2-14)</vt:lpstr>
      <vt:lpstr>Test Cases for SFTD measurements (sub-topic 2-15)</vt:lpstr>
      <vt:lpstr>Test Cases for SFTD measurement accuracy (sub-topic 2-16)</vt:lpstr>
      <vt:lpstr>Other: Test Cases Applicability for 4RX UEs  (issue 2-11-6)</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2531</cp:revision>
  <dcterms:created xsi:type="dcterms:W3CDTF">2016-04-13T15:12:29Z</dcterms:created>
  <dcterms:modified xsi:type="dcterms:W3CDTF">2021-02-04T00:26:48Z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y fmtid="{D5CDD505-2E9C-101B-9397-08002B2CF9AE}" pid="16" name="ContentTypeId">
    <vt:lpwstr>0x01010000E5007003D3004E92B8EDD86D20E8CD</vt:lpwstr>
  </property>
  <property fmtid="{D5CDD505-2E9C-101B-9397-08002B2CF9AE}" pid="17" name="_dlc_DocIdItemGuid">
    <vt:lpwstr>5c15b6fa-df2d-4144-9d7c-9aee0ff42355</vt:lpwstr>
  </property>
</Properties>
</file>