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47" r:id="rId3"/>
    <p:sldId id="433" r:id="rId4"/>
    <p:sldId id="450" r:id="rId5"/>
    <p:sldId id="462" r:id="rId6"/>
    <p:sldId id="466" r:id="rId7"/>
    <p:sldId id="463" r:id="rId8"/>
    <p:sldId id="467" r:id="rId9"/>
    <p:sldId id="468" r:id="rId10"/>
    <p:sldId id="470" r:id="rId11"/>
    <p:sldId id="469" r:id="rId12"/>
    <p:sldId id="434" r:id="rId13"/>
    <p:sldId id="457" r:id="rId14"/>
    <p:sldId id="451" r:id="rId15"/>
    <p:sldId id="465" r:id="rId16"/>
    <p:sldId id="453" r:id="rId17"/>
    <p:sldId id="458" r:id="rId18"/>
    <p:sldId id="461" r:id="rId19"/>
    <p:sldId id="46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4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Core Requirements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RAN4#98-e in email thread:</a:t>
            </a:r>
            <a:br>
              <a:rPr lang="en-US" sz="4400" dirty="0"/>
            </a:br>
            <a:r>
              <a:rPr lang="en-US" sz="4400" dirty="0"/>
              <a:t>[98e][</a:t>
            </a:r>
            <a:r>
              <a:rPr lang="en-US" sz="4400" b="1" dirty="0"/>
              <a:t>205</a:t>
            </a:r>
            <a:r>
              <a:rPr lang="en-US" sz="4400" dirty="0"/>
              <a:t>] NR_unlic_RRM_1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#98-e                                                                                                                        </a:t>
            </a:r>
            <a:r>
              <a:rPr lang="en-US" b="1" dirty="0"/>
              <a:t>R4-2103512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US" b="1" dirty="0"/>
              <a:t>Electronic Meeting, Jan. 25-Feb. 5, 2021</a:t>
            </a:r>
            <a:endParaRPr lang="sv-SE" b="1" dirty="0"/>
          </a:p>
          <a:p>
            <a:pPr hangingPunct="0"/>
            <a:r>
              <a:rPr lang="en-GB" b="1" dirty="0"/>
              <a:t>Agenda Items: 7.1.5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Random Access: Applicability rules for RA in other RRM requirements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1"/>
            <a:ext cx="11827564" cy="246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list of impacted RRM requirements in TS 38.133:</a:t>
            </a:r>
          </a:p>
          <a:p>
            <a:pPr lvl="1"/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6E1179-7089-4256-9247-1A59A47A3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499340"/>
              </p:ext>
            </p:extLst>
          </p:nvPr>
        </p:nvGraphicFramePr>
        <p:xfrm>
          <a:off x="2250665" y="2768676"/>
          <a:ext cx="7365947" cy="2768727"/>
        </p:xfrm>
        <a:graphic>
          <a:graphicData uri="http://schemas.openxmlformats.org/drawingml/2006/table">
            <a:tbl>
              <a:tblPr firstRow="1" firstCol="1" bandRow="1"/>
              <a:tblGrid>
                <a:gridCol w="520969">
                  <a:extLst>
                    <a:ext uri="{9D8B030D-6E8A-4147-A177-3AD203B41FA5}">
                      <a16:colId xmlns:a16="http://schemas.microsoft.com/office/drawing/2014/main" val="1872644419"/>
                    </a:ext>
                  </a:extLst>
                </a:gridCol>
                <a:gridCol w="933869">
                  <a:extLst>
                    <a:ext uri="{9D8B030D-6E8A-4147-A177-3AD203B41FA5}">
                      <a16:colId xmlns:a16="http://schemas.microsoft.com/office/drawing/2014/main" val="2390370311"/>
                    </a:ext>
                  </a:extLst>
                </a:gridCol>
                <a:gridCol w="5911109">
                  <a:extLst>
                    <a:ext uri="{9D8B030D-6E8A-4147-A177-3AD203B41FA5}">
                      <a16:colId xmlns:a16="http://schemas.microsoft.com/office/drawing/2014/main" val="15570799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Clause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NOT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71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Handover requirements except for clauses 6.1.2 and 6.1B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028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re-establishment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03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6.2.3.2.1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70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transmit timing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200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8.9.2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addition delay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451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8.11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change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909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8.11B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Conditional PSCell change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13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08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1927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9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6.2.1A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re-establishment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7895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6.2.3.2.3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524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transmit timing requirements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763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567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SI reading with LBT in RRC release with redirection, RRC re-establishment, and paging interruption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0"/>
            <a:ext cx="11827564" cy="4224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FFS: defining a </a:t>
            </a:r>
            <a:r>
              <a:rPr lang="en-US" dirty="0"/>
              <a:t>requirement on the minimum number of available samples for SI reading during the RRC release with redirection, RRC re-establishment, and paging interruption at a low operation point, e.g., at -3 dB</a:t>
            </a:r>
          </a:p>
          <a:p>
            <a:pPr lvl="0"/>
            <a:r>
              <a:rPr lang="en-US" dirty="0"/>
              <a:t>For NR-U RRM test cases, T</a:t>
            </a:r>
            <a:r>
              <a:rPr lang="en-US" baseline="-25000" dirty="0"/>
              <a:t>SI,CCA</a:t>
            </a:r>
            <a:r>
              <a:rPr lang="en-US" dirty="0"/>
              <a:t> is set as follows, considering the agreed limited set of values for P</a:t>
            </a:r>
            <a:r>
              <a:rPr lang="en-US" baseline="-25000" dirty="0"/>
              <a:t>CCA_DL</a:t>
            </a:r>
            <a:r>
              <a:rPr lang="en-US" dirty="0"/>
              <a:t>:</a:t>
            </a:r>
            <a:endParaRPr lang="sv-SE" sz="3600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0.25) = X1*T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0.5) = X2*T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0.75) = X3*T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X1=[35], X2=[17], X3=[10]</a:t>
            </a:r>
            <a:endParaRPr lang="sv-SE" dirty="0"/>
          </a:p>
          <a:p>
            <a:pPr lvl="1" hangingPunct="0"/>
            <a:r>
              <a:rPr lang="sv-SE" dirty="0"/>
              <a:t>No other margins are needed</a:t>
            </a:r>
          </a:p>
          <a:p>
            <a:endParaRPr lang="sv-SE" dirty="0"/>
          </a:p>
          <a:p>
            <a:pPr lvl="1"/>
            <a:endParaRPr lang="sv-SE" dirty="0">
              <a:highlight>
                <a:srgbClr val="FF0000"/>
              </a:highlight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31663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Activation: Interruptions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General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Further discuss the following 2 types of interruptions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Interruptions on any active cell in the same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Interruptions on any active cell outside the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</a:t>
            </a:r>
            <a:endParaRPr lang="sv-SE" dirty="0">
              <a:solidFill>
                <a:srgbClr val="0070C0"/>
              </a:solidFill>
            </a:endParaRPr>
          </a:p>
          <a:p>
            <a:pPr lvl="0" hangingPunct="0"/>
            <a:endParaRPr lang="sv-SE" dirty="0"/>
          </a:p>
          <a:p>
            <a:pPr hangingPunct="0"/>
            <a:r>
              <a:rPr lang="en-US" dirty="0">
                <a:latin typeface="Calibri (Body)"/>
              </a:rPr>
              <a:t>Interruptions for inter-band CA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For any active cell in the same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activated, the interruption requirements (i.e. number of interruptions and starting point of an interruption) for intra-band CA apply</a:t>
            </a:r>
            <a:endParaRPr lang="sv-SE" dirty="0">
              <a:solidFill>
                <a:srgbClr val="0070C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</a:rPr>
              <a:t>For any active cell outside the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activated, the interruption requirements are FFS</a:t>
            </a:r>
          </a:p>
          <a:p>
            <a:pPr lvl="1"/>
            <a:r>
              <a:rPr lang="en-US" dirty="0"/>
              <a:t>For the known target </a:t>
            </a:r>
            <a:r>
              <a:rPr lang="en-US" dirty="0" err="1"/>
              <a:t>SCell</a:t>
            </a:r>
            <a:r>
              <a:rPr lang="en-US" dirty="0"/>
              <a:t>: </a:t>
            </a:r>
            <a:r>
              <a:rPr lang="en-GB" dirty="0"/>
              <a:t>a single interruption applies, regardless of whether the victim cell is on an intra-band or inter-band CC.</a:t>
            </a:r>
            <a:endParaRPr lang="sv-SE" dirty="0"/>
          </a:p>
          <a:p>
            <a:pPr lvl="1"/>
            <a:r>
              <a:rPr lang="en-US" dirty="0"/>
              <a:t>For unknown target </a:t>
            </a:r>
            <a:r>
              <a:rPr lang="en-US" dirty="0" err="1"/>
              <a:t>SCell</a:t>
            </a:r>
            <a:r>
              <a:rPr lang="en-US" dirty="0"/>
              <a:t>: </a:t>
            </a:r>
          </a:p>
          <a:p>
            <a:pPr lvl="2"/>
            <a:r>
              <a:rPr lang="sv-SE" dirty="0"/>
              <a:t>Scenario with victims on inter-band CCs only (no intra-band victim serving cells): single interruption</a:t>
            </a:r>
          </a:p>
          <a:p>
            <a:pPr lvl="2"/>
            <a:r>
              <a:rPr lang="sv-SE" dirty="0"/>
              <a:t>Scenario with victims on inter-band CCs and intra-band CCs: FFS</a:t>
            </a:r>
          </a:p>
          <a:p>
            <a:pPr lvl="2" hangingPunct="0"/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33511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40" y="365126"/>
            <a:ext cx="12131039" cy="83751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Activation: </a:t>
            </a:r>
            <a:r>
              <a:rPr lang="en-US" dirty="0" err="1"/>
              <a:t>sCellDeactivationTimer</a:t>
            </a:r>
            <a:r>
              <a:rPr lang="en-US" dirty="0"/>
              <a:t> is NOT configured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70C0"/>
                </a:solidFill>
              </a:rPr>
              <a:t>Applicability of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when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1 (E///, QC, Apple, Huawei/</a:t>
            </a:r>
            <a:r>
              <a:rPr lang="en-US" dirty="0" err="1">
                <a:solidFill>
                  <a:srgbClr val="0070C0"/>
                </a:solidFill>
              </a:rPr>
              <a:t>HiSilicon</a:t>
            </a:r>
            <a:r>
              <a:rPr lang="en-US" dirty="0">
                <a:solidFill>
                  <a:srgbClr val="0070C0"/>
                </a:solidFill>
              </a:rPr>
              <a:t>):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>
                <a:solidFill>
                  <a:srgbClr val="0070C0"/>
                </a:solidFill>
              </a:rPr>
              <a:t>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for NR-U do not apply when the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configured, when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exceeds some pre-defined time (e.g., equivalent or comparable to the longest possible value of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).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2 (Nokia, ZTE, MTK):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in Scenario A (CA with NR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 and NR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) with any LBT type and in Scenario B and C (E-UTRAN-NR-U DC/SA NR-U) with LBT type 2C. Requirements are also applicable in all scenarios, if the UE does not experience any UL LBT failures during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activation/deactivation.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when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 also in Scenarios B and C (EN-DC and SA) LBT types other than 2C.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3 (possible compromise solution):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in Scenario A (CA with NR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 and NR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) with any LBT type and in Scenario B and C (E-UTRAN-NR-U DC/SA NR-U) with LBT type 2C. Requirements are also applicable in all scenarios, if the UE does not experience any UL LBT failures during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activation/deactivation.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>
                <a:solidFill>
                  <a:srgbClr val="0070C0"/>
                </a:solidFill>
              </a:rPr>
              <a:t>For all other scenarios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for NR-U do not apply when the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configured, when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exceeds some pre-defined time (e.g., equivalent or comparable to the longest possible value of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).</a:t>
            </a:r>
            <a:endParaRPr lang="sv-SE" dirty="0">
              <a:solidFill>
                <a:srgbClr val="0070C0"/>
              </a:solidFill>
            </a:endParaRPr>
          </a:p>
          <a:p>
            <a:endParaRPr lang="sv-SE" dirty="0"/>
          </a:p>
          <a:p>
            <a:pPr lvl="0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6327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RLM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The RLM requirements under CCA in clause 8.1A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33025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Beam Management: Link Recovery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The link recovery requirements under CCA in clause 8.5A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</a:p>
          <a:p>
            <a:pPr lvl="1" hangingPunct="0"/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3829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L1-RSRP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Semi-persistent L1-RSRP measurement reporting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Capture the following sentence in TS38.133 9.5A.3.2:</a:t>
            </a:r>
            <a:endParaRPr lang="sv-SE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When CCA is used on target frequency, the UE shall stop semi-persistent L1-RSRP measurement reports on PUCCH, when the UE cannot transmit a PUCCH with HARQ-ACK information in slot n corresponding to the PDSCH carrying the deactivation command</a:t>
            </a:r>
            <a:endParaRPr lang="sv-SE" dirty="0">
              <a:solidFill>
                <a:srgbClr val="00B050"/>
              </a:solidFill>
            </a:endParaRPr>
          </a:p>
          <a:p>
            <a:pPr lvl="0" hangingPunct="0"/>
            <a:r>
              <a:rPr lang="en-US" dirty="0"/>
              <a:t>The L1-RSRP requirements under CCA in clause 9.5A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  <a:endParaRPr lang="sv-SE" dirty="0"/>
          </a:p>
          <a:p>
            <a:pPr marL="457200" lvl="1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514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SFTD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NR-U bands in SFTD accuracy requirements in TS 36.133:</a:t>
            </a:r>
          </a:p>
          <a:p>
            <a:pPr lvl="1"/>
            <a:r>
              <a:rPr lang="en-US" dirty="0"/>
              <a:t>Add NR unlicensed bands to SFTD accuracy requirements in TS 36.133 clause 9.1.27</a:t>
            </a:r>
            <a:endParaRPr lang="sv-S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34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CSSF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CSSF outside measurement gaps for carrier frequency with CCA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CSSF outside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outside_gap,i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 should increase by one if one MO configured both RMTC (for RSSI measurement) and SMTC (for SSB-based measurement)</a:t>
            </a:r>
          </a:p>
          <a:p>
            <a:r>
              <a:rPr lang="en-GB" dirty="0"/>
              <a:t>CSSF within measurement gaps for carrier frequency with CCA</a:t>
            </a:r>
            <a:endParaRPr lang="en-US" dirty="0"/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CSSF within measurement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 needs also to be adapted to account for inter-frequency RSSI/CO measurements and intra-frequency RSSI/CO measurements with gaps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Regarding the CSSF within measurement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), a MO should be counted twice, if the MO is configured with both RMTC and SMTC which are candidates to be measured in gap j where the measurement object i is also a candidate</a:t>
            </a:r>
            <a:endParaRPr lang="sv-SE" dirty="0">
              <a:solidFill>
                <a:srgbClr val="00B050"/>
              </a:solidFill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18235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Other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PL-RS switching for Rel-16 NR-U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include RRM requirements for PL-RS switching in Rel-16 NR-U</a:t>
            </a:r>
          </a:p>
          <a:p>
            <a:r>
              <a:rPr lang="en-US" dirty="0"/>
              <a:t>Rel-16 CGI reading for Rel-16 NR-U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include RRM requirements for the Rel-16 CGI reading feature in Rel-16 NR-U</a:t>
            </a:r>
            <a:endParaRPr lang="sv-S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7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70C0"/>
                </a:solidFill>
              </a:rPr>
              <a:t>Agreements from the 1st GTW session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447261" y="1398324"/>
            <a:ext cx="112974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77938A-57AE-4E53-9D48-81CC21975813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1450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sv-SE" dirty="0"/>
              <a:t>Further NR-U terminology clarification</a:t>
            </a:r>
          </a:p>
          <a:p>
            <a:pPr lvl="1"/>
            <a:r>
              <a:rPr lang="en-US" dirty="0"/>
              <a:t>General principles to address the impact of DRX, MGRP, CSSF, etc. on the availability definition:</a:t>
            </a:r>
          </a:p>
          <a:p>
            <a:pPr lvl="2"/>
            <a:r>
              <a:rPr lang="en-US" dirty="0"/>
              <a:t>When configured with measurements in measurement cycles: the UE is not required to determine the availability of SMTC occasions more frequent than once per measurement cycle.</a:t>
            </a:r>
            <a:endParaRPr lang="sv-SE" dirty="0"/>
          </a:p>
          <a:p>
            <a:pPr lvl="2"/>
            <a:r>
              <a:rPr lang="en-US" dirty="0"/>
              <a:t>For measurements in gaps: The UE is not required to determine the availability of SMTC occasions more frequent than once during MGRP.</a:t>
            </a:r>
            <a:endParaRPr lang="sv-SE" dirty="0"/>
          </a:p>
          <a:p>
            <a:pPr lvl="2"/>
            <a:r>
              <a:rPr lang="en-US" dirty="0"/>
              <a:t>For measurement requirements with DRX: the UE is not required to determine the availability of SMTC occasions more frequent than once per DRX cycle.</a:t>
            </a:r>
          </a:p>
          <a:p>
            <a:pPr lvl="2"/>
            <a:r>
              <a:rPr lang="en-GB" dirty="0"/>
              <a:t>For RLM/CBD: The UE is not required to determine the availability of SSB occasions more frequent than once per DRX cycle length, when configured with DRX.</a:t>
            </a:r>
            <a:endParaRPr lang="sv-SE" dirty="0"/>
          </a:p>
          <a:p>
            <a:pPr lvl="2" hangingPunct="0"/>
            <a:r>
              <a:rPr lang="en-US" dirty="0"/>
              <a:t>FFS: how to account CSSF impact</a:t>
            </a:r>
          </a:p>
          <a:p>
            <a:pPr lvl="3" hangingPunct="0"/>
            <a:r>
              <a:rPr lang="en-US" dirty="0"/>
              <a:t>Option 1: For measurement requirements with CSSF: The UE is not required to determine the availability of SMTC occasions more frequent than what is required by CSSF.</a:t>
            </a:r>
            <a:endParaRPr lang="sv-SE" dirty="0"/>
          </a:p>
          <a:p>
            <a:pPr lvl="1" hangingPunct="0"/>
            <a:r>
              <a:rPr lang="en-US" dirty="0"/>
              <a:t>FFS: how to capture the above in 38.133 and the level of details</a:t>
            </a:r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20101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- 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540564"/>
            <a:ext cx="11827564" cy="4614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Supplementary UL</a:t>
            </a:r>
          </a:p>
          <a:p>
            <a:pPr lvl="1" hangingPunct="0"/>
            <a:r>
              <a:rPr lang="en-GB" dirty="0">
                <a:solidFill>
                  <a:srgbClr val="0070C0"/>
                </a:solidFill>
              </a:rPr>
              <a:t>Do not define RRM </a:t>
            </a:r>
            <a:r>
              <a:rPr lang="en-US" dirty="0">
                <a:solidFill>
                  <a:srgbClr val="0070C0"/>
                </a:solidFill>
              </a:rPr>
              <a:t>requirements for random access in supplementary uplink</a:t>
            </a:r>
            <a:endParaRPr lang="sv-SE" dirty="0">
              <a:solidFill>
                <a:srgbClr val="0070C0"/>
              </a:solidFill>
            </a:endParaRPr>
          </a:p>
          <a:p>
            <a:pPr lvl="2" hangingPunct="0"/>
            <a:r>
              <a:rPr lang="en-US" dirty="0">
                <a:solidFill>
                  <a:srgbClr val="0070C0"/>
                </a:solidFill>
              </a:rPr>
              <a:t>Note: The respective requirements can be discussed in the future when the corresponding RF band combinations including NR-U and SUL are introduced and also subject to the outcome of RAN1 discussion</a:t>
            </a:r>
          </a:p>
          <a:p>
            <a:pPr hangingPunct="0"/>
            <a:r>
              <a:rPr lang="en-US" dirty="0"/>
              <a:t>Specification structure for RA requirements in 38.133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The specification structure for clause 6.2.2A shall follow the structure of clause 6.2.2, but unnecessary sections can be omitted (do not use void for this purpose)</a:t>
            </a:r>
            <a:endParaRPr lang="en-US" dirty="0">
              <a:solidFill>
                <a:srgbClr val="00B050"/>
              </a:solidFill>
            </a:endParaRPr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45351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2-step RA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20263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70C0"/>
                </a:solidFill>
              </a:rPr>
              <a:t>Define requirements for 2-step RA in Rel-16 NR-U</a:t>
            </a:r>
          </a:p>
          <a:p>
            <a:pPr hangingPunct="0"/>
            <a:r>
              <a:rPr lang="en-US" dirty="0"/>
              <a:t>Specification structure</a:t>
            </a:r>
          </a:p>
          <a:p>
            <a:pPr lvl="1" hangingPunct="0"/>
            <a:r>
              <a:rPr lang="en-US" dirty="0"/>
              <a:t>Create section 6.2.2A.3 for 2-step RA in NR-U</a:t>
            </a:r>
          </a:p>
          <a:p>
            <a:pPr lvl="2"/>
            <a:r>
              <a:rPr lang="en-GB" dirty="0"/>
              <a:t>6.2.2A.3 Requirements for 2-step RA type</a:t>
            </a:r>
            <a:endParaRPr lang="sv-SE" dirty="0"/>
          </a:p>
          <a:p>
            <a:pPr lvl="3"/>
            <a:r>
              <a:rPr lang="en-GB" dirty="0"/>
              <a:t>6.2.2A.3.1 Contention based random access</a:t>
            </a:r>
            <a:endParaRPr lang="sv-SE" dirty="0"/>
          </a:p>
          <a:p>
            <a:pPr lvl="4"/>
            <a:r>
              <a:rPr lang="en-GB" dirty="0"/>
              <a:t>6.2.2A.3.1.1 Correct behaviour when transmitting </a:t>
            </a:r>
            <a:r>
              <a:rPr lang="en-GB" dirty="0" err="1"/>
              <a:t>MsgA</a:t>
            </a:r>
            <a:endParaRPr lang="sv-SE" dirty="0"/>
          </a:p>
          <a:p>
            <a:pPr lvl="4"/>
            <a:r>
              <a:rPr lang="en-GB" dirty="0"/>
              <a:t>6.2.2A.3.1.2 Correct behaviour when receiving </a:t>
            </a:r>
            <a:r>
              <a:rPr lang="en-GB" dirty="0" err="1"/>
              <a:t>MsgB</a:t>
            </a:r>
            <a:endParaRPr lang="sv-SE" dirty="0"/>
          </a:p>
          <a:p>
            <a:pPr lvl="4"/>
            <a:r>
              <a:rPr lang="en-GB" dirty="0"/>
              <a:t>6.2.2A.3.1.3 Correct behaviour when not receiving </a:t>
            </a:r>
            <a:r>
              <a:rPr lang="en-GB" dirty="0" err="1"/>
              <a:t>MsgB</a:t>
            </a:r>
            <a:endParaRPr lang="sv-SE" dirty="0"/>
          </a:p>
          <a:p>
            <a:pPr lvl="3"/>
            <a:r>
              <a:rPr lang="en-GB" dirty="0"/>
              <a:t>6.2.2A.3.2 Non-contention based random access</a:t>
            </a:r>
            <a:endParaRPr lang="sv-SE" dirty="0"/>
          </a:p>
          <a:p>
            <a:pPr lvl="4"/>
            <a:r>
              <a:rPr lang="en-GB" dirty="0"/>
              <a:t>6.2.2A.3.2.1 Correct behaviour when transmitting </a:t>
            </a:r>
            <a:r>
              <a:rPr lang="en-GB" dirty="0" err="1"/>
              <a:t>MsgA</a:t>
            </a:r>
            <a:endParaRPr lang="sv-SE" dirty="0"/>
          </a:p>
          <a:p>
            <a:pPr lvl="4"/>
            <a:r>
              <a:rPr lang="en-GB" dirty="0"/>
              <a:t>6.2.2A.3.2.2 Correct behaviour when receiving </a:t>
            </a:r>
            <a:r>
              <a:rPr lang="en-GB" dirty="0" err="1"/>
              <a:t>MsgB</a:t>
            </a:r>
            <a:r>
              <a:rPr lang="en-GB" dirty="0"/>
              <a:t> </a:t>
            </a:r>
            <a:endParaRPr lang="sv-SE" dirty="0"/>
          </a:p>
          <a:p>
            <a:pPr lvl="4"/>
            <a:r>
              <a:rPr lang="en-GB" dirty="0"/>
              <a:t>6.2.2A.3.2.3 Correct behaviour when not receiving </a:t>
            </a:r>
            <a:r>
              <a:rPr lang="en-GB" dirty="0" err="1"/>
              <a:t>MsgB</a:t>
            </a:r>
            <a:endParaRPr lang="sv-SE" dirty="0">
              <a:solidFill>
                <a:srgbClr val="0070C0"/>
              </a:solidFill>
            </a:endParaRPr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7467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2-step RA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64967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UE behaviour with respect to </a:t>
            </a:r>
            <a:r>
              <a:rPr lang="en-GB" i="1" dirty="0" err="1"/>
              <a:t>lbt-FailureRecoveryConfig</a:t>
            </a:r>
            <a:r>
              <a:rPr lang="en-GB" i="1" dirty="0"/>
              <a:t>:</a:t>
            </a:r>
            <a:endParaRPr lang="en-GB" dirty="0">
              <a:solidFill>
                <a:srgbClr val="0070C0"/>
              </a:solidFill>
            </a:endParaRPr>
          </a:p>
          <a:p>
            <a:pPr lvl="1" fontAlgn="ctr" hangingPunct="0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configured and is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 fontAlgn="ctr" hangingPunct="0"/>
            <a:r>
              <a:rPr lang="en-US" dirty="0"/>
              <a:t>The UE shall perform LBT failure detection and recovery procedure as outlined in Clause 5.21.2 of TS 38.321.</a:t>
            </a:r>
            <a:endParaRPr lang="sv-SE" dirty="0"/>
          </a:p>
          <a:p>
            <a:pPr lvl="2" fontAlgn="ctr"/>
            <a:r>
              <a:rPr lang="en-US" dirty="0"/>
              <a:t>For 2-step RA, if UL LBT failure is indicated by the lower layers for a Random-Access Preamble transmission, the UE shall:</a:t>
            </a:r>
            <a:endParaRPr lang="sv-SE" dirty="0"/>
          </a:p>
          <a:p>
            <a:pPr lvl="3" fontAlgn="ctr"/>
            <a:r>
              <a:rPr lang="en-US" dirty="0"/>
              <a:t>Cancel the transmission of the </a:t>
            </a:r>
            <a:r>
              <a:rPr lang="en-US" dirty="0" err="1"/>
              <a:t>msgA</a:t>
            </a:r>
            <a:r>
              <a:rPr lang="en-US" dirty="0"/>
              <a:t> payload on the associated PUSCH resource </a:t>
            </a:r>
            <a:endParaRPr lang="sv-SE" dirty="0"/>
          </a:p>
          <a:p>
            <a:pPr lvl="3" fontAlgn="ctr"/>
            <a:r>
              <a:rPr lang="en-US" dirty="0"/>
              <a:t>Perform the Random-Access Selection procedure and as specified in Clause 5.1.2a of TS 38.321 for 2-step RA.</a:t>
            </a:r>
            <a:endParaRPr lang="sv-SE" dirty="0"/>
          </a:p>
          <a:p>
            <a:pPr lvl="1" fontAlgn="ctr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not configured or is not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 fontAlgn="ctr"/>
            <a:r>
              <a:rPr lang="en-US" dirty="0"/>
              <a:t>For 2-step RA, if UL LBT failure is indicated by the lower layers, the UE shall </a:t>
            </a:r>
            <a:endParaRPr lang="sv-SE" dirty="0"/>
          </a:p>
          <a:p>
            <a:pPr lvl="3" fontAlgn="ctr"/>
            <a:r>
              <a:rPr lang="en-US" dirty="0"/>
              <a:t>Cancel the transmission of the </a:t>
            </a:r>
            <a:r>
              <a:rPr lang="en-US" dirty="0" err="1"/>
              <a:t>msgA</a:t>
            </a:r>
            <a:r>
              <a:rPr lang="en-US" dirty="0"/>
              <a:t> payload on the associated PUSCH resource </a:t>
            </a:r>
            <a:endParaRPr lang="sv-SE" dirty="0"/>
          </a:p>
          <a:p>
            <a:pPr lvl="3" fontAlgn="ctr"/>
            <a:r>
              <a:rPr lang="en-US" dirty="0"/>
              <a:t>Increment the PREAMBLE_TRANSMISSION_COUNTER by 1</a:t>
            </a:r>
            <a:endParaRPr lang="sv-SE" dirty="0"/>
          </a:p>
          <a:p>
            <a:pPr lvl="3" fontAlgn="ctr"/>
            <a:r>
              <a:rPr lang="en-US" dirty="0"/>
              <a:t>The UE shall again perform the Random Access Resource selection procedure if PREAMBLE_TRANSMISSION_COUNTER &lt; </a:t>
            </a:r>
            <a:r>
              <a:rPr lang="en-US" i="1" dirty="0" err="1"/>
              <a:t>preambleTransMax</a:t>
            </a:r>
            <a:r>
              <a:rPr lang="en-US" dirty="0"/>
              <a:t> + 1, as specified in clause 5.1.3a in TS38.321.</a:t>
            </a:r>
            <a:endParaRPr lang="sv-SE" dirty="0"/>
          </a:p>
          <a:p>
            <a:pPr lvl="3" fontAlgn="ctr"/>
            <a:r>
              <a:rPr lang="en-US" dirty="0"/>
              <a:t>If the Random Access Procedure is not complete and the UE is configured with </a:t>
            </a:r>
            <a:r>
              <a:rPr lang="en-US" i="1" dirty="0" err="1"/>
              <a:t>msgA-TransMax</a:t>
            </a:r>
            <a:r>
              <a:rPr lang="en-US" dirty="0"/>
              <a:t> then, as specified in clause 5.1.3a in TS 38.321 [7], the UE shall perform the Random Access Resource selection procedure with 4-step RA type provided that PREAMBLE_TRANSMISSION_COUNTER = </a:t>
            </a:r>
            <a:r>
              <a:rPr lang="en-US" i="1" dirty="0" err="1"/>
              <a:t>msgA-TransMax</a:t>
            </a:r>
            <a:r>
              <a:rPr lang="en-US" dirty="0"/>
              <a:t> + 1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977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4-step RA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20263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Specification structure</a:t>
            </a:r>
          </a:p>
          <a:p>
            <a:pPr lvl="1"/>
            <a:r>
              <a:rPr lang="en-GB" dirty="0"/>
              <a:t>6.2.2A.1 Introduction </a:t>
            </a:r>
            <a:endParaRPr lang="sv-SE" dirty="0"/>
          </a:p>
          <a:p>
            <a:pPr lvl="1"/>
            <a:r>
              <a:rPr lang="en-GB" dirty="0"/>
              <a:t>6.2.2A.2 Requirements for 4-step RA type</a:t>
            </a:r>
            <a:endParaRPr lang="sv-SE" dirty="0"/>
          </a:p>
          <a:p>
            <a:pPr lvl="2"/>
            <a:r>
              <a:rPr lang="en-GB" dirty="0"/>
              <a:t>6.2.2A.2.1 Contention based random access</a:t>
            </a:r>
            <a:endParaRPr lang="sv-SE" dirty="0"/>
          </a:p>
          <a:p>
            <a:pPr lvl="3"/>
            <a:r>
              <a:rPr lang="en-US" dirty="0"/>
              <a:t>6.2.2A.2.1.1 Correct </a:t>
            </a:r>
            <a:r>
              <a:rPr lang="en-US" dirty="0" err="1"/>
              <a:t>behaviour</a:t>
            </a:r>
            <a:r>
              <a:rPr lang="en-US" dirty="0"/>
              <a:t> when transmitting Random Access Preamble</a:t>
            </a:r>
            <a:endParaRPr lang="sv-SE" dirty="0"/>
          </a:p>
          <a:p>
            <a:pPr lvl="3"/>
            <a:r>
              <a:rPr lang="en-US" dirty="0"/>
              <a:t>6.2.2A.2.1.2 Correct </a:t>
            </a:r>
            <a:r>
              <a:rPr lang="en-US" dirty="0" err="1"/>
              <a:t>behaviour</a:t>
            </a:r>
            <a:r>
              <a:rPr lang="en-US" dirty="0"/>
              <a:t> when receiving Random Access Response</a:t>
            </a:r>
            <a:endParaRPr lang="sv-SE" dirty="0"/>
          </a:p>
          <a:p>
            <a:pPr lvl="3"/>
            <a:r>
              <a:rPr lang="en-US" dirty="0"/>
              <a:t>6.2.2A.2.1.3 Correct </a:t>
            </a:r>
            <a:r>
              <a:rPr lang="en-US" dirty="0" err="1"/>
              <a:t>behaviour</a:t>
            </a:r>
            <a:r>
              <a:rPr lang="en-US" dirty="0"/>
              <a:t> when not receiving Random Access Response</a:t>
            </a:r>
            <a:endParaRPr lang="sv-SE" dirty="0"/>
          </a:p>
          <a:p>
            <a:pPr lvl="3"/>
            <a:r>
              <a:rPr lang="en-US" dirty="0"/>
              <a:t>6.2.2A.2.1.4 Correct </a:t>
            </a:r>
            <a:r>
              <a:rPr lang="en-US" dirty="0" err="1"/>
              <a:t>behaviour</a:t>
            </a:r>
            <a:r>
              <a:rPr lang="en-US" dirty="0"/>
              <a:t> when receiving an UL grant for msg3 retransmission</a:t>
            </a:r>
            <a:endParaRPr lang="sv-SE" dirty="0"/>
          </a:p>
          <a:p>
            <a:pPr lvl="3"/>
            <a:r>
              <a:rPr lang="en-US" dirty="0"/>
              <a:t>6.2.2A.2.1.5 Correct </a:t>
            </a:r>
            <a:r>
              <a:rPr lang="en-US" dirty="0" err="1"/>
              <a:t>behaviour</a:t>
            </a:r>
            <a:r>
              <a:rPr lang="en-US" dirty="0"/>
              <a:t> when receiving a message over Temporary C-RNTI</a:t>
            </a:r>
            <a:endParaRPr lang="sv-SE" dirty="0"/>
          </a:p>
          <a:p>
            <a:pPr lvl="3"/>
            <a:r>
              <a:rPr lang="en-US" dirty="0"/>
              <a:t>6.2.2A.2.1.6 Correct </a:t>
            </a:r>
            <a:r>
              <a:rPr lang="en-US" dirty="0" err="1"/>
              <a:t>behaviour</a:t>
            </a:r>
            <a:r>
              <a:rPr lang="en-US" dirty="0"/>
              <a:t> when contention Resolution timer expires</a:t>
            </a:r>
            <a:endParaRPr lang="sv-SE" dirty="0"/>
          </a:p>
          <a:p>
            <a:pPr lvl="2"/>
            <a:r>
              <a:rPr lang="en-GB" dirty="0"/>
              <a:t>6.2.2A.2.2 Non-contention based random access</a:t>
            </a:r>
            <a:endParaRPr lang="sv-SE" dirty="0"/>
          </a:p>
          <a:p>
            <a:pPr lvl="3"/>
            <a:r>
              <a:rPr lang="en-US" dirty="0"/>
              <a:t>6.2.2A.2.2.1 Correct </a:t>
            </a:r>
            <a:r>
              <a:rPr lang="en-US" dirty="0" err="1"/>
              <a:t>behaviour</a:t>
            </a:r>
            <a:r>
              <a:rPr lang="en-US" dirty="0"/>
              <a:t> when transmitting Random Access Preamble</a:t>
            </a:r>
            <a:endParaRPr lang="sv-SE" dirty="0"/>
          </a:p>
          <a:p>
            <a:pPr lvl="3"/>
            <a:r>
              <a:rPr lang="en-US" dirty="0"/>
              <a:t>6.2.2A.2.2.2 Correct </a:t>
            </a:r>
            <a:r>
              <a:rPr lang="en-US" dirty="0" err="1"/>
              <a:t>behaviour</a:t>
            </a:r>
            <a:r>
              <a:rPr lang="en-US" dirty="0"/>
              <a:t> when receiving Random Access Response</a:t>
            </a:r>
            <a:endParaRPr lang="sv-SE" dirty="0"/>
          </a:p>
          <a:p>
            <a:pPr lvl="3"/>
            <a:r>
              <a:rPr lang="en-US" dirty="0"/>
              <a:t>6.2.2A.2.2.3 Correct </a:t>
            </a:r>
            <a:r>
              <a:rPr lang="en-US" dirty="0" err="1"/>
              <a:t>behaviour</a:t>
            </a:r>
            <a:r>
              <a:rPr lang="en-US" dirty="0"/>
              <a:t> when not receiving Random Access Response</a:t>
            </a:r>
            <a:endParaRPr lang="sv-SE" dirty="0"/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234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4-step RA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540563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UE behaviour with respect to </a:t>
            </a:r>
            <a:r>
              <a:rPr lang="en-GB" i="1" dirty="0" err="1"/>
              <a:t>lbt-FailureRecoveryConfig</a:t>
            </a:r>
            <a:r>
              <a:rPr lang="en-GB" i="1" dirty="0"/>
              <a:t>:</a:t>
            </a:r>
            <a:endParaRPr lang="en-US" dirty="0"/>
          </a:p>
          <a:p>
            <a:pPr lvl="1" fontAlgn="ctr" hangingPunct="0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configured and is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/>
            <a:r>
              <a:rPr lang="en-US" dirty="0"/>
              <a:t>The UE shall perform LBT failure detection and recovery procedure as outlined in Clause 5.21.2 of TS 38.321.</a:t>
            </a:r>
            <a:endParaRPr lang="sv-SE" dirty="0"/>
          </a:p>
          <a:p>
            <a:pPr lvl="2"/>
            <a:r>
              <a:rPr lang="en-US" dirty="0"/>
              <a:t>For 4-step RA, if UL LBT failure is indicated by the lower layers for a Random-Access Preamble transmission, the UE shall:</a:t>
            </a:r>
            <a:endParaRPr lang="sv-SE" dirty="0"/>
          </a:p>
          <a:p>
            <a:pPr lvl="3"/>
            <a:r>
              <a:rPr lang="en-US" dirty="0"/>
              <a:t>Perform the Random-Access Selection procedure again as specified in Clause 5.1.2 of TS 38.321 for 4-step RA</a:t>
            </a:r>
            <a:endParaRPr lang="sv-SE" dirty="0"/>
          </a:p>
          <a:p>
            <a:pPr lvl="1" fontAlgn="ctr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not configured or is not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/>
            <a:r>
              <a:rPr lang="en-US" dirty="0"/>
              <a:t>For 4-step RA, if UL LBT failure is indicated by the lower layers, the UE shall </a:t>
            </a:r>
            <a:endParaRPr lang="sv-SE" dirty="0"/>
          </a:p>
          <a:p>
            <a:pPr lvl="3"/>
            <a:r>
              <a:rPr lang="en-US" dirty="0"/>
              <a:t>Increment the PREAMBLE_TRANSMISSION_COUNTER by 1 and perform the procedure as outlined in Clause 5.1.3 in TS 38.321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88745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Random Access: Applicability rules for RA in other RRM requirements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1"/>
            <a:ext cx="11827564" cy="246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dirty="0"/>
              <a:t>Update the applicability rules for 2-step RA and 4-step RA in 36.133 and 38.133 such that:</a:t>
            </a:r>
            <a:endParaRPr lang="sv-SE" dirty="0"/>
          </a:p>
          <a:p>
            <a:pPr lvl="1"/>
            <a:r>
              <a:rPr lang="en-GB" dirty="0"/>
              <a:t>2-step RA and 4-step RA without CCA apply to RRM requirements where the RA is sent to a target cell NOT subject to CCA and</a:t>
            </a:r>
            <a:endParaRPr lang="sv-SE" dirty="0"/>
          </a:p>
          <a:p>
            <a:pPr lvl="1"/>
            <a:r>
              <a:rPr lang="en-GB" dirty="0"/>
              <a:t>2-step RA and 4-step RA with CCA apply to RRM requirements where the RA is sent to a target cell subject to CCA</a:t>
            </a:r>
            <a:endParaRPr lang="sv-SE" dirty="0"/>
          </a:p>
          <a:p>
            <a:pPr lvl="1" hangingPunct="0"/>
            <a:endParaRPr lang="sv-SE" dirty="0"/>
          </a:p>
          <a:p>
            <a:r>
              <a:rPr lang="en-GB" dirty="0"/>
              <a:t>The list of impacted RRM requirements in TS 36.133:</a:t>
            </a:r>
          </a:p>
          <a:p>
            <a:pPr lvl="1"/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0545A9-C9F1-41AA-B4EC-AB3FCB5CA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315002"/>
              </p:ext>
            </p:extLst>
          </p:nvPr>
        </p:nvGraphicFramePr>
        <p:xfrm>
          <a:off x="2011557" y="4576062"/>
          <a:ext cx="7923550" cy="1916811"/>
        </p:xfrm>
        <a:graphic>
          <a:graphicData uri="http://schemas.openxmlformats.org/drawingml/2006/table">
            <a:tbl>
              <a:tblPr firstRow="1" firstCol="1" bandRow="1"/>
              <a:tblGrid>
                <a:gridCol w="560406">
                  <a:extLst>
                    <a:ext uri="{9D8B030D-6E8A-4147-A177-3AD203B41FA5}">
                      <a16:colId xmlns:a16="http://schemas.microsoft.com/office/drawing/2014/main" val="1942282932"/>
                    </a:ext>
                  </a:extLst>
                </a:gridCol>
                <a:gridCol w="989209">
                  <a:extLst>
                    <a:ext uri="{9D8B030D-6E8A-4147-A177-3AD203B41FA5}">
                      <a16:colId xmlns:a16="http://schemas.microsoft.com/office/drawing/2014/main" val="84766002"/>
                    </a:ext>
                  </a:extLst>
                </a:gridCol>
                <a:gridCol w="6373935">
                  <a:extLst>
                    <a:ext uri="{9D8B030D-6E8A-4147-A177-3AD203B41FA5}">
                      <a16:colId xmlns:a16="http://schemas.microsoft.com/office/drawing/2014/main" val="36554267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Clause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NOT subject to CCA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271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FR1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465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FR2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21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6.3.4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436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7.31.2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addition delay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020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473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5.3.4A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FR1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4629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6.3.2.5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217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7.31A.2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addition delay requirements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944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52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17454</TotalTime>
  <Words>2178</Words>
  <Application>Microsoft Office PowerPoint</Application>
  <PresentationFormat>Widescreen</PresentationFormat>
  <Paragraphs>243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(Body)</vt:lpstr>
      <vt:lpstr>Calibri Light</vt:lpstr>
      <vt:lpstr>Times New Roman</vt:lpstr>
      <vt:lpstr>Office Theme</vt:lpstr>
      <vt:lpstr>WF on NR-U RRM Core Requirements  all agreements in RAN4#98-e in email thread: [98e][205] NR_unlic_RRM_1</vt:lpstr>
      <vt:lpstr>PowerPoint Presentation</vt:lpstr>
      <vt:lpstr>General</vt:lpstr>
      <vt:lpstr>Random Access - General</vt:lpstr>
      <vt:lpstr>Random Access – 2-step RA</vt:lpstr>
      <vt:lpstr>Random Access – 2-step RA (cont.)</vt:lpstr>
      <vt:lpstr>Random Access – 4-step RA</vt:lpstr>
      <vt:lpstr>Random Access – 4-step RA (cont.)</vt:lpstr>
      <vt:lpstr>Random Access: Applicability rules for RA in other RRM requirements</vt:lpstr>
      <vt:lpstr>Random Access: Applicability rules for RA in other RRM requirements (cont.)</vt:lpstr>
      <vt:lpstr>SI reading with LBT in RRC release with redirection, RRC re-establishment, and paging interruption</vt:lpstr>
      <vt:lpstr>SCell Activation: Interruptions</vt:lpstr>
      <vt:lpstr>SCell Activation: sCellDeactivationTimer is NOT configured</vt:lpstr>
      <vt:lpstr>RLM</vt:lpstr>
      <vt:lpstr>Beam Management: Link Recovery</vt:lpstr>
      <vt:lpstr>Measurement Requirements: L1-RSRP</vt:lpstr>
      <vt:lpstr>Measurement Requirements: SFTD</vt:lpstr>
      <vt:lpstr>Measurement Requirements: CSSF</vt:lpstr>
      <vt:lpstr>Other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Iana Siomina</cp:lastModifiedBy>
  <cp:revision>2471</cp:revision>
  <dcterms:created xsi:type="dcterms:W3CDTF">2016-04-13T15:12:29Z</dcterms:created>
  <dcterms:modified xsi:type="dcterms:W3CDTF">2021-02-03T23:23:42Z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