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63" r:id="rId4"/>
    <p:sldId id="265"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3" autoAdjust="0"/>
    <p:restoredTop sz="94660"/>
  </p:normalViewPr>
  <p:slideViewPr>
    <p:cSldViewPr snapToGrid="0">
      <p:cViewPr varScale="1">
        <p:scale>
          <a:sx n="78" d="100"/>
          <a:sy n="78" d="100"/>
        </p:scale>
        <p:origin x="102" y="10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r Lindell" userId="d2c724e8-4db7-4a22-9605-1885c2f34ffd" providerId="ADAL" clId="{7A98E76E-EADD-41A0-B908-1F5B237787A6}"/>
    <pc:docChg chg="undo custSel modSld">
      <pc:chgData name="Per Lindell" userId="d2c724e8-4db7-4a22-9605-1885c2f34ffd" providerId="ADAL" clId="{7A98E76E-EADD-41A0-B908-1F5B237787A6}" dt="2021-02-03T23:16:36.468" v="774" actId="20577"/>
      <pc:docMkLst>
        <pc:docMk/>
      </pc:docMkLst>
      <pc:sldChg chg="modSp mod">
        <pc:chgData name="Per Lindell" userId="d2c724e8-4db7-4a22-9605-1885c2f34ffd" providerId="ADAL" clId="{7A98E76E-EADD-41A0-B908-1F5B237787A6}" dt="2021-02-03T23:09:17.049" v="656" actId="20577"/>
        <pc:sldMkLst>
          <pc:docMk/>
          <pc:sldMk cId="2098494328" sldId="258"/>
        </pc:sldMkLst>
        <pc:spChg chg="mod">
          <ac:chgData name="Per Lindell" userId="d2c724e8-4db7-4a22-9605-1885c2f34ffd" providerId="ADAL" clId="{7A98E76E-EADD-41A0-B908-1F5B237787A6}" dt="2021-02-03T23:09:17.049" v="656" actId="20577"/>
          <ac:spMkLst>
            <pc:docMk/>
            <pc:sldMk cId="2098494328" sldId="258"/>
            <ac:spMk id="3" creationId="{3C2AC8C7-0139-47D9-9F61-53EE0E5F752B}"/>
          </ac:spMkLst>
        </pc:spChg>
      </pc:sldChg>
      <pc:sldChg chg="modSp mod">
        <pc:chgData name="Per Lindell" userId="d2c724e8-4db7-4a22-9605-1885c2f34ffd" providerId="ADAL" clId="{7A98E76E-EADD-41A0-B908-1F5B237787A6}" dt="2021-02-03T22:53:51.123" v="504" actId="108"/>
        <pc:sldMkLst>
          <pc:docMk/>
          <pc:sldMk cId="2210881586" sldId="261"/>
        </pc:sldMkLst>
        <pc:spChg chg="mod">
          <ac:chgData name="Per Lindell" userId="d2c724e8-4db7-4a22-9605-1885c2f34ffd" providerId="ADAL" clId="{7A98E76E-EADD-41A0-B908-1F5B237787A6}" dt="2021-02-03T22:53:51.123" v="504" actId="108"/>
          <ac:spMkLst>
            <pc:docMk/>
            <pc:sldMk cId="2210881586" sldId="261"/>
            <ac:spMk id="3" creationId="{280E736C-BC73-4D8F-9C17-D8DD727CCCF1}"/>
          </ac:spMkLst>
        </pc:spChg>
      </pc:sldChg>
      <pc:sldChg chg="modSp mod">
        <pc:chgData name="Per Lindell" userId="d2c724e8-4db7-4a22-9605-1885c2f34ffd" providerId="ADAL" clId="{7A98E76E-EADD-41A0-B908-1F5B237787A6}" dt="2021-02-03T22:51:07.807" v="484" actId="108"/>
        <pc:sldMkLst>
          <pc:docMk/>
          <pc:sldMk cId="1248142595" sldId="263"/>
        </pc:sldMkLst>
        <pc:spChg chg="mod">
          <ac:chgData name="Per Lindell" userId="d2c724e8-4db7-4a22-9605-1885c2f34ffd" providerId="ADAL" clId="{7A98E76E-EADD-41A0-B908-1F5B237787A6}" dt="2021-02-03T22:51:07.807" v="484" actId="108"/>
          <ac:spMkLst>
            <pc:docMk/>
            <pc:sldMk cId="1248142595" sldId="263"/>
            <ac:spMk id="3" creationId="{A229C4A4-66F0-41C8-BDA5-EA3ED387C8A9}"/>
          </ac:spMkLst>
        </pc:spChg>
      </pc:sldChg>
      <pc:sldChg chg="modSp mod">
        <pc:chgData name="Per Lindell" userId="d2c724e8-4db7-4a22-9605-1885c2f34ffd" providerId="ADAL" clId="{7A98E76E-EADD-41A0-B908-1F5B237787A6}" dt="2021-02-03T23:16:36.468" v="774" actId="20577"/>
        <pc:sldMkLst>
          <pc:docMk/>
          <pc:sldMk cId="584653878" sldId="265"/>
        </pc:sldMkLst>
        <pc:spChg chg="mod">
          <ac:chgData name="Per Lindell" userId="d2c724e8-4db7-4a22-9605-1885c2f34ffd" providerId="ADAL" clId="{7A98E76E-EADD-41A0-B908-1F5B237787A6}" dt="2021-02-03T23:16:36.468" v="774" actId="20577"/>
          <ac:spMkLst>
            <pc:docMk/>
            <pc:sldMk cId="584653878" sldId="265"/>
            <ac:spMk id="3" creationId="{6528FA1C-4E13-4F13-B58A-18CA54BB796B}"/>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091D2-F3C3-479A-8F14-9940941D897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B3A40F-CA54-491D-B044-935DC699786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8D871E-B3E0-475C-9C3A-E7EAFD994592}"/>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5" name="Footer Placeholder 4">
            <a:extLst>
              <a:ext uri="{FF2B5EF4-FFF2-40B4-BE49-F238E27FC236}">
                <a16:creationId xmlns:a16="http://schemas.microsoft.com/office/drawing/2014/main" id="{CAFB69C3-FCEF-47BA-8E05-74292FC0BD1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C9A264-FDC9-4028-9755-990326776EC8}"/>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3676111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5B8123-9936-4BBF-BCC5-48793F585C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16A4D6E-92D7-42B6-A849-778114DA93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22C252-B351-4735-B6B8-2C99C043E7DC}"/>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5" name="Footer Placeholder 4">
            <a:extLst>
              <a:ext uri="{FF2B5EF4-FFF2-40B4-BE49-F238E27FC236}">
                <a16:creationId xmlns:a16="http://schemas.microsoft.com/office/drawing/2014/main" id="{CE9871E8-7F8E-49F5-B2B5-348FC92ECE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B79C94-D7D7-434E-8642-9E5321ECFEBC}"/>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204656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64AEF4A-559B-4770-8E92-D381F5F1BFB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32D139F-0303-43BD-8C39-3FB76AF3DC2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E2FD3F-D3C0-485D-8D31-C2CDBFED531F}"/>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5" name="Footer Placeholder 4">
            <a:extLst>
              <a:ext uri="{FF2B5EF4-FFF2-40B4-BE49-F238E27FC236}">
                <a16:creationId xmlns:a16="http://schemas.microsoft.com/office/drawing/2014/main" id="{9A1C2959-70FC-4D4A-92CE-9368288D5C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D56B3D-42EE-4147-B3CD-BFDB2F53DCBF}"/>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304800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CB9AD-34DF-4643-82D8-93B69A2106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61C4AF1-9F96-4DBE-AB4D-C4A5FB6E712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A00C8F-9778-4035-AE6D-0B832C2CB1BD}"/>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5" name="Footer Placeholder 4">
            <a:extLst>
              <a:ext uri="{FF2B5EF4-FFF2-40B4-BE49-F238E27FC236}">
                <a16:creationId xmlns:a16="http://schemas.microsoft.com/office/drawing/2014/main" id="{C3B4C398-A3D9-4F02-8216-DF142A7C13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0BE0CA-859C-4C5D-B827-A24E88D9DB60}"/>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70045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2EA17-D650-4EA1-83EA-EA32E0C35F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7AF0851-99D7-4842-9CA1-22968DFA0B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C3A47AD-3566-4310-A68F-5372A25C1F5D}"/>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5" name="Footer Placeholder 4">
            <a:extLst>
              <a:ext uri="{FF2B5EF4-FFF2-40B4-BE49-F238E27FC236}">
                <a16:creationId xmlns:a16="http://schemas.microsoft.com/office/drawing/2014/main" id="{6F443911-C7AF-46AB-94FA-3A796B3A8A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C1F5EE-8B0E-42A0-BA5F-D41297E661D2}"/>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27583427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BC4A0-719D-4EA2-83C9-172A799637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D45944-8A73-46AC-9409-0C3A716D635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652D754-08CE-4401-BDB3-45F087F06B0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F42B29F-59BD-4D4D-A0B2-F4342966A22A}"/>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6" name="Footer Placeholder 5">
            <a:extLst>
              <a:ext uri="{FF2B5EF4-FFF2-40B4-BE49-F238E27FC236}">
                <a16:creationId xmlns:a16="http://schemas.microsoft.com/office/drawing/2014/main" id="{C65D0D57-4911-414B-B6AA-18814F3296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C9F7391-E43F-4D16-BC5B-99830401D7A8}"/>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1805163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0C19B-1A2A-4246-8AC2-2F5EFB25275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A90897E-1516-44F9-94CC-D27949FA72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F0F08F-0232-419D-AAFB-B45F89EDD1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BF0EB5-6022-45E3-9FCC-42A428486C5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2E1571A-EEAA-4819-9054-5D3ACFFFDC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BAACF8-FCE5-43D0-8C70-A7982ADE0164}"/>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8" name="Footer Placeholder 7">
            <a:extLst>
              <a:ext uri="{FF2B5EF4-FFF2-40B4-BE49-F238E27FC236}">
                <a16:creationId xmlns:a16="http://schemas.microsoft.com/office/drawing/2014/main" id="{0D770EB3-11A6-44D3-801F-9BD08719BBD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6EC60F-6036-4EA2-B2E1-0EA4C64CF069}"/>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3649961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305344-EDDD-4A74-87B7-8B1255EF291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6474CA-B620-48AD-89B7-0F55CA545100}"/>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4" name="Footer Placeholder 3">
            <a:extLst>
              <a:ext uri="{FF2B5EF4-FFF2-40B4-BE49-F238E27FC236}">
                <a16:creationId xmlns:a16="http://schemas.microsoft.com/office/drawing/2014/main" id="{9A62147A-BD6E-4271-B651-EB47EFC082F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7869690-EFCE-445E-A27A-93EDEAA748E0}"/>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17765818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08A0228-7576-4BEE-8979-8A66217E2E6C}"/>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3" name="Footer Placeholder 2">
            <a:extLst>
              <a:ext uri="{FF2B5EF4-FFF2-40B4-BE49-F238E27FC236}">
                <a16:creationId xmlns:a16="http://schemas.microsoft.com/office/drawing/2014/main" id="{67AB7EB8-4133-47DD-B8AB-D8679F1E69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6A1C22-ACC6-4969-A58D-DF227B523C2E}"/>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356295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0FDC3-8332-4E75-860E-F40D199925B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8A3E5BF-42E2-4B06-B50D-7524AEB7C9B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71C146-CFB4-4379-8AC2-806E25151B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885DD58-489C-41FF-BDB1-25850D824609}"/>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6" name="Footer Placeholder 5">
            <a:extLst>
              <a:ext uri="{FF2B5EF4-FFF2-40B4-BE49-F238E27FC236}">
                <a16:creationId xmlns:a16="http://schemas.microsoft.com/office/drawing/2014/main" id="{AF7489CA-4378-4065-BBD4-77DC4E0E5E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2777748-F269-4A6E-BF78-317992078F3B}"/>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601178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9ACF1-2376-4063-AA87-4A0CDC4229E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016D415-40A1-4801-851C-C878EB05794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BB5884C-500B-486C-9C42-6A0E3DEE49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D25910-7C6F-4514-8474-D9ADA6355502}"/>
              </a:ext>
            </a:extLst>
          </p:cNvPr>
          <p:cNvSpPr>
            <a:spLocks noGrp="1"/>
          </p:cNvSpPr>
          <p:nvPr>
            <p:ph type="dt" sz="half" idx="10"/>
          </p:nvPr>
        </p:nvSpPr>
        <p:spPr/>
        <p:txBody>
          <a:bodyPr/>
          <a:lstStyle/>
          <a:p>
            <a:fld id="{C2052EEA-25F9-4656-8E7F-318EAA16A38E}" type="datetimeFigureOut">
              <a:rPr lang="en-US" smtClean="0"/>
              <a:t>2/4/2021</a:t>
            </a:fld>
            <a:endParaRPr lang="en-US"/>
          </a:p>
        </p:txBody>
      </p:sp>
      <p:sp>
        <p:nvSpPr>
          <p:cNvPr id="6" name="Footer Placeholder 5">
            <a:extLst>
              <a:ext uri="{FF2B5EF4-FFF2-40B4-BE49-F238E27FC236}">
                <a16:creationId xmlns:a16="http://schemas.microsoft.com/office/drawing/2014/main" id="{DDF1DCDF-9F3C-4357-B7B9-14FAEF08D46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9906A7-C077-4351-AB80-395683F35AFE}"/>
              </a:ext>
            </a:extLst>
          </p:cNvPr>
          <p:cNvSpPr>
            <a:spLocks noGrp="1"/>
          </p:cNvSpPr>
          <p:nvPr>
            <p:ph type="sldNum" sz="quarter" idx="12"/>
          </p:nvPr>
        </p:nvSpPr>
        <p:spPr/>
        <p:txBody>
          <a:bodyPr/>
          <a:lstStyle/>
          <a:p>
            <a:fld id="{9A3364FC-8009-43E2-B68B-F38436AFA933}" type="slidenum">
              <a:rPr lang="en-US" smtClean="0"/>
              <a:t>‹#›</a:t>
            </a:fld>
            <a:endParaRPr lang="en-US"/>
          </a:p>
        </p:txBody>
      </p:sp>
    </p:spTree>
    <p:extLst>
      <p:ext uri="{BB962C8B-B14F-4D97-AF65-F5344CB8AC3E}">
        <p14:creationId xmlns:p14="http://schemas.microsoft.com/office/powerpoint/2010/main" val="12420249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77C5B83-05A6-4015-958E-97355B5BC7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AC75291-2627-4BB7-B0B7-E727677B98A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212E94-F081-4F79-AA8E-DB6F52FA5C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2052EEA-25F9-4656-8E7F-318EAA16A38E}" type="datetimeFigureOut">
              <a:rPr lang="en-US" smtClean="0"/>
              <a:t>2/4/2021</a:t>
            </a:fld>
            <a:endParaRPr lang="en-US"/>
          </a:p>
        </p:txBody>
      </p:sp>
      <p:sp>
        <p:nvSpPr>
          <p:cNvPr id="5" name="Footer Placeholder 4">
            <a:extLst>
              <a:ext uri="{FF2B5EF4-FFF2-40B4-BE49-F238E27FC236}">
                <a16:creationId xmlns:a16="http://schemas.microsoft.com/office/drawing/2014/main" id="{F99E424D-410B-41BF-892B-FC9669DEA7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08A1BBD-4EEC-4568-98FF-E8CFDC3355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3364FC-8009-43E2-B68B-F38436AFA933}" type="slidenum">
              <a:rPr lang="en-US" smtClean="0"/>
              <a:t>‹#›</a:t>
            </a:fld>
            <a:endParaRPr lang="en-US"/>
          </a:p>
        </p:txBody>
      </p:sp>
    </p:spTree>
    <p:extLst>
      <p:ext uri="{BB962C8B-B14F-4D97-AF65-F5344CB8AC3E}">
        <p14:creationId xmlns:p14="http://schemas.microsoft.com/office/powerpoint/2010/main" val="25769733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8151B6-088C-4DFA-B7BD-359F41AF5197}"/>
              </a:ext>
            </a:extLst>
          </p:cNvPr>
          <p:cNvSpPr>
            <a:spLocks noGrp="1"/>
          </p:cNvSpPr>
          <p:nvPr>
            <p:ph type="ctrTitle"/>
          </p:nvPr>
        </p:nvSpPr>
        <p:spPr/>
        <p:txBody>
          <a:bodyPr>
            <a:normAutofit/>
          </a:bodyPr>
          <a:lstStyle/>
          <a:p>
            <a:r>
              <a:rPr lang="en-US" sz="4400" dirty="0"/>
              <a:t>WF on NR BCS4 RAN4 #98e</a:t>
            </a:r>
            <a:r>
              <a:rPr lang="en-GB" sz="4400" dirty="0"/>
              <a:t> </a:t>
            </a:r>
            <a:r>
              <a:rPr lang="sv-SE" sz="4400" dirty="0"/>
              <a:t> </a:t>
            </a:r>
            <a:r>
              <a:rPr lang="en-GB" sz="4400" dirty="0"/>
              <a:t> </a:t>
            </a:r>
            <a:endParaRPr lang="en-US" dirty="0"/>
          </a:p>
        </p:txBody>
      </p:sp>
      <p:sp>
        <p:nvSpPr>
          <p:cNvPr id="3" name="Subtitle 2">
            <a:extLst>
              <a:ext uri="{FF2B5EF4-FFF2-40B4-BE49-F238E27FC236}">
                <a16:creationId xmlns:a16="http://schemas.microsoft.com/office/drawing/2014/main" id="{567F21B9-3A98-4AA3-AE11-3A0D4D9D4975}"/>
              </a:ext>
            </a:extLst>
          </p:cNvPr>
          <p:cNvSpPr>
            <a:spLocks noGrp="1"/>
          </p:cNvSpPr>
          <p:nvPr>
            <p:ph type="subTitle" idx="1"/>
          </p:nvPr>
        </p:nvSpPr>
        <p:spPr>
          <a:xfrm>
            <a:off x="1524000" y="4494362"/>
            <a:ext cx="9144000" cy="763438"/>
          </a:xfrm>
        </p:spPr>
        <p:txBody>
          <a:bodyPr/>
          <a:lstStyle/>
          <a:p>
            <a:r>
              <a:rPr lang="en-US" dirty="0"/>
              <a:t>Ericsson</a:t>
            </a:r>
          </a:p>
        </p:txBody>
      </p:sp>
      <p:sp>
        <p:nvSpPr>
          <p:cNvPr id="4" name="Subtitle 2">
            <a:extLst>
              <a:ext uri="{FF2B5EF4-FFF2-40B4-BE49-F238E27FC236}">
                <a16:creationId xmlns:a16="http://schemas.microsoft.com/office/drawing/2014/main" id="{B47559D5-75F5-4F95-A553-D91C445C206C}"/>
              </a:ext>
            </a:extLst>
          </p:cNvPr>
          <p:cNvSpPr txBox="1">
            <a:spLocks/>
          </p:cNvSpPr>
          <p:nvPr/>
        </p:nvSpPr>
        <p:spPr>
          <a:xfrm>
            <a:off x="10239554" y="226234"/>
            <a:ext cx="1866182" cy="381928"/>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t>R4-2103271</a:t>
            </a:r>
          </a:p>
        </p:txBody>
      </p:sp>
      <p:sp>
        <p:nvSpPr>
          <p:cNvPr id="6" name="Subtitle 2">
            <a:extLst>
              <a:ext uri="{FF2B5EF4-FFF2-40B4-BE49-F238E27FC236}">
                <a16:creationId xmlns:a16="http://schemas.microsoft.com/office/drawing/2014/main" id="{B32D4D6E-6063-48DD-B119-82DA303CC39C}"/>
              </a:ext>
            </a:extLst>
          </p:cNvPr>
          <p:cNvSpPr txBox="1">
            <a:spLocks/>
          </p:cNvSpPr>
          <p:nvPr/>
        </p:nvSpPr>
        <p:spPr>
          <a:xfrm>
            <a:off x="86263" y="226234"/>
            <a:ext cx="6115031" cy="64503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1600" b="1" dirty="0"/>
              <a:t>3GPP TSG-RAN WG4 Meeting #98-e </a:t>
            </a:r>
          </a:p>
          <a:p>
            <a:pPr algn="l"/>
            <a:r>
              <a:rPr lang="en-GB" sz="1600" b="1" dirty="0"/>
              <a:t>Electronic Meeting, 25 January – 5 February 2021</a:t>
            </a:r>
            <a:endParaRPr lang="en-US" sz="1600" b="1" dirty="0"/>
          </a:p>
        </p:txBody>
      </p:sp>
    </p:spTree>
    <p:extLst>
      <p:ext uri="{BB962C8B-B14F-4D97-AF65-F5344CB8AC3E}">
        <p14:creationId xmlns:p14="http://schemas.microsoft.com/office/powerpoint/2010/main" val="10447952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10A69C-0C09-4DD0-A2BC-FC2A5B189690}"/>
              </a:ext>
            </a:extLst>
          </p:cNvPr>
          <p:cNvSpPr>
            <a:spLocks noGrp="1"/>
          </p:cNvSpPr>
          <p:nvPr>
            <p:ph type="title"/>
          </p:nvPr>
        </p:nvSpPr>
        <p:spPr/>
        <p:txBody>
          <a:bodyPr>
            <a:normAutofit/>
          </a:bodyPr>
          <a:lstStyle/>
          <a:p>
            <a:r>
              <a:rPr lang="en-US" sz="3200" dirty="0"/>
              <a:t>Sub-topic 1-1: BCS4 for all combinations or only requested combinations</a:t>
            </a:r>
          </a:p>
        </p:txBody>
      </p:sp>
      <p:sp>
        <p:nvSpPr>
          <p:cNvPr id="3" name="Content Placeholder 2">
            <a:extLst>
              <a:ext uri="{FF2B5EF4-FFF2-40B4-BE49-F238E27FC236}">
                <a16:creationId xmlns:a16="http://schemas.microsoft.com/office/drawing/2014/main" id="{3C2AC8C7-0139-47D9-9F61-53EE0E5F752B}"/>
              </a:ext>
            </a:extLst>
          </p:cNvPr>
          <p:cNvSpPr>
            <a:spLocks noGrp="1"/>
          </p:cNvSpPr>
          <p:nvPr>
            <p:ph idx="1"/>
          </p:nvPr>
        </p:nvSpPr>
        <p:spPr/>
        <p:txBody>
          <a:bodyPr>
            <a:normAutofit/>
          </a:bodyPr>
          <a:lstStyle/>
          <a:p>
            <a:r>
              <a:rPr lang="en-US" i="1" dirty="0"/>
              <a:t>There is no agreement on sub-topic 1-1 so this remains to be discussed at next meeting:</a:t>
            </a:r>
            <a:endParaRPr lang="en-US" dirty="0"/>
          </a:p>
          <a:p>
            <a:pPr lvl="1"/>
            <a:r>
              <a:rPr lang="en-GB" dirty="0"/>
              <a:t>Discuss and agree if BSC4 should be introduced for all combinations or if only for requested combinations</a:t>
            </a:r>
          </a:p>
          <a:p>
            <a:pPr lvl="1"/>
            <a:r>
              <a:rPr lang="en-GB" dirty="0"/>
              <a:t>One way suggested is to have BCS4 applied for all combinations, but there are </a:t>
            </a:r>
            <a:r>
              <a:rPr lang="en-US" dirty="0"/>
              <a:t>considerations that some BW combination cases may not have a concrete deployment scenario and that therefore there also must be possibilities for specific (traditional) BCS’s on a case-by-case basis.</a:t>
            </a:r>
          </a:p>
          <a:p>
            <a:pPr lvl="1"/>
            <a:r>
              <a:rPr lang="en-US" dirty="0"/>
              <a:t>Above suggestions, and possible others, need to be discussed further.</a:t>
            </a:r>
          </a:p>
        </p:txBody>
      </p:sp>
    </p:spTree>
    <p:extLst>
      <p:ext uri="{BB962C8B-B14F-4D97-AF65-F5344CB8AC3E}">
        <p14:creationId xmlns:p14="http://schemas.microsoft.com/office/powerpoint/2010/main" val="20984943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9AB30-F848-4089-8DE0-2D787DB9849A}"/>
              </a:ext>
            </a:extLst>
          </p:cNvPr>
          <p:cNvSpPr>
            <a:spLocks noGrp="1"/>
          </p:cNvSpPr>
          <p:nvPr>
            <p:ph type="title"/>
          </p:nvPr>
        </p:nvSpPr>
        <p:spPr/>
        <p:txBody>
          <a:bodyPr>
            <a:normAutofit/>
          </a:bodyPr>
          <a:lstStyle/>
          <a:p>
            <a:r>
              <a:rPr lang="en-GB" sz="3200" dirty="0"/>
              <a:t>Sub-topic 1-2: Configuration tables</a:t>
            </a:r>
            <a:endParaRPr lang="en-US" sz="3200" dirty="0"/>
          </a:p>
        </p:txBody>
      </p:sp>
      <p:sp>
        <p:nvSpPr>
          <p:cNvPr id="3" name="Content Placeholder 2">
            <a:extLst>
              <a:ext uri="{FF2B5EF4-FFF2-40B4-BE49-F238E27FC236}">
                <a16:creationId xmlns:a16="http://schemas.microsoft.com/office/drawing/2014/main" id="{A229C4A4-66F0-41C8-BDA5-EA3ED387C8A9}"/>
              </a:ext>
            </a:extLst>
          </p:cNvPr>
          <p:cNvSpPr>
            <a:spLocks noGrp="1"/>
          </p:cNvSpPr>
          <p:nvPr>
            <p:ph idx="1"/>
          </p:nvPr>
        </p:nvSpPr>
        <p:spPr>
          <a:xfrm>
            <a:off x="838200" y="1800687"/>
            <a:ext cx="10515600" cy="4351338"/>
          </a:xfrm>
        </p:spPr>
        <p:txBody>
          <a:bodyPr>
            <a:normAutofit/>
          </a:bodyPr>
          <a:lstStyle/>
          <a:p>
            <a:r>
              <a:rPr lang="en-US" i="1" dirty="0"/>
              <a:t>There are no agreements on sub-topic 1-2 so these remain to be discussed at the next meeting:</a:t>
            </a:r>
            <a:endParaRPr lang="en-US" dirty="0"/>
          </a:p>
          <a:p>
            <a:pPr lvl="1"/>
            <a:r>
              <a:rPr lang="en-GB" dirty="0"/>
              <a:t>Proposal 1. Using the </a:t>
            </a:r>
            <a:r>
              <a:rPr lang="en-US" dirty="0"/>
              <a:t>R4-2102187 </a:t>
            </a:r>
            <a:r>
              <a:rPr lang="en-GB" dirty="0"/>
              <a:t>templates in Table 1-3 and Table 1-4, Table 1-5 and Table 1-6 for </a:t>
            </a:r>
            <a:r>
              <a:rPr lang="en-GB" dirty="0" err="1"/>
              <a:t>xUL</a:t>
            </a:r>
            <a:r>
              <a:rPr lang="en-GB" dirty="0"/>
              <a:t>/2DL and 1UL/3DL&amp;/2UL/3DL NR CA/DC BCS4 band combination configurations requesting, respectively –</a:t>
            </a:r>
          </a:p>
          <a:p>
            <a:pPr lvl="1"/>
            <a:r>
              <a:rPr lang="en-GB" dirty="0"/>
              <a:t>Proposal 2. When BCS4 is requested, direct CR approach is precluded. BCS4 request shall first analyse impact on specifications in TP. Once TP/draft CR are approved for BCS4, </a:t>
            </a:r>
            <a:r>
              <a:rPr lang="en-US" dirty="0"/>
              <a:t>BCS0/1/2/3 combinations are completed by default f</a:t>
            </a:r>
            <a:r>
              <a:rPr lang="en-GB" dirty="0"/>
              <a:t>or the same band combination.</a:t>
            </a:r>
          </a:p>
          <a:p>
            <a:pPr lvl="1"/>
            <a:r>
              <a:rPr lang="en-GB" dirty="0"/>
              <a:t>Proposal 3. It is needed to include BCS4 configurations in configurations tables in the 38.101-1 (clause 5.5A.3.1) and TS38.101-3(clause 5.5A.1). The templates in Table 1-4 and Table 1-6 without SCS column can be applied</a:t>
            </a:r>
          </a:p>
          <a:p>
            <a:pPr lvl="1"/>
            <a:endParaRPr lang="en-US" dirty="0"/>
          </a:p>
        </p:txBody>
      </p:sp>
    </p:spTree>
    <p:extLst>
      <p:ext uri="{BB962C8B-B14F-4D97-AF65-F5344CB8AC3E}">
        <p14:creationId xmlns:p14="http://schemas.microsoft.com/office/powerpoint/2010/main" val="1248142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101FE-E8D9-4092-BB13-8F1422E55600}"/>
              </a:ext>
            </a:extLst>
          </p:cNvPr>
          <p:cNvSpPr>
            <a:spLocks noGrp="1"/>
          </p:cNvSpPr>
          <p:nvPr>
            <p:ph type="title"/>
          </p:nvPr>
        </p:nvSpPr>
        <p:spPr/>
        <p:txBody>
          <a:bodyPr>
            <a:normAutofit/>
          </a:bodyPr>
          <a:lstStyle/>
          <a:p>
            <a:r>
              <a:rPr lang="en-GB" sz="3200" dirty="0"/>
              <a:t>Sub-topic 2.1: MSD requirements</a:t>
            </a:r>
            <a:endParaRPr lang="en-US" sz="3200" dirty="0"/>
          </a:p>
        </p:txBody>
      </p:sp>
      <p:sp>
        <p:nvSpPr>
          <p:cNvPr id="3" name="Content Placeholder 2">
            <a:extLst>
              <a:ext uri="{FF2B5EF4-FFF2-40B4-BE49-F238E27FC236}">
                <a16:creationId xmlns:a16="http://schemas.microsoft.com/office/drawing/2014/main" id="{6528FA1C-4E13-4F13-B58A-18CA54BB796B}"/>
              </a:ext>
            </a:extLst>
          </p:cNvPr>
          <p:cNvSpPr>
            <a:spLocks noGrp="1"/>
          </p:cNvSpPr>
          <p:nvPr>
            <p:ph idx="1"/>
          </p:nvPr>
        </p:nvSpPr>
        <p:spPr/>
        <p:txBody>
          <a:bodyPr>
            <a:normAutofit fontScale="77500" lnSpcReduction="20000"/>
          </a:bodyPr>
          <a:lstStyle/>
          <a:p>
            <a:r>
              <a:rPr lang="en-US" i="1" dirty="0"/>
              <a:t>There is one agreement reached:</a:t>
            </a:r>
          </a:p>
          <a:p>
            <a:pPr lvl="1"/>
            <a:r>
              <a:rPr lang="en-GB" dirty="0"/>
              <a:t>MSD due to UL harmonics to be used suggested as in the draft CR </a:t>
            </a:r>
            <a:r>
              <a:rPr lang="en-US" dirty="0"/>
              <a:t>R4-2102150 for below parts</a:t>
            </a:r>
          </a:p>
          <a:p>
            <a:pPr lvl="2"/>
            <a:r>
              <a:rPr lang="en-GB" dirty="0"/>
              <a:t>Only DL victim CBW change needs to be considered,</a:t>
            </a:r>
          </a:p>
          <a:p>
            <a:pPr lvl="2"/>
            <a:r>
              <a:rPr lang="en-GB" dirty="0"/>
              <a:t>In case of full harmonic overlap of DL victim, calculation method proposed by [Bill-excel] is applicable,</a:t>
            </a:r>
          </a:p>
          <a:p>
            <a:pPr lvl="1"/>
            <a:r>
              <a:rPr lang="en-US" dirty="0"/>
              <a:t>Note: a revision of R4-2102150 is needed and to be sent for email approval</a:t>
            </a:r>
          </a:p>
          <a:p>
            <a:r>
              <a:rPr lang="en-US" i="1" dirty="0"/>
              <a:t>For below bullet points there are no agreements reached need to be further discussed at the next coming meeting:</a:t>
            </a:r>
            <a:endParaRPr lang="en-US" dirty="0"/>
          </a:p>
          <a:p>
            <a:pPr lvl="1"/>
            <a:r>
              <a:rPr lang="en-GB" dirty="0"/>
              <a:t>For the case of MSD due to UL Harmonics:</a:t>
            </a:r>
          </a:p>
          <a:p>
            <a:pPr lvl="2"/>
            <a:r>
              <a:rPr lang="en-GB" dirty="0"/>
              <a:t>In case of near-miss, or partial victim overlap, MSD needs to be re-assessed,</a:t>
            </a:r>
          </a:p>
          <a:p>
            <a:pPr lvl="1"/>
            <a:r>
              <a:rPr lang="en-GB" dirty="0"/>
              <a:t>For the case of MSD due to cross-band isolation:</a:t>
            </a:r>
          </a:p>
          <a:p>
            <a:pPr lvl="2"/>
            <a:r>
              <a:rPr lang="en-GB" dirty="0"/>
              <a:t>MSD needs to be revisited to account for both the changes in UL aggressor CBW and DL victim CBW,</a:t>
            </a:r>
          </a:p>
          <a:p>
            <a:pPr lvl="2"/>
            <a:r>
              <a:rPr lang="en-GB" dirty="0"/>
              <a:t>Consider general principles proposed in [R4-2102928], other guidelines are not precluded,</a:t>
            </a:r>
          </a:p>
          <a:p>
            <a:pPr lvl="1"/>
            <a:r>
              <a:rPr lang="en-GB" dirty="0"/>
              <a:t>When BCS4 is not applied </a:t>
            </a:r>
            <a:r>
              <a:rPr lang="sv-SE" dirty="0"/>
              <a:t>some </a:t>
            </a:r>
            <a:r>
              <a:rPr lang="en-US" dirty="0"/>
              <a:t>MSD test points may not be configured for certain markets,</a:t>
            </a:r>
            <a:endParaRPr lang="en-GB" dirty="0"/>
          </a:p>
          <a:p>
            <a:pPr lvl="1"/>
            <a:r>
              <a:rPr lang="en-GB" dirty="0"/>
              <a:t>Discuss if to change MSD method and representation or whether to use existing MSD tables and fill in the gaps</a:t>
            </a:r>
            <a:endParaRPr lang="en-US" dirty="0"/>
          </a:p>
          <a:p>
            <a:pPr lvl="1"/>
            <a:r>
              <a:rPr lang="en-GB" dirty="0"/>
              <a:t>BCS4 impact on MSD specifications should always be first studied in discussion paper.</a:t>
            </a:r>
            <a:endParaRPr lang="en-US" dirty="0"/>
          </a:p>
        </p:txBody>
      </p:sp>
    </p:spTree>
    <p:extLst>
      <p:ext uri="{BB962C8B-B14F-4D97-AF65-F5344CB8AC3E}">
        <p14:creationId xmlns:p14="http://schemas.microsoft.com/office/powerpoint/2010/main" val="584653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BA7CA9-7872-4B43-B13B-DE737C893B0E}"/>
              </a:ext>
            </a:extLst>
          </p:cNvPr>
          <p:cNvSpPr>
            <a:spLocks noGrp="1"/>
          </p:cNvSpPr>
          <p:nvPr>
            <p:ph type="title"/>
          </p:nvPr>
        </p:nvSpPr>
        <p:spPr/>
        <p:txBody>
          <a:bodyPr>
            <a:normAutofit/>
          </a:bodyPr>
          <a:lstStyle/>
          <a:p>
            <a:r>
              <a:rPr lang="en-GB" sz="3200" dirty="0"/>
              <a:t>Sub-topic 3.1: Signalling</a:t>
            </a:r>
            <a:endParaRPr lang="en-US" sz="3200" dirty="0"/>
          </a:p>
        </p:txBody>
      </p:sp>
      <p:sp>
        <p:nvSpPr>
          <p:cNvPr id="3" name="Content Placeholder 2">
            <a:extLst>
              <a:ext uri="{FF2B5EF4-FFF2-40B4-BE49-F238E27FC236}">
                <a16:creationId xmlns:a16="http://schemas.microsoft.com/office/drawing/2014/main" id="{280E736C-BC73-4D8F-9C17-D8DD727CCCF1}"/>
              </a:ext>
            </a:extLst>
          </p:cNvPr>
          <p:cNvSpPr>
            <a:spLocks noGrp="1"/>
          </p:cNvSpPr>
          <p:nvPr>
            <p:ph idx="1"/>
          </p:nvPr>
        </p:nvSpPr>
        <p:spPr/>
        <p:txBody>
          <a:bodyPr>
            <a:normAutofit fontScale="47500" lnSpcReduction="20000"/>
          </a:bodyPr>
          <a:lstStyle/>
          <a:p>
            <a:r>
              <a:rPr lang="en-US" sz="3800" i="1" dirty="0"/>
              <a:t>There are no conclusions on signaling. All four options remain to be discussed further at next meeting:</a:t>
            </a:r>
          </a:p>
          <a:p>
            <a:r>
              <a:rPr lang="en-GB" sz="3600" dirty="0"/>
              <a:t>Option 1</a:t>
            </a:r>
            <a:endParaRPr lang="en-US" sz="3600" dirty="0"/>
          </a:p>
          <a:p>
            <a:pPr lvl="1"/>
            <a:r>
              <a:rPr lang="en-GB" sz="3100" dirty="0"/>
              <a:t>R4-2101371 by Xiaomi, introduce a new UE signalling with BCS4 in IE </a:t>
            </a:r>
            <a:r>
              <a:rPr lang="en-GB" sz="3100" dirty="0" err="1"/>
              <a:t>FeatureSetDownlinkPerCC</a:t>
            </a:r>
            <a:r>
              <a:rPr lang="en-GB" sz="3100" dirty="0"/>
              <a:t>, i.e., </a:t>
            </a:r>
            <a:r>
              <a:rPr lang="en-GB" sz="3100" dirty="0" err="1"/>
              <a:t>channelBWs</a:t>
            </a:r>
            <a:r>
              <a:rPr lang="en-GB" sz="3100" dirty="0"/>
              <a:t>-UL-ca/</a:t>
            </a:r>
            <a:r>
              <a:rPr lang="en-GB" sz="3100" dirty="0" err="1"/>
              <a:t>channelBWs</a:t>
            </a:r>
            <a:r>
              <a:rPr lang="en-GB" sz="3100" dirty="0"/>
              <a:t>-DL-ca. The signalling allows UE report the channel bandwidths it supports by bitmap on one carrier of a band of a band combination, and absence of the signalling for a CC means that the UE supports all channel bandwidths in this CC as single carrier operation. Send LS to RAN2 to ask for introduction of such signalling.</a:t>
            </a:r>
            <a:endParaRPr lang="en-US" sz="3100" dirty="0"/>
          </a:p>
          <a:p>
            <a:r>
              <a:rPr lang="en-GB" sz="3600" dirty="0"/>
              <a:t>Option 2</a:t>
            </a:r>
            <a:endParaRPr lang="en-US" sz="3600" dirty="0"/>
          </a:p>
          <a:p>
            <a:pPr lvl="1"/>
            <a:r>
              <a:rPr lang="en-GB" sz="3200" dirty="0"/>
              <a:t>R4-2102188 by ZTE and R4-2101817 by Huawei, Signalling of BCS4 support per band combination</a:t>
            </a:r>
            <a:endParaRPr lang="en-US" sz="3200" dirty="0"/>
          </a:p>
          <a:p>
            <a:r>
              <a:rPr lang="en-GB" sz="3600" dirty="0"/>
              <a:t>Option 3</a:t>
            </a:r>
            <a:endParaRPr lang="en-US" sz="3600" dirty="0"/>
          </a:p>
          <a:p>
            <a:pPr lvl="1"/>
            <a:r>
              <a:rPr lang="en-GB" sz="3100" dirty="0"/>
              <a:t>R4-2102502 by Qualcomm, RAN4 to agree to use the method of BCS4 signalling with additional minimum channel bandwidth supporting on each CC for the band combination reporting via multiple feature sets. Send an LS to RAN2 to inform above RAN4 agreement. RAN2 to introduce the signalling for minimum channel bandwidth supporting on each CC for the band combination and to allow UE signalling maximum and minimum channel bandwidth supporting on each CC for the same band combination via multiple feature sets</a:t>
            </a:r>
          </a:p>
          <a:p>
            <a:r>
              <a:rPr lang="en-GB" sz="3600" dirty="0"/>
              <a:t>Option 4</a:t>
            </a:r>
            <a:endParaRPr lang="en-US" sz="3600" dirty="0"/>
          </a:p>
          <a:p>
            <a:pPr lvl="1"/>
            <a:r>
              <a:rPr lang="en-GB" sz="3200" dirty="0"/>
              <a:t>R4-2100088 by Nokia, introduce a new capability for a UE to indicate the supported minimum CBW per SCS per CC per NR band within a band configuration and allow the UE to indicate supported CBW combinations for a CA configuration via Feature Sets. Send an LS to inform RAN2 of a necessity of the new capability mentioned in Proposal 1 and a relevant feature set(s) to have an equivalent functionality that the traditional BCS has</a:t>
            </a:r>
          </a:p>
        </p:txBody>
      </p:sp>
    </p:spTree>
    <p:extLst>
      <p:ext uri="{BB962C8B-B14F-4D97-AF65-F5344CB8AC3E}">
        <p14:creationId xmlns:p14="http://schemas.microsoft.com/office/powerpoint/2010/main" val="22108815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TotalTime>
  <Words>794</Words>
  <Application>Microsoft Office PowerPoint</Application>
  <PresentationFormat>Widescreen</PresentationFormat>
  <Paragraphs>40</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NR BCS4 RAN4 #98e   </vt:lpstr>
      <vt:lpstr>Sub-topic 1-1: BCS4 for all combinations or only requested combinations</vt:lpstr>
      <vt:lpstr>Sub-topic 1-2: Configuration tables</vt:lpstr>
      <vt:lpstr>Sub-topic 2.1: MSD requirements</vt:lpstr>
      <vt:lpstr>Sub-topic 3.1: Signalling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 Lindell</dc:creator>
  <cp:lastModifiedBy>Per Lindell</cp:lastModifiedBy>
  <cp:revision>88</cp:revision>
  <dcterms:created xsi:type="dcterms:W3CDTF">2021-02-01T13:36:47Z</dcterms:created>
  <dcterms:modified xsi:type="dcterms:W3CDTF">2021-02-03T23:16:47Z</dcterms:modified>
</cp:coreProperties>
</file>