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83" r:id="rId3"/>
    <p:sldId id="289" r:id="rId4"/>
    <p:sldId id="287" r:id="rId5"/>
    <p:sldId id="290" r:id="rId6"/>
    <p:sldId id="291" r:id="rId7"/>
    <p:sldId id="28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2" d="100"/>
          <a:sy n="62" d="100"/>
        </p:scale>
        <p:origin x="68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055062" y="1564373"/>
            <a:ext cx="9614515" cy="2387600"/>
          </a:xfrm>
        </p:spPr>
        <p:txBody>
          <a:bodyPr>
            <a:normAutofit/>
          </a:bodyPr>
          <a:lstStyle/>
          <a:p>
            <a:r>
              <a:rPr lang="en-US" dirty="0"/>
              <a:t> WF on </a:t>
            </a:r>
            <a:r>
              <a:rPr lang="en-US" dirty="0" smtClean="0"/>
              <a:t>coexistence evaluation for NR SL </a:t>
            </a:r>
            <a:r>
              <a:rPr lang="en-US" dirty="0" err="1" smtClean="0"/>
              <a:t>enh</a:t>
            </a:r>
            <a:r>
              <a:rPr lang="en-US" dirty="0" smtClean="0"/>
              <a:t>. in Rel-17</a:t>
            </a:r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 smtClean="0"/>
              <a:t>LG Electronics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68256"/>
            <a:ext cx="12065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</a:t>
            </a:r>
            <a:r>
              <a:rPr lang="en-US" sz="24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3GPP TSG-RAN WG4 Meeting # </a:t>
            </a:r>
            <a:r>
              <a:rPr lang="en-US" sz="2400" b="1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98-e</a:t>
            </a: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			    		 </a:t>
            </a:r>
            <a:r>
              <a:rPr lang="en-GB" sz="2400" b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R4-2103241 </a:t>
            </a:r>
            <a:endParaRPr lang="en-GB" sz="24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</a:t>
            </a: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sz="2400" b="1" baseline="30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Jan. – 05</a:t>
            </a:r>
            <a:r>
              <a:rPr lang="en-US" sz="2400" b="1" baseline="30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Feb., 2021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156813"/>
            <a:ext cx="10515600" cy="767306"/>
          </a:xfrm>
        </p:spPr>
        <p:txBody>
          <a:bodyPr/>
          <a:lstStyle/>
          <a:p>
            <a:r>
              <a:rPr lang="en-GB" dirty="0"/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288503"/>
            <a:ext cx="11287386" cy="523658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 RAN4 #98-e meeting, following coexistence issues are discussed.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457200" lvl="1" indent="0">
              <a:buNone/>
            </a:pPr>
            <a:r>
              <a:rPr lang="en-US" altLang="ko-KR" b="1" dirty="0" smtClean="0"/>
              <a:t>1.2.3 </a:t>
            </a:r>
            <a:r>
              <a:rPr lang="en-US" altLang="ko-KR" b="1" dirty="0"/>
              <a:t>Sub-topic #1-3</a:t>
            </a:r>
            <a:endParaRPr lang="ko-KR" altLang="ko-KR" b="1"/>
          </a:p>
          <a:p>
            <a:pPr marL="457200" lvl="1" indent="0">
              <a:buNone/>
            </a:pPr>
            <a:r>
              <a:rPr lang="en-US" altLang="ko-KR" sz="1600" i="1" dirty="0"/>
              <a:t>Sub-topic description: </a:t>
            </a:r>
            <a:r>
              <a:rPr lang="en-US" altLang="ko-KR" b="1" dirty="0"/>
              <a:t>Coexistence evaluation for public safety</a:t>
            </a:r>
            <a:endParaRPr lang="ko-KR" altLang="ko-KR" sz="1600"/>
          </a:p>
          <a:p>
            <a:pPr marL="457200" lvl="1" indent="0">
              <a:buNone/>
            </a:pPr>
            <a:r>
              <a:rPr lang="en-US" altLang="ko-KR" i="1" dirty="0"/>
              <a:t> </a:t>
            </a:r>
            <a:endParaRPr lang="ko-KR" altLang="ko-KR"/>
          </a:p>
          <a:p>
            <a:pPr marL="914400" lvl="2" indent="0">
              <a:buNone/>
            </a:pPr>
            <a:r>
              <a:rPr lang="en-US" altLang="ko-KR" sz="2100" b="1" u="sng" dirty="0"/>
              <a:t>Issue 1-3-1:</a:t>
            </a:r>
            <a:r>
              <a:rPr lang="en-US" altLang="ko-KR" sz="2100" b="1" dirty="0"/>
              <a:t> </a:t>
            </a:r>
            <a:r>
              <a:rPr lang="en-US" altLang="ko-KR" b="1" i="1" dirty="0"/>
              <a:t>FDD band coexistence evaluation for public safety</a:t>
            </a:r>
            <a:endParaRPr lang="ko-KR" altLang="ko-KR" sz="1000"/>
          </a:p>
          <a:p>
            <a:pPr lvl="2"/>
            <a:r>
              <a:rPr lang="en-US" altLang="ko-KR" dirty="0"/>
              <a:t>Proposals</a:t>
            </a:r>
            <a:endParaRPr lang="ko-KR" altLang="ko-KR"/>
          </a:p>
          <a:p>
            <a:pPr lvl="3">
              <a:buFont typeface="Wingdings" panose="05000000000000000000" pitchFamily="2" charset="2"/>
              <a:buChar char="§"/>
            </a:pPr>
            <a:r>
              <a:rPr lang="en-US" altLang="ko-KR" dirty="0"/>
              <a:t>Option 1: RAN4 need coexistence evaluation in FDD band regardless of operator proposal in FDD band for SL operation</a:t>
            </a:r>
            <a:endParaRPr lang="ko-KR" altLang="ko-KR"/>
          </a:p>
          <a:p>
            <a:pPr lvl="3">
              <a:buFont typeface="Wingdings" panose="05000000000000000000" pitchFamily="2" charset="2"/>
              <a:buChar char="§"/>
            </a:pPr>
            <a:r>
              <a:rPr lang="en-US" altLang="ko-KR" dirty="0"/>
              <a:t>Option 2: RAN4 can consider the coexistence evaluation in FDD band based on operator proposal in FDD band for SL operation.</a:t>
            </a:r>
            <a:endParaRPr lang="ko-KR" altLang="ko-KR"/>
          </a:p>
          <a:p>
            <a:pPr marL="0" indent="0">
              <a:buNone/>
            </a:pPr>
            <a:r>
              <a:rPr lang="en-US" altLang="ko-KR" i="1" dirty="0"/>
              <a:t> </a:t>
            </a:r>
            <a:endParaRPr lang="ko-KR" altLang="ko-KR"/>
          </a:p>
          <a:p>
            <a:pPr marL="914400" lvl="2" indent="0">
              <a:buNone/>
            </a:pPr>
            <a:r>
              <a:rPr lang="en-US" altLang="ko-KR" sz="1900" b="1" u="sng" dirty="0"/>
              <a:t>Issue 1-3-2: </a:t>
            </a:r>
            <a:r>
              <a:rPr lang="en-US" altLang="ko-KR" b="1" i="1" dirty="0"/>
              <a:t>Whether study for coexistence evaluation in n14 or not </a:t>
            </a:r>
            <a:endParaRPr lang="ko-KR" altLang="ko-KR" sz="1000"/>
          </a:p>
          <a:p>
            <a:pPr lvl="2"/>
            <a:r>
              <a:rPr lang="en-US" altLang="ko-KR" dirty="0"/>
              <a:t>Proposals</a:t>
            </a:r>
            <a:endParaRPr lang="ko-KR" altLang="ko-KR"/>
          </a:p>
          <a:p>
            <a:pPr lvl="3">
              <a:buFont typeface="Wingdings" panose="05000000000000000000" pitchFamily="2" charset="2"/>
              <a:buChar char="§"/>
            </a:pPr>
            <a:r>
              <a:rPr lang="en-US" altLang="ko-KR" dirty="0"/>
              <a:t>Option 1: RAN4 need coexistence evaluation in n14</a:t>
            </a:r>
            <a:endParaRPr lang="ko-KR" altLang="ko-KR"/>
          </a:p>
          <a:p>
            <a:pPr lvl="3">
              <a:buFont typeface="Wingdings" panose="05000000000000000000" pitchFamily="2" charset="2"/>
              <a:buChar char="§"/>
            </a:pPr>
            <a:r>
              <a:rPr lang="en-US" altLang="ko-KR" dirty="0"/>
              <a:t>Option 2: No, RAN4 do not need coexistence evaluation for both PC1 and PC3 since NR SL operation in n14 is only allowed in out-of-coverage based in AT&amp;T operating scenarios</a:t>
            </a:r>
            <a:r>
              <a:rPr lang="en-US" altLang="ko-K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3415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156813"/>
            <a:ext cx="10515600" cy="767306"/>
          </a:xfrm>
        </p:spPr>
        <p:txBody>
          <a:bodyPr/>
          <a:lstStyle/>
          <a:p>
            <a:r>
              <a:rPr lang="en-GB" dirty="0"/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288503"/>
            <a:ext cx="11287386" cy="5236584"/>
          </a:xfrm>
        </p:spPr>
        <p:txBody>
          <a:bodyPr>
            <a:normAutofit/>
          </a:bodyPr>
          <a:lstStyle/>
          <a:p>
            <a:r>
              <a:rPr lang="en-US" altLang="ko-KR" sz="2700" dirty="0" smtClean="0"/>
              <a:t>In </a:t>
            </a:r>
            <a:r>
              <a:rPr lang="en-US" altLang="ko-KR" sz="2700" dirty="0"/>
              <a:t>RAN4 #97-e meeting, work </a:t>
            </a:r>
            <a:r>
              <a:rPr lang="en-US" altLang="ko-KR" sz="2700" dirty="0" smtClean="0"/>
              <a:t>plan [2] </a:t>
            </a:r>
            <a:r>
              <a:rPr lang="en-US" altLang="ko-KR" sz="2700" dirty="0"/>
              <a:t>was approved in FR2 as follow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altLang="ko-KR" dirty="0"/>
              <a:t>RAN4 # 98-e (2021 Jan.)</a:t>
            </a:r>
            <a:endParaRPr lang="ko-KR" altLang="ko-KR"/>
          </a:p>
          <a:p>
            <a:pPr lvl="2"/>
            <a:r>
              <a:rPr lang="en-GB" altLang="ko-KR" dirty="0"/>
              <a:t>Discussion</a:t>
            </a:r>
            <a:endParaRPr lang="ko-KR" altLang="ko-KR"/>
          </a:p>
          <a:p>
            <a:pPr lvl="3" fontAlgn="base" hangingPunct="0">
              <a:buFont typeface="Wingdings" panose="05000000000000000000" pitchFamily="2" charset="2"/>
              <a:buChar char="§"/>
            </a:pPr>
            <a:r>
              <a:rPr lang="en-GB" altLang="ko-KR" dirty="0"/>
              <a:t>General scope to introduce NR SL enhancement for RF requirements at FR1</a:t>
            </a:r>
            <a:endParaRPr lang="ko-KR" altLang="ko-KR"/>
          </a:p>
          <a:p>
            <a:pPr lvl="3" fontAlgn="base" hangingPunct="0">
              <a:buFont typeface="Wingdings" panose="05000000000000000000" pitchFamily="2" charset="2"/>
              <a:buChar char="§"/>
            </a:pPr>
            <a:r>
              <a:rPr lang="en-GB" altLang="ko-KR" dirty="0"/>
              <a:t>n79 partial used SL operation with NR n79 </a:t>
            </a:r>
            <a:r>
              <a:rPr lang="en-GB" altLang="ko-KR" dirty="0" err="1"/>
              <a:t>Uu</a:t>
            </a:r>
            <a:endParaRPr lang="ko-KR" altLang="ko-KR"/>
          </a:p>
          <a:p>
            <a:pPr lvl="3" fontAlgn="base" hangingPunct="0">
              <a:buFont typeface="Wingdings" panose="05000000000000000000" pitchFamily="2" charset="2"/>
              <a:buChar char="§"/>
            </a:pPr>
            <a:r>
              <a:rPr lang="en-GB" altLang="ko-KR" dirty="0"/>
              <a:t>High power UE for SL enhancements </a:t>
            </a:r>
            <a:endParaRPr lang="ko-KR" altLang="ko-KR"/>
          </a:p>
          <a:p>
            <a:pPr lvl="4" fontAlgn="base" hangingPunct="0">
              <a:buFont typeface="Calibri" panose="020F0502020204030204" pitchFamily="34" charset="0"/>
              <a:buChar char="–"/>
            </a:pPr>
            <a:r>
              <a:rPr lang="en-GB" altLang="ko-KR" dirty="0"/>
              <a:t>Single antenna High power UE and UL-MIMO high power UE</a:t>
            </a:r>
            <a:endParaRPr lang="ko-KR" altLang="ko-KR"/>
          </a:p>
          <a:p>
            <a:pPr lvl="3" fontAlgn="base" hangingPunct="0">
              <a:buFont typeface="Wingdings" panose="05000000000000000000" pitchFamily="2" charset="2"/>
              <a:buChar char="§"/>
            </a:pPr>
            <a:r>
              <a:rPr lang="en-GB" altLang="ko-KR" dirty="0"/>
              <a:t>Other RF issues</a:t>
            </a:r>
            <a:endParaRPr lang="ko-KR" altLang="ko-KR"/>
          </a:p>
          <a:p>
            <a:pPr lvl="2"/>
            <a:r>
              <a:rPr lang="en-GB" altLang="ko-KR" dirty="0"/>
              <a:t>Agreement</a:t>
            </a:r>
            <a:endParaRPr lang="ko-KR" altLang="ko-KR"/>
          </a:p>
          <a:p>
            <a:pPr lvl="3" fontAlgn="base" hangingPunct="0">
              <a:buFont typeface="Wingdings" panose="05000000000000000000" pitchFamily="2" charset="2"/>
              <a:buChar char="§"/>
            </a:pPr>
            <a:r>
              <a:rPr lang="en-GB" altLang="ko-KR" b="1" dirty="0"/>
              <a:t>If FR2 operating bands are identified, related work plan will be updated, otherwise, FR2 discussion will be closed.</a:t>
            </a:r>
            <a:endParaRPr lang="ko-KR" altLang="ko-KR" b="1"/>
          </a:p>
          <a:p>
            <a:pPr lvl="1">
              <a:buFont typeface="Wingdings" panose="05000000000000000000" pitchFamily="2" charset="2"/>
              <a:buChar char="§"/>
            </a:pPr>
            <a:endParaRPr lang="ko-KR" altLang="ko-KR" dirty="0"/>
          </a:p>
          <a:p>
            <a:pPr lvl="2"/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2826786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289978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 smtClean="0"/>
              <a:t> WF </a:t>
            </a:r>
            <a:r>
              <a:rPr lang="en-US" dirty="0"/>
              <a:t>on </a:t>
            </a:r>
            <a:r>
              <a:rPr lang="en-US" dirty="0" smtClean="0"/>
              <a:t>coexistence evaluation in FR1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407560"/>
            <a:ext cx="11331774" cy="5280916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ko-KR" sz="2500" b="1" u="sng" dirty="0"/>
              <a:t>Issue 1-3-1:</a:t>
            </a:r>
            <a:r>
              <a:rPr lang="en-US" altLang="ko-KR" sz="2500" b="1" dirty="0"/>
              <a:t> </a:t>
            </a:r>
            <a:r>
              <a:rPr lang="en-US" altLang="ko-KR" b="1" i="1" dirty="0"/>
              <a:t>FDD band coexistence </a:t>
            </a:r>
            <a:r>
              <a:rPr lang="en-US" altLang="ko-KR" b="1" i="1" dirty="0" smtClean="0"/>
              <a:t>evaluation</a:t>
            </a:r>
            <a:endParaRPr lang="ko-KR" altLang="ko-KR" sz="1400" strike="sngStrike" dirty="0">
              <a:solidFill>
                <a:srgbClr val="0070C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 smtClean="0"/>
              <a:t>In WID [1], RAN4 need to study on coexistence evaluation in the exact band request for both FR1 and FR2 as follow</a:t>
            </a:r>
          </a:p>
          <a:p>
            <a:pPr lvl="3" hangingPunct="0"/>
            <a:r>
              <a:rPr lang="en-GB" altLang="ko-KR" dirty="0"/>
              <a:t>4. Support of new sidelink frequency bands for single-carrier operations [RAN4]</a:t>
            </a:r>
            <a:endParaRPr lang="ko-KR" altLang="ko-KR" dirty="0"/>
          </a:p>
          <a:p>
            <a:pPr lvl="4" hangingPunct="0">
              <a:buFont typeface="Wingdings" panose="05000000000000000000" pitchFamily="2" charset="2"/>
              <a:buChar char="§"/>
            </a:pPr>
            <a:r>
              <a:rPr lang="en-GB" altLang="ko-KR" dirty="0"/>
              <a:t>Support of new sidelink frequency bands should ensure coexistence between sidelink and </a:t>
            </a:r>
            <a:r>
              <a:rPr lang="en-GB" altLang="ko-KR" dirty="0" err="1"/>
              <a:t>Uu</a:t>
            </a:r>
            <a:r>
              <a:rPr lang="en-GB" altLang="ko-KR" dirty="0"/>
              <a:t> interface in the same and adjacent channels in licensed spectrum.</a:t>
            </a:r>
            <a:endParaRPr lang="ko-KR" altLang="ko-KR" dirty="0"/>
          </a:p>
          <a:p>
            <a:pPr lvl="4" hangingPunct="0">
              <a:buFont typeface="Wingdings" panose="05000000000000000000" pitchFamily="2" charset="2"/>
              <a:buChar char="§"/>
            </a:pPr>
            <a:r>
              <a:rPr lang="en-GB" altLang="ko-KR" dirty="0"/>
              <a:t>The exact frequency bands are to be determined based on company input during the WI, considering both licensed and ITS-dedicated spectrum in both FR1 and FR2.</a:t>
            </a:r>
            <a:endParaRPr lang="ko-KR" altLang="ko-KR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GB" dirty="0"/>
              <a:t>Currently, only n14 was requested to specify the new SL </a:t>
            </a:r>
            <a:r>
              <a:rPr lang="en-GB" dirty="0" err="1"/>
              <a:t>enh</a:t>
            </a:r>
            <a:r>
              <a:rPr lang="en-GB" dirty="0"/>
              <a:t>. Operating band in Rel-17</a:t>
            </a:r>
            <a:r>
              <a:rPr lang="en-GB" dirty="0" smtClean="0"/>
              <a:t>.</a:t>
            </a:r>
          </a:p>
          <a:p>
            <a:pPr lvl="3"/>
            <a:r>
              <a:rPr lang="en-GB" dirty="0" smtClean="0"/>
              <a:t>The Public safety UE in n14, only operated in the out-of-coverage. RAN4 expect to not to coexistence evaluation in n14.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GB" dirty="0" smtClean="0"/>
              <a:t>Based on current status and recommendation in WID, RAN4 can decide as follow </a:t>
            </a:r>
          </a:p>
          <a:p>
            <a:pPr lvl="2">
              <a:buFont typeface="Wingdings" panose="05000000000000000000" pitchFamily="2" charset="2"/>
              <a:buChar char="ü"/>
            </a:pPr>
            <a:endParaRPr lang="en-GB" dirty="0"/>
          </a:p>
          <a:p>
            <a:pPr marL="1371600" lvl="3" indent="0">
              <a:buNone/>
            </a:pPr>
            <a:r>
              <a:rPr lang="en-GB" sz="2400" dirty="0" smtClean="0"/>
              <a:t>WF</a:t>
            </a:r>
            <a:r>
              <a:rPr lang="en-US" altLang="ko-KR" sz="2400" dirty="0" smtClean="0"/>
              <a:t>: 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altLang="ko-KR" sz="2400" dirty="0" smtClean="0"/>
              <a:t>RAN4 </a:t>
            </a:r>
            <a:r>
              <a:rPr lang="en-US" altLang="ko-KR" sz="2400" dirty="0"/>
              <a:t>can consider the coexistence evaluation in FDD band based on operator proposal in FDD band </a:t>
            </a:r>
            <a:r>
              <a:rPr lang="en-US" altLang="ko-KR" sz="2400" dirty="0" smtClean="0"/>
              <a:t>in Rel-17.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sz="2400" dirty="0" smtClean="0"/>
              <a:t>The new FR1 SL </a:t>
            </a:r>
            <a:r>
              <a:rPr lang="en-US" sz="2400" dirty="0" err="1" smtClean="0"/>
              <a:t>enh</a:t>
            </a:r>
            <a:r>
              <a:rPr lang="en-US" sz="2400" dirty="0" smtClean="0"/>
              <a:t>. operating bands should be requested until May 2021 to evaluate the FDD coexistence evaluation in Rel-17, otherwise, RAN4 can close discussion on </a:t>
            </a:r>
            <a:r>
              <a:rPr lang="en-US" sz="2400" dirty="0"/>
              <a:t>new FDD band in Rel-17.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61713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289978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 smtClean="0"/>
              <a:t> WF </a:t>
            </a:r>
            <a:r>
              <a:rPr lang="en-US" dirty="0"/>
              <a:t>on </a:t>
            </a:r>
            <a:r>
              <a:rPr lang="en-US" dirty="0" smtClean="0"/>
              <a:t>coexistence evaluation in FR1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407560"/>
            <a:ext cx="11331774" cy="5280916"/>
          </a:xfrm>
        </p:spPr>
        <p:txBody>
          <a:bodyPr>
            <a:normAutofit/>
          </a:bodyPr>
          <a:lstStyle/>
          <a:p>
            <a:pPr lvl="1"/>
            <a:r>
              <a:rPr lang="en-US" altLang="ko-KR" sz="2500" b="1" u="sng" dirty="0"/>
              <a:t>Issue </a:t>
            </a:r>
            <a:r>
              <a:rPr lang="en-US" altLang="ko-KR" sz="2500" b="1" u="sng" dirty="0" smtClean="0"/>
              <a:t>1-3-2:</a:t>
            </a:r>
            <a:r>
              <a:rPr lang="en-US" altLang="ko-KR" sz="2500" b="1" dirty="0" smtClean="0"/>
              <a:t> </a:t>
            </a:r>
            <a:r>
              <a:rPr lang="en-US" altLang="ko-KR" b="1" i="1" dirty="0"/>
              <a:t>Whether study for coexistence evaluation in n14 or </a:t>
            </a:r>
            <a:r>
              <a:rPr lang="en-US" altLang="ko-KR" b="1" i="1" dirty="0" smtClean="0"/>
              <a:t>not</a:t>
            </a:r>
            <a:endParaRPr lang="ko-KR" altLang="ko-KR" sz="1400" dirty="0"/>
          </a:p>
          <a:p>
            <a:pPr lvl="2">
              <a:lnSpc>
                <a:spcPct val="100000"/>
              </a:lnSpc>
              <a:spcBef>
                <a:spcPts val="9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dirty="0" smtClean="0"/>
              <a:t>In AT&amp;T operating scenario paper [3], they propose to specify PC1 and PC3 SL </a:t>
            </a:r>
            <a:r>
              <a:rPr lang="en-US" dirty="0" err="1" smtClean="0"/>
              <a:t>enh</a:t>
            </a:r>
            <a:r>
              <a:rPr lang="en-US" dirty="0" smtClean="0"/>
              <a:t>. UE in n14.</a:t>
            </a:r>
            <a:endParaRPr lang="ko-KR" altLang="ko-KR" dirty="0"/>
          </a:p>
          <a:p>
            <a:pPr lvl="2">
              <a:lnSpc>
                <a:spcPct val="100000"/>
              </a:lnSpc>
              <a:spcBef>
                <a:spcPts val="9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GB" dirty="0" smtClean="0"/>
              <a:t>AT&amp;T will operate the SL </a:t>
            </a:r>
            <a:r>
              <a:rPr lang="en-GB" dirty="0" err="1" smtClean="0"/>
              <a:t>enh</a:t>
            </a:r>
            <a:r>
              <a:rPr lang="en-GB" dirty="0" smtClean="0"/>
              <a:t>. UE in n14 as same Prose UE in Band 14 with PC1 and PC3 UE.</a:t>
            </a:r>
          </a:p>
          <a:p>
            <a:pPr lvl="3">
              <a:lnSpc>
                <a:spcPct val="100000"/>
              </a:lnSpc>
              <a:spcBef>
                <a:spcPts val="9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GB" dirty="0" smtClean="0"/>
              <a:t>However, </a:t>
            </a:r>
            <a:r>
              <a:rPr lang="en-US" altLang="ko-KR" dirty="0"/>
              <a:t>the use case for sidelink operation in NR Band n14 is for emergency situations where the UE is out of network coverage for NR and LTE and </a:t>
            </a:r>
            <a:r>
              <a:rPr lang="en-US" altLang="ko-KR" dirty="0" err="1"/>
              <a:t>Uu</a:t>
            </a:r>
            <a:r>
              <a:rPr lang="en-US" altLang="ko-KR" dirty="0"/>
              <a:t> operation is not possible.</a:t>
            </a:r>
            <a:endParaRPr lang="en-GB" dirty="0" smtClean="0"/>
          </a:p>
          <a:p>
            <a:pPr lvl="2">
              <a:lnSpc>
                <a:spcPct val="100000"/>
              </a:lnSpc>
              <a:spcBef>
                <a:spcPts val="9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GB" dirty="0" smtClean="0"/>
              <a:t>Based on e-mail discussion, RAN4 can decide as follow </a:t>
            </a:r>
          </a:p>
          <a:p>
            <a:pPr lvl="2">
              <a:buFont typeface="Wingdings" panose="05000000000000000000" pitchFamily="2" charset="2"/>
              <a:buChar char="ü"/>
            </a:pPr>
            <a:endParaRPr lang="en-GB" dirty="0"/>
          </a:p>
          <a:p>
            <a:pPr marL="1371600" lvl="3" indent="0">
              <a:buNone/>
            </a:pPr>
            <a:r>
              <a:rPr lang="en-GB" sz="2400" dirty="0" smtClean="0"/>
              <a:t>WF</a:t>
            </a:r>
            <a:r>
              <a:rPr lang="en-US" altLang="ko-KR" sz="2400" dirty="0" smtClean="0"/>
              <a:t>: </a:t>
            </a:r>
          </a:p>
          <a:p>
            <a:pPr marL="1371600" lvl="3" indent="0">
              <a:buNone/>
            </a:pPr>
            <a:r>
              <a:rPr lang="en-US" altLang="ko-KR" sz="2400" dirty="0" smtClean="0"/>
              <a:t>Based on interesting operator’s operating scenarios [3], </a:t>
            </a:r>
            <a:r>
              <a:rPr lang="en-US" altLang="ko-KR" sz="2400" dirty="0" smtClean="0"/>
              <a:t>there </a:t>
            </a:r>
            <a:r>
              <a:rPr lang="en-US" altLang="ko-KR" sz="2400" dirty="0"/>
              <a:t>is no </a:t>
            </a:r>
            <a:r>
              <a:rPr lang="en-US" altLang="ko-KR" sz="2400" dirty="0" err="1"/>
              <a:t>Uu</a:t>
            </a:r>
            <a:r>
              <a:rPr lang="en-US" altLang="ko-KR" sz="2400" dirty="0"/>
              <a:t> service for the whole band in out-of-coverage </a:t>
            </a:r>
            <a:r>
              <a:rPr lang="en-US" altLang="ko-KR" sz="2400" dirty="0" smtClean="0"/>
              <a:t>scenario. Hence, RAN4 </a:t>
            </a:r>
            <a:r>
              <a:rPr lang="en-US" altLang="ko-KR" sz="2400" dirty="0" smtClean="0"/>
              <a:t>conclude </a:t>
            </a:r>
            <a:r>
              <a:rPr lang="en-US" altLang="ko-KR" sz="2400" dirty="0" smtClean="0"/>
              <a:t>that the </a:t>
            </a:r>
            <a:r>
              <a:rPr lang="en-US" altLang="ko-KR" sz="2400" dirty="0"/>
              <a:t>co-existence </a:t>
            </a:r>
            <a:r>
              <a:rPr lang="en-US" altLang="ko-KR" sz="2400" dirty="0" smtClean="0"/>
              <a:t>evaluation in n14 </a:t>
            </a:r>
            <a:r>
              <a:rPr lang="en-US" altLang="ko-KR" sz="2400" dirty="0"/>
              <a:t>for out-of-coverage scenario </a:t>
            </a:r>
            <a:r>
              <a:rPr lang="en-US" altLang="ko-KR" sz="2400" dirty="0" smtClean="0"/>
              <a:t>is </a:t>
            </a:r>
            <a:r>
              <a:rPr lang="en-US" altLang="ko-KR" sz="2400" dirty="0"/>
              <a:t>not needed</a:t>
            </a:r>
            <a:r>
              <a:rPr lang="en-US" altLang="ko-KR" sz="2400" dirty="0" smtClean="0"/>
              <a:t>.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738896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289978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 smtClean="0"/>
              <a:t> WF </a:t>
            </a:r>
            <a:r>
              <a:rPr lang="en-US" dirty="0"/>
              <a:t>on </a:t>
            </a:r>
            <a:r>
              <a:rPr lang="en-US" dirty="0" smtClean="0"/>
              <a:t>coexistence evaluation in FR2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407560"/>
            <a:ext cx="11331774" cy="5280916"/>
          </a:xfrm>
        </p:spPr>
        <p:txBody>
          <a:bodyPr>
            <a:normAutofit/>
          </a:bodyPr>
          <a:lstStyle/>
          <a:p>
            <a:pPr lvl="1"/>
            <a:r>
              <a:rPr lang="en-US" altLang="ko-KR" sz="2500" b="1" u="sng" dirty="0" smtClean="0"/>
              <a:t>New SL operating band request in FR2 </a:t>
            </a:r>
            <a:endParaRPr lang="ko-KR" altLang="ko-KR" sz="1400"/>
          </a:p>
          <a:p>
            <a:pPr lvl="2">
              <a:lnSpc>
                <a:spcPct val="100000"/>
              </a:lnSpc>
              <a:spcBef>
                <a:spcPts val="9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GB" sz="2400" dirty="0" smtClean="0"/>
              <a:t>In this meeting, any operator did not request to study the coexistence evaluations in FR2 for NR SL enhancement in Rel-17.</a:t>
            </a:r>
          </a:p>
          <a:p>
            <a:pPr lvl="2">
              <a:lnSpc>
                <a:spcPct val="100000"/>
              </a:lnSpc>
              <a:spcBef>
                <a:spcPts val="9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GB" sz="2400" dirty="0" smtClean="0"/>
              <a:t>Based on approved work plan [2], RAN4 can close FR2 NR SL </a:t>
            </a:r>
            <a:r>
              <a:rPr lang="en-GB" sz="2400" dirty="0" err="1" smtClean="0"/>
              <a:t>enh</a:t>
            </a:r>
            <a:r>
              <a:rPr lang="en-GB" sz="2400" dirty="0" smtClean="0"/>
              <a:t>. operations request.</a:t>
            </a:r>
          </a:p>
          <a:p>
            <a:pPr lvl="2">
              <a:buFont typeface="Wingdings" panose="05000000000000000000" pitchFamily="2" charset="2"/>
              <a:buChar char="ü"/>
            </a:pPr>
            <a:endParaRPr lang="en-GB" dirty="0"/>
          </a:p>
          <a:p>
            <a:pPr marL="1371600" lvl="3" indent="0">
              <a:buNone/>
            </a:pPr>
            <a:r>
              <a:rPr lang="en-GB" sz="2400" dirty="0" smtClean="0"/>
              <a:t>WF</a:t>
            </a:r>
            <a:r>
              <a:rPr lang="en-US" altLang="ko-KR" sz="2400" dirty="0" smtClean="0"/>
              <a:t>: </a:t>
            </a:r>
          </a:p>
          <a:p>
            <a:pPr marL="1371600" lvl="3" indent="0">
              <a:buNone/>
            </a:pPr>
            <a:r>
              <a:rPr lang="en-US" altLang="ko-KR" sz="2400" dirty="0" smtClean="0"/>
              <a:t>RAN4 </a:t>
            </a:r>
            <a:r>
              <a:rPr lang="en-US" altLang="ko-KR" sz="2400" dirty="0"/>
              <a:t>do not need </a:t>
            </a:r>
            <a:r>
              <a:rPr lang="en-US" altLang="ko-KR" sz="2400" dirty="0" smtClean="0"/>
              <a:t>to update the work plan to add FR2 SL </a:t>
            </a:r>
            <a:r>
              <a:rPr lang="en-US" altLang="ko-KR" sz="2400" dirty="0" err="1" smtClean="0"/>
              <a:t>enh</a:t>
            </a:r>
            <a:r>
              <a:rPr lang="en-US" altLang="ko-KR" sz="2400" dirty="0" smtClean="0"/>
              <a:t>. operation. Also RAN4 close </a:t>
            </a:r>
            <a:r>
              <a:rPr lang="en-GB" altLang="ko-KR" sz="2400" dirty="0"/>
              <a:t>FR2 </a:t>
            </a:r>
            <a:r>
              <a:rPr lang="en-GB" altLang="ko-KR" sz="2400" dirty="0" smtClean="0"/>
              <a:t>discussion in NR SL enhancement</a:t>
            </a:r>
            <a:r>
              <a:rPr lang="en-US" altLang="ko-KR" sz="2400" dirty="0" smtClean="0"/>
              <a:t>.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652908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="" xmlns:a16="http://schemas.microsoft.com/office/drawing/2014/main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RP-202846, </a:t>
            </a:r>
            <a:r>
              <a:rPr lang="en-GB" dirty="0"/>
              <a:t>“</a:t>
            </a:r>
            <a:r>
              <a:rPr lang="en-US" dirty="0"/>
              <a:t>WID revision: NR </a:t>
            </a:r>
            <a:r>
              <a:rPr lang="en-US" dirty="0" err="1"/>
              <a:t>sidelink</a:t>
            </a:r>
            <a:r>
              <a:rPr lang="en-US" dirty="0"/>
              <a:t> enhancement</a:t>
            </a:r>
            <a:r>
              <a:rPr lang="en-GB" dirty="0"/>
              <a:t>”, LG Electronics, </a:t>
            </a:r>
            <a:r>
              <a:rPr lang="en-US" dirty="0"/>
              <a:t>3GPP TSG-RAN Meeting # </a:t>
            </a:r>
            <a:r>
              <a:rPr lang="en-US" dirty="0" smtClean="0"/>
              <a:t>90-e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R4-2016924, “Work plan for NR </a:t>
            </a:r>
            <a:r>
              <a:rPr lang="en-US" dirty="0" err="1"/>
              <a:t>sidelink</a:t>
            </a:r>
            <a:r>
              <a:rPr lang="en-US" dirty="0"/>
              <a:t> enhancement in Rel-17”, </a:t>
            </a:r>
            <a:r>
              <a:rPr lang="en-GB" dirty="0"/>
              <a:t>LG Electronics</a:t>
            </a:r>
            <a:r>
              <a:rPr lang="en-US" dirty="0"/>
              <a:t>, </a:t>
            </a:r>
            <a:r>
              <a:rPr lang="de-DE" dirty="0"/>
              <a:t>3GPP TSG-RAN WG4 #97-e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R4-2103005, “</a:t>
            </a:r>
            <a:r>
              <a:rPr lang="en-GB" altLang="ko-KR" dirty="0"/>
              <a:t>Additional Information for SL Operation in NR Band n14</a:t>
            </a:r>
            <a:r>
              <a:rPr lang="en-US" dirty="0"/>
              <a:t>, </a:t>
            </a:r>
            <a:r>
              <a:rPr lang="en-US" dirty="0" smtClean="0"/>
              <a:t>AT&amp;T,</a:t>
            </a:r>
            <a:r>
              <a:rPr lang="de-DE" dirty="0" smtClean="0"/>
              <a:t> 3GPP TSG-RAN </a:t>
            </a:r>
            <a:r>
              <a:rPr lang="de-DE" dirty="0"/>
              <a:t>WG4 #</a:t>
            </a:r>
            <a:r>
              <a:rPr lang="de-DE" dirty="0" smtClean="0"/>
              <a:t>98-e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0047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633</Words>
  <Application>Microsoft Office PowerPoint</Application>
  <PresentationFormat>와이드스크린</PresentationFormat>
  <Paragraphs>63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新細明體</vt:lpstr>
      <vt:lpstr>SimSun</vt:lpstr>
      <vt:lpstr>맑은 고딕</vt:lpstr>
      <vt:lpstr>Arial</vt:lpstr>
      <vt:lpstr>Calibri</vt:lpstr>
      <vt:lpstr>Calibri Light</vt:lpstr>
      <vt:lpstr>Times New Roman</vt:lpstr>
      <vt:lpstr>Wingdings</vt:lpstr>
      <vt:lpstr>Office 佈景主題</vt:lpstr>
      <vt:lpstr> WF on coexistence evaluation for NR SL enh. in Rel-17</vt:lpstr>
      <vt:lpstr>Background</vt:lpstr>
      <vt:lpstr>Background</vt:lpstr>
      <vt:lpstr> WF on coexistence evaluation in FR1</vt:lpstr>
      <vt:lpstr> WF on coexistence evaluation in FR1</vt:lpstr>
      <vt:lpstr> WF on coexistence evaluation in FR2</vt:lpstr>
      <vt:lpstr>References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2020-11-09T20:09:55Z</dcterms:created>
  <dcterms:modified xsi:type="dcterms:W3CDTF">2021-02-04T00:13:57Z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(2)Iv3oMrS0Ay4e389qY27Veftmxs2mfWcZNOXoM/a5vh13beBENwjjR4WXv/+BWebXPDWp5BRE
hYPC1N6nVAmlUpEJEUbuPvQ/WYFPv50kR4leEhzRwkDc6ldk+MMkNgR+yYEh6e+/tq5blJl6
YInRyWL9cgiqgs51GbdCz5DJYcs+7YTe9OakjdkYJMo6R5hPCW80rZwt8HurwoV2wfNXgmsC
rddyOppOkMJvaF6/qs</vt:lpwstr>
  </property>
  <property fmtid="{D5CDD505-2E9C-101B-9397-08002B2CF9AE}" pid="3" name="_2015_ms_pID_7253431">
    <vt:lpwstr>FFRY/N/22XbKa6kAcdj9/9dMNbRYBMk196JDD39LZbWP8XHCAI9jXO
9Lxp8hyRePpd7qmXEsqvMEzRsWzOmpg6Qboxm9uWeH6r9SEawdwtfVNF+gLl0tgkJgqPpvmx
Dq2M9MGdV0kF4h17dzeduH5FHrQ6VO7UPB/jfHcd7OIJ6uSr4z+PXllMbi8szR5x+nQtp6oz
kvrcLZ6ic4qbP4qL</vt:lpwstr>
  </property>
</Properties>
</file>