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4" r:id="rId3"/>
    <p:sldId id="285" r:id="rId4"/>
    <p:sldId id="294" r:id="rId5"/>
    <p:sldId id="295" r:id="rId6"/>
    <p:sldId id="270" r:id="rId7"/>
    <p:sldId id="286" r:id="rId8"/>
    <p:sldId id="287" r:id="rId9"/>
    <p:sldId id="288" r:id="rId10"/>
    <p:sldId id="291" r:id="rId11"/>
    <p:sldId id="283" r:id="rId12"/>
    <p:sldId id="292" r:id="rId13"/>
    <p:sldId id="293" r:id="rId14"/>
    <p:sldId id="296" r:id="rId15"/>
    <p:sldId id="278" r:id="rId16"/>
    <p:sldId id="26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3" autoAdjust="0"/>
    <p:restoredTop sz="95394" autoAdjust="0"/>
  </p:normalViewPr>
  <p:slideViewPr>
    <p:cSldViewPr snapToGrid="0">
      <p:cViewPr varScale="1">
        <p:scale>
          <a:sx n="115" d="100"/>
          <a:sy n="115" d="100"/>
        </p:scale>
        <p:origin x="437" y="72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7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387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649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061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972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324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24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49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036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32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10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879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Way forward on Deployment Scenario and UE RF Requirement for FR2 HST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Samsung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   R4-2103240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</a:t>
            </a:r>
            <a:r>
              <a:rPr lang="en-US" altLang="zh-CN" sz="2400" b="1" dirty="0"/>
              <a:t>Jan. 25 - Feb. 5,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977" y="2826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Channel Modeling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504168"/>
          </a:xfrm>
        </p:spPr>
        <p:txBody>
          <a:bodyPr>
            <a:normAutofit/>
          </a:bodyPr>
          <a:lstStyle/>
          <a:p>
            <a:pPr marL="228600" lvl="1" hangingPunct="0">
              <a:spcBef>
                <a:spcPts val="1200"/>
              </a:spcBef>
            </a:pPr>
            <a:r>
              <a:rPr lang="en-US" altLang="zh-CN" sz="2800" b="1" dirty="0" err="1"/>
              <a:t>Pathloss</a:t>
            </a:r>
            <a:r>
              <a:rPr lang="en-US" altLang="zh-CN" sz="2800" b="1" dirty="0"/>
              <a:t> model used for link budget evaluation: </a:t>
            </a:r>
          </a:p>
          <a:p>
            <a:pPr lvl="1" hangingPunct="0"/>
            <a:r>
              <a:rPr lang="en-GB" dirty="0"/>
              <a:t>RAN4 choose TS38.901 </a:t>
            </a:r>
            <a:r>
              <a:rPr lang="en-GB" dirty="0" err="1"/>
              <a:t>RMa</a:t>
            </a:r>
            <a:r>
              <a:rPr lang="en-GB" dirty="0"/>
              <a:t> </a:t>
            </a:r>
            <a:r>
              <a:rPr lang="en-GB" dirty="0" err="1"/>
              <a:t>LoS</a:t>
            </a:r>
            <a:r>
              <a:rPr lang="en-GB" dirty="0"/>
              <a:t> </a:t>
            </a:r>
            <a:r>
              <a:rPr lang="en-GB" dirty="0" err="1"/>
              <a:t>pathloss</a:t>
            </a:r>
            <a:r>
              <a:rPr lang="en-GB" dirty="0"/>
              <a:t> model to be used for link budget </a:t>
            </a:r>
            <a:r>
              <a:rPr lang="en-GB" dirty="0" smtClean="0"/>
              <a:t>evaluation at least for Scenario-A: </a:t>
            </a:r>
            <a:endParaRPr lang="en-US" dirty="0"/>
          </a:p>
          <a:p>
            <a:pPr lvl="2" hangingPunct="0"/>
            <a:r>
              <a:rPr lang="en-GB" sz="1800" dirty="0"/>
              <a:t>FFS </a:t>
            </a:r>
            <a:r>
              <a:rPr lang="en-GB" sz="1800" dirty="0" err="1"/>
              <a:t>pathloss</a:t>
            </a:r>
            <a:r>
              <a:rPr lang="en-GB" sz="1800" dirty="0"/>
              <a:t> model for tunnel deployment scenario. </a:t>
            </a:r>
            <a:endParaRPr lang="en-GB" sz="1800" dirty="0" smtClean="0"/>
          </a:p>
          <a:p>
            <a:pPr lvl="2" hangingPunct="0"/>
            <a:r>
              <a:rPr lang="en-GB" sz="1800" dirty="0" smtClean="0"/>
              <a:t>FFS channel model for Scenario-B</a:t>
            </a:r>
            <a:r>
              <a:rPr lang="en-US" sz="1800" dirty="0"/>
              <a:t>.</a:t>
            </a:r>
          </a:p>
          <a:p>
            <a:pPr marL="457200" lvl="1" indent="0" hangingPunct="0">
              <a:buNone/>
            </a:pPr>
            <a:endParaRPr lang="en-US" dirty="0"/>
          </a:p>
          <a:p>
            <a:pPr marL="228600" lvl="1" hangingPunct="0">
              <a:spcBef>
                <a:spcPts val="1200"/>
              </a:spcBef>
            </a:pPr>
            <a:r>
              <a:rPr lang="en-US" altLang="zh-CN" sz="2800" b="1" dirty="0"/>
              <a:t>Channel modelling for performance requirements: </a:t>
            </a:r>
          </a:p>
          <a:p>
            <a:pPr lvl="1" hangingPunct="0"/>
            <a:r>
              <a:rPr lang="en-US" dirty="0"/>
              <a:t>For channel modelling for performance requirement evaluation: </a:t>
            </a:r>
          </a:p>
          <a:p>
            <a:pPr lvl="2" hangingPunct="0"/>
            <a:r>
              <a:rPr lang="en-US" sz="1800" dirty="0"/>
              <a:t>The single-tap can be assumed for a single TX-RX </a:t>
            </a:r>
            <a:r>
              <a:rPr lang="en-US" sz="1800" dirty="0" smtClean="0"/>
              <a:t>link at least for Scenario-A.</a:t>
            </a:r>
            <a:endParaRPr lang="en-US" sz="1800" dirty="0"/>
          </a:p>
          <a:p>
            <a:pPr lvl="2" hangingPunct="0"/>
            <a:r>
              <a:rPr lang="en-US" sz="1800" dirty="0"/>
              <a:t>FFS multi-tap models are needed for SFN and other scenarios. </a:t>
            </a:r>
            <a:endParaRPr lang="en-US" sz="1800" dirty="0" smtClean="0"/>
          </a:p>
          <a:p>
            <a:pPr lvl="2" hangingPunct="0"/>
            <a:r>
              <a:rPr lang="en-GB" sz="1800" dirty="0"/>
              <a:t>FFS channel model for Scenario-B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8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834" y="28269"/>
            <a:ext cx="11183471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Way Forward – </a:t>
            </a:r>
            <a:r>
              <a:rPr lang="en-US" altLang="zh-CN" dirty="0"/>
              <a:t>Maximum Supported Speed (</a:t>
            </a:r>
            <a:r>
              <a:rPr lang="en-US" altLang="zh-CN" dirty="0" smtClean="0"/>
              <a:t>1/3)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 fontScale="70000" lnSpcReduction="20000"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dirty="0"/>
              <a:t>Numerology considered for maximum supported speed: </a:t>
            </a:r>
          </a:p>
          <a:p>
            <a:pPr lvl="1" hangingPunct="0">
              <a:spcBef>
                <a:spcPts val="1200"/>
              </a:spcBef>
            </a:pPr>
            <a:r>
              <a:rPr lang="en-US" altLang="zh-CN" dirty="0"/>
              <a:t>For FR2 HST evaluations and possible performance requirements definition: </a:t>
            </a:r>
          </a:p>
          <a:p>
            <a:pPr lvl="2" hangingPunct="0">
              <a:spcBef>
                <a:spcPts val="1200"/>
              </a:spcBef>
            </a:pPr>
            <a:r>
              <a:rPr lang="en-US" altLang="zh-CN" dirty="0"/>
              <a:t>Only consider 120kHz SCS as baseline assumption. </a:t>
            </a:r>
          </a:p>
          <a:p>
            <a:pPr hangingPunct="0">
              <a:spcBef>
                <a:spcPts val="1200"/>
              </a:spcBef>
            </a:pPr>
            <a:r>
              <a:rPr lang="en-US" altLang="zh-CN" dirty="0"/>
              <a:t>FFS the maximum supported speed from DL demodulation perspective: </a:t>
            </a:r>
          </a:p>
          <a:p>
            <a:pPr lvl="1" hangingPunct="0">
              <a:spcBef>
                <a:spcPts val="1200"/>
              </a:spcBef>
            </a:pPr>
            <a:r>
              <a:rPr lang="en-US" altLang="zh-CN" dirty="0"/>
              <a:t>Reference signal(s) to be used for frequency offset tracking: </a:t>
            </a:r>
          </a:p>
          <a:p>
            <a:pPr lvl="2" hangingPunct="0">
              <a:spcBef>
                <a:spcPts val="1200"/>
              </a:spcBef>
            </a:pPr>
            <a:r>
              <a:rPr lang="en-US" altLang="zh-CN" dirty="0"/>
              <a:t>Option-1: TRS (4 symbol interval)</a:t>
            </a:r>
          </a:p>
          <a:p>
            <a:pPr lvl="2" hangingPunct="0">
              <a:spcBef>
                <a:spcPts val="1200"/>
              </a:spcBef>
            </a:pPr>
            <a:r>
              <a:rPr lang="en-US" altLang="zh-CN" dirty="0"/>
              <a:t>Option-2: DMRS (1+1+1)</a:t>
            </a:r>
          </a:p>
          <a:p>
            <a:pPr lvl="2" hangingPunct="0">
              <a:spcBef>
                <a:spcPts val="1200"/>
              </a:spcBef>
            </a:pPr>
            <a:r>
              <a:rPr lang="en-US" altLang="zh-CN" dirty="0"/>
              <a:t>Option-3: TRS + PT-RS (1 and 2 symbol interval)</a:t>
            </a:r>
          </a:p>
          <a:p>
            <a:pPr hangingPunct="0"/>
            <a:r>
              <a:rPr lang="en-GB" dirty="0"/>
              <a:t>FFS the maximum supported speed from UL demodulation perspective: </a:t>
            </a:r>
            <a:endParaRPr lang="en-US" dirty="0"/>
          </a:p>
          <a:p>
            <a:pPr lvl="1" hangingPunct="0"/>
            <a:r>
              <a:rPr lang="en-GB" dirty="0"/>
              <a:t>Reference signal(s) to be used for frequency offset tracking: </a:t>
            </a:r>
            <a:endParaRPr lang="en-US" dirty="0"/>
          </a:p>
          <a:p>
            <a:pPr lvl="2" hangingPunct="0">
              <a:spcBef>
                <a:spcPts val="1200"/>
              </a:spcBef>
            </a:pPr>
            <a:r>
              <a:rPr lang="en-GB" sz="2100" dirty="0"/>
              <a:t>Option-1: DM-RS (1+1+1) only</a:t>
            </a:r>
            <a:endParaRPr lang="en-US" sz="2100" dirty="0"/>
          </a:p>
          <a:p>
            <a:pPr lvl="2" hangingPunct="0">
              <a:spcBef>
                <a:spcPts val="1200"/>
              </a:spcBef>
            </a:pPr>
            <a:r>
              <a:rPr lang="en-GB" sz="2100" dirty="0"/>
              <a:t>Option-2: PT-RS (1 or 2 or 4) + DMRS</a:t>
            </a:r>
            <a:endParaRPr lang="en-US" sz="2100" dirty="0"/>
          </a:p>
          <a:p>
            <a:pPr lvl="2" hangingPunct="0">
              <a:spcBef>
                <a:spcPts val="1200"/>
              </a:spcBef>
            </a:pPr>
            <a:r>
              <a:rPr lang="en-GB" sz="2100" dirty="0"/>
              <a:t>Option-3: PT-RS (1 or 2 or 4)</a:t>
            </a:r>
            <a:endParaRPr lang="en-US" sz="2100" dirty="0"/>
          </a:p>
          <a:p>
            <a:pPr hangingPunct="0">
              <a:spcBef>
                <a:spcPts val="1200"/>
              </a:spcBef>
            </a:pPr>
            <a:r>
              <a:rPr lang="en-GB" dirty="0"/>
              <a:t>FFS under bi- and </a:t>
            </a:r>
            <a:r>
              <a:rPr lang="en-GB" dirty="0" err="1"/>
              <a:t>uni</a:t>
            </a:r>
            <a:r>
              <a:rPr lang="en-GB" dirty="0"/>
              <a:t>-directional deployment. </a:t>
            </a:r>
            <a:endParaRPr lang="en-US" dirty="0"/>
          </a:p>
          <a:p>
            <a:pPr hangingPunct="0">
              <a:spcBef>
                <a:spcPts val="1200"/>
              </a:spcBef>
            </a:pPr>
            <a:r>
              <a:rPr lang="en-GB" dirty="0"/>
              <a:t>FFS the possible higher supported speed for </a:t>
            </a:r>
            <a:r>
              <a:rPr lang="en-GB" dirty="0" err="1"/>
              <a:t>uni</a:t>
            </a:r>
            <a:r>
              <a:rPr lang="en-GB" dirty="0"/>
              <a:t>-directional deployment.</a:t>
            </a:r>
          </a:p>
          <a:p>
            <a:pPr hangingPunct="0">
              <a:spcBef>
                <a:spcPts val="1200"/>
              </a:spcBef>
            </a:pPr>
            <a:r>
              <a:rPr lang="en-US" dirty="0"/>
              <a:t>FFS Frequency error of +/-0.1ppm should be taken into consideration for both UL and DL.</a:t>
            </a:r>
          </a:p>
          <a:p>
            <a:pPr lvl="1"/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302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834" y="28269"/>
            <a:ext cx="11183471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Way Forward – </a:t>
            </a:r>
            <a:r>
              <a:rPr lang="en-US" altLang="zh-CN" dirty="0"/>
              <a:t>Maximum Supported Speed (</a:t>
            </a:r>
            <a:r>
              <a:rPr lang="en-US" altLang="zh-CN" dirty="0" smtClean="0"/>
              <a:t>2/3)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76834" y="1102374"/>
            <a:ext cx="10896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GB" sz="1600" dirty="0"/>
              <a:t>RAN4 shall check the maximum supportable speed from demodulation perspective and accordingly the possible enhancement:</a:t>
            </a:r>
            <a:endParaRPr lang="en-US" sz="1600" dirty="0"/>
          </a:p>
          <a:p>
            <a:pPr lvl="1" hangingPunct="0"/>
            <a:r>
              <a:rPr lang="en-GB" sz="1400" dirty="0" smtClean="0"/>
              <a:t>Candidate </a:t>
            </a:r>
            <a:r>
              <a:rPr lang="en-GB" sz="1400" dirty="0"/>
              <a:t>maximum speed values to be evaluated:</a:t>
            </a:r>
            <a:endParaRPr lang="en-US" sz="1400" dirty="0"/>
          </a:p>
          <a:p>
            <a:pPr lvl="2" hangingPunct="0"/>
            <a:r>
              <a:rPr lang="en-GB" sz="1200" dirty="0"/>
              <a:t>260kmph</a:t>
            </a:r>
            <a:endParaRPr lang="en-US" sz="1200" dirty="0"/>
          </a:p>
          <a:p>
            <a:pPr lvl="2" hangingPunct="0"/>
            <a:r>
              <a:rPr lang="en-GB" sz="1200" dirty="0"/>
              <a:t>350kmph </a:t>
            </a:r>
            <a:endParaRPr lang="en-GB" sz="1200" dirty="0" smtClean="0"/>
          </a:p>
          <a:p>
            <a:pPr lvl="2" hangingPunct="0"/>
            <a:r>
              <a:rPr lang="en-GB" sz="1200" dirty="0" smtClean="0"/>
              <a:t>Other options if identified.</a:t>
            </a:r>
            <a:endParaRPr lang="en-US" sz="1200" dirty="0"/>
          </a:p>
          <a:p>
            <a:r>
              <a:rPr lang="en-US" altLang="zh-CN" sz="1800" dirty="0"/>
              <a:t>PUSCH demodulation parameter: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170032"/>
              </p:ext>
            </p:extLst>
          </p:nvPr>
        </p:nvGraphicFramePr>
        <p:xfrm>
          <a:off x="1352696" y="2723521"/>
          <a:ext cx="9679740" cy="38154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87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52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22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950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Value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Transform </a:t>
                      </a:r>
                      <a:r>
                        <a:rPr lang="en-GB" sz="900" dirty="0" err="1">
                          <a:effectLst/>
                        </a:rPr>
                        <a:t>precoding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Disabled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Default TDD UL-DL pattern (Note 1)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60 kHz and 120kHz SCS:</a:t>
                      </a:r>
                      <a:endParaRPr lang="en-US" sz="9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3D1S1U, S=10D:2G:2U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layout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1T2R, ULA Low Correlation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HARQ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Maximum number of HARQ transmissions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RV sequence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0, 2, 3, 1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DM-RS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DM-RS configuration type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DM-RS duration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single-symbol DM-RS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Additional DM-RS symbols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TBD</a:t>
                      </a:r>
                      <a:endParaRPr lang="en-US" sz="9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Number of DM-RS CDM group(s) without data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Ratio of PUSCH EPRE to DM-RS EPRE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-3 dB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DM-RS port(s)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DM-RS sequence generation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r>
                        <a:rPr lang="en-GB" sz="900" baseline="-25000" dirty="0">
                          <a:solidFill>
                            <a:schemeClr val="tx1"/>
                          </a:solidFill>
                          <a:effectLst/>
                        </a:rPr>
                        <a:t>ID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=0,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r>
                        <a:rPr lang="en-GB" sz="900" baseline="-25000" dirty="0" err="1">
                          <a:solidFill>
                            <a:schemeClr val="tx1"/>
                          </a:solidFill>
                          <a:effectLst/>
                        </a:rPr>
                        <a:t>SCID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 =0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Time domain resource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PUSCH mapping type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Start symbol index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0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Allocation length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8 or 9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domain resource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RB assignment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Full applicable test bandwidth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hopping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Disabled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100 MHz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Code block group based PUSCH transmission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Disabled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0">
                <a:tc rowSpan="2"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PT-RS configuration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Frequency density (K</a:t>
                      </a:r>
                      <a:r>
                        <a:rPr lang="en-GB" sz="900" baseline="-25000" dirty="0">
                          <a:effectLst/>
                        </a:rPr>
                        <a:t>PT-RS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Disabled, or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K</a:t>
                      </a:r>
                      <a:r>
                        <a:rPr lang="en-GB" sz="9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PT-RS</a:t>
                      </a: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=2 if PT-RS is enabled</a:t>
                      </a:r>
                      <a:endParaRPr lang="en-US" sz="9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Time density (L</a:t>
                      </a:r>
                      <a:r>
                        <a:rPr lang="en-GB" sz="900" baseline="-25000" dirty="0">
                          <a:effectLst/>
                        </a:rPr>
                        <a:t>PT-RS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Disabled, or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L</a:t>
                      </a:r>
                      <a:r>
                        <a:rPr lang="en-GB" sz="9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PT-RS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 = 1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or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2 or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</a:rPr>
                        <a:t> 4 i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f PT-RS is enabled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MCS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MCS16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 channel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-directional</a:t>
                      </a:r>
                      <a:r>
                        <a:rPr lang="en-GB" sz="9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9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Derived based on agreed deployment scenario.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Bi-directional: Single-Tap channel in TS38.101-4 B.3 but updated parameters</a:t>
                      </a:r>
                      <a:endParaRPr lang="en-US" sz="900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99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834" y="28269"/>
            <a:ext cx="11183471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Way Forward – </a:t>
            </a:r>
            <a:r>
              <a:rPr lang="en-US" altLang="zh-CN" dirty="0"/>
              <a:t>Maximum Supported Speed </a:t>
            </a:r>
            <a:r>
              <a:rPr lang="en-US" altLang="zh-CN" dirty="0" smtClean="0"/>
              <a:t>(3/3)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76834" y="1031103"/>
            <a:ext cx="10896600" cy="5254137"/>
          </a:xfrm>
        </p:spPr>
        <p:txBody>
          <a:bodyPr>
            <a:normAutofit/>
          </a:bodyPr>
          <a:lstStyle/>
          <a:p>
            <a:r>
              <a:rPr lang="en-US" altLang="zh-CN" sz="2200" dirty="0" smtClean="0"/>
              <a:t>PDSCH </a:t>
            </a:r>
            <a:r>
              <a:rPr lang="en-US" altLang="zh-CN" sz="2200" dirty="0"/>
              <a:t>demodulation parameter: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380511"/>
              </p:ext>
            </p:extLst>
          </p:nvPr>
        </p:nvGraphicFramePr>
        <p:xfrm>
          <a:off x="1137063" y="1382100"/>
          <a:ext cx="9386045" cy="53263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962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15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698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89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Value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89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CBW and SCS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120kHz, 100MHz (66PRB)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890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Duplex mode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TDD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412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TDD pattern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effectLst/>
                        </a:rPr>
                        <a:t>D1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S1U (FR2.120-1)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S=10D:2G:2U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890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Active DL BWP index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6675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for tracking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First OFDM symbol in the PRB used for CSI-RS (l</a:t>
                      </a:r>
                      <a:r>
                        <a:rPr lang="en-GB" sz="900" baseline="-25000" dirty="0">
                          <a:effectLst/>
                        </a:rPr>
                        <a:t>0</a:t>
                      </a:r>
                      <a:r>
                        <a:rPr lang="en-GB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6 for CSI-RS resource 1 and 3</a:t>
                      </a:r>
                      <a:b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10 for CSI-RS resource 2 and 4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17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CSI-RS 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Slots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for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CSI-RS resource 1 and 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2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for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CSI-RS resource 3 and 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CSI-RS periodicity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Slots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80 (10ms)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2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PDCCH configuration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Number of PDCCH candidates and aggregation levels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1/AL8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38900">
                <a:tc rowSpan="1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PDSCH configuration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Mapping type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Type 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k0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Starting symbol (S)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Length (L)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608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PDSCH aggregation factor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PRB bundling type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Static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PRB bundling size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608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Resource allocation type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Type 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38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RBG size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Config2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608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VRB-to-PRB mapping type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Non-interleaved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608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VRB-to-PRB mapping </a:t>
                      </a:r>
                      <a:r>
                        <a:rPr lang="en-GB" sz="900" dirty="0" err="1">
                          <a:effectLst/>
                        </a:rPr>
                        <a:t>interleaver</a:t>
                      </a:r>
                      <a:r>
                        <a:rPr lang="en-GB" sz="900" dirty="0">
                          <a:effectLst/>
                        </a:rPr>
                        <a:t> bundle size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N/A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3890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PDSCH DMRS configuration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DMRS Type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Type 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2843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Number of additional DMRS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Option 1: 1</a:t>
                      </a:r>
                      <a:endParaRPr lang="en-US" sz="10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Option 2: 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2413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Maximum number of OFDM symbols for DL front loaded DMRS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33667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Propagation channel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u="none" strike="noStrike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-directional</a:t>
                      </a:r>
                      <a:r>
                        <a:rPr lang="en-GB" sz="9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9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Derived based on agreed deployment scenario.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strike="noStrik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Bi-directional: Single-Tap channel in TS38.101-4 B.3 but updated parameters.</a:t>
                      </a:r>
                      <a:endParaRPr lang="en-US" sz="900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3890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Antenna configuration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</a:rPr>
                        <a:t>2x2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ULA</a:t>
                      </a:r>
                      <a:r>
                        <a:rPr lang="en-GB" sz="900" baseline="0" dirty="0">
                          <a:solidFill>
                            <a:schemeClr val="tx1"/>
                          </a:solidFill>
                          <a:effectLst/>
                        </a:rPr>
                        <a:t> Low Correlation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3890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Number of MIMO layers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32177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MCS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u="none" strike="noStrike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Option 1: 16QAM 0.5 (MCS 13 with Table 1)</a:t>
                      </a:r>
                      <a:endParaRPr lang="en-US" sz="10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Other options are not excluded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718" marR="39718" marT="0" marB="0" anchor="ctr"/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862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Way Forward – UE RF Requirement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941424" cy="5254137"/>
          </a:xfrm>
        </p:spPr>
        <p:txBody>
          <a:bodyPr>
            <a:normAutofit/>
          </a:bodyPr>
          <a:lstStyle/>
          <a:p>
            <a:pPr lvl="0" hangingPunct="0">
              <a:lnSpc>
                <a:spcPct val="110000"/>
              </a:lnSpc>
              <a:spcBef>
                <a:spcPts val="300"/>
              </a:spcBef>
            </a:pPr>
            <a:r>
              <a:rPr lang="en-US" altLang="zh-CN" sz="2400" b="1" dirty="0"/>
              <a:t>Baseline power class and UE RF requirement for FR2 HST: </a:t>
            </a:r>
          </a:p>
          <a:p>
            <a:pPr lvl="1" hangingPunct="0"/>
            <a:r>
              <a:rPr lang="en-US" altLang="zh-CN" dirty="0"/>
              <a:t>FFS FR2 HST UE (roof-mounted UE type) RF requirement,  </a:t>
            </a:r>
          </a:p>
          <a:p>
            <a:pPr lvl="2" hangingPunct="0"/>
            <a:r>
              <a:rPr lang="en-US" altLang="zh-CN" dirty="0"/>
              <a:t>Follow Rel-15/16 principle of “only one panel to TX/RX at a time”</a:t>
            </a:r>
          </a:p>
          <a:p>
            <a:pPr lvl="2" hangingPunct="0"/>
            <a:r>
              <a:rPr lang="en-US" altLang="zh-CN" dirty="0"/>
              <a:t>Take FR2 PC4 requirement as baseline for discussion: </a:t>
            </a:r>
          </a:p>
          <a:p>
            <a:pPr lvl="3" hangingPunct="0"/>
            <a:r>
              <a:rPr lang="en-US" altLang="zh-CN" dirty="0"/>
              <a:t>FFS spherical coverage requirement and min peak EIRP requirement, based on implementation limitation</a:t>
            </a:r>
          </a:p>
          <a:p>
            <a:pPr hangingPunct="0">
              <a:lnSpc>
                <a:spcPct val="110000"/>
              </a:lnSpc>
              <a:spcBef>
                <a:spcPts val="300"/>
              </a:spcBef>
            </a:pPr>
            <a:r>
              <a:rPr lang="en-US" altLang="zh-CN" sz="2400" b="1" dirty="0" smtClean="0"/>
              <a:t>Beam </a:t>
            </a:r>
            <a:r>
              <a:rPr lang="en-US" altLang="zh-CN" sz="2400" b="1" dirty="0"/>
              <a:t>correspondence: </a:t>
            </a:r>
          </a:p>
          <a:p>
            <a:pPr lvl="1" hangingPunct="0"/>
            <a:r>
              <a:rPr lang="en-GB" dirty="0"/>
              <a:t>For FR2 HST UE (roof-mounted UE type), </a:t>
            </a:r>
            <a:r>
              <a:rPr lang="en-GB" dirty="0" smtClean="0"/>
              <a:t>Beam </a:t>
            </a:r>
            <a:r>
              <a:rPr lang="en-GB" dirty="0"/>
              <a:t>Correspondence </a:t>
            </a:r>
            <a:r>
              <a:rPr lang="en-GB" dirty="0" smtClean="0"/>
              <a:t>requirement is FFS, following aspect can be considered</a:t>
            </a:r>
            <a:r>
              <a:rPr lang="en-GB" dirty="0"/>
              <a:t>:</a:t>
            </a:r>
            <a:r>
              <a:rPr lang="en-GB" dirty="0" smtClean="0"/>
              <a:t> </a:t>
            </a:r>
          </a:p>
          <a:p>
            <a:pPr lvl="2" hangingPunct="0"/>
            <a:r>
              <a:rPr lang="en-GB" dirty="0" smtClean="0"/>
              <a:t>how to handle the RF requirements on beam correspondence bit 1 and bit 0 UE capability, based </a:t>
            </a:r>
            <a:r>
              <a:rPr lang="en-GB" dirty="0"/>
              <a:t>on deployment scenario study;</a:t>
            </a:r>
            <a:endParaRPr lang="en-US" dirty="0"/>
          </a:p>
          <a:p>
            <a:pPr lvl="2" hangingPunct="0"/>
            <a:r>
              <a:rPr lang="en-GB" dirty="0"/>
              <a:t>FFS the side condition for Beam Correspondence requirement for FR2 HST UE. </a:t>
            </a:r>
            <a:endParaRPr lang="en-US" dirty="0"/>
          </a:p>
          <a:p>
            <a:pPr lvl="1">
              <a:lnSpc>
                <a:spcPct val="110000"/>
              </a:lnSpc>
            </a:pPr>
            <a:endParaRPr lang="en-US" altLang="zh-CN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44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878559"/>
              </p:ext>
            </p:extLst>
          </p:nvPr>
        </p:nvGraphicFramePr>
        <p:xfrm>
          <a:off x="1028603" y="1690688"/>
          <a:ext cx="10522226" cy="43200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663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122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0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R4-2102103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HST FR2 general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R4-2102266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support for high speed train scenario in frequency range 2 (FR2)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Bell, Samsung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R4-2100631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FR2 HST general discussion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Qualcomm, Inc.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R4-2100915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Further discussion on high speed train deployment scenario in FR2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R4-2100916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Simulation results and analysis on HST deployment scenario in FR2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R4-2101267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deployment scenarios for NR HST in FR2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 Corporation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R4-2101368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deployment scenarios for FR2 HST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HiSilicon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R4-2101856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Deployment scenarios for HST FR2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Wistron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Telecom AB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R4-2102093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Simulation results for HST in FR2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R4-2102099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high-speed train deployment scenario in FR2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R4-2102104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HST FR2 deployment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R4-2100632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FR2 HST RRM discussion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Qualcomm, Inc.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R4-2100918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UE RF requirement for FR2 HST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R4-2102561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Power Class 4 for HST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R4-2102679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Consideration on UE requirements for FR2 HST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R4-2103328, “Email discussion summary for [98e][141] NR_HST_FR2_enh”, Samsung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Transmission Schemes for FR2 HST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Transmission Scheme Clarification: </a:t>
            </a:r>
          </a:p>
          <a:p>
            <a:pPr lvl="1" hangingPunct="0"/>
            <a:r>
              <a:rPr lang="en-GB" dirty="0"/>
              <a:t>Clarification for different transmission schemes: </a:t>
            </a:r>
            <a:endParaRPr lang="en-US" dirty="0"/>
          </a:p>
          <a:p>
            <a:pPr lvl="2" hangingPunct="0"/>
            <a:r>
              <a:rPr lang="en-GB" dirty="0"/>
              <a:t>Joint Transmission (JT) for all channels (SSB, TRS, PDCCH/PDSCH) – Full SFN;</a:t>
            </a:r>
            <a:endParaRPr lang="en-US" dirty="0"/>
          </a:p>
          <a:p>
            <a:pPr lvl="2" hangingPunct="0"/>
            <a:r>
              <a:rPr lang="en-GB" dirty="0"/>
              <a:t>Dynamic Point Selection (DPS) – based on Rel-15 beam management;</a:t>
            </a:r>
            <a:endParaRPr lang="en-US" dirty="0"/>
          </a:p>
          <a:p>
            <a:pPr lvl="2" hangingPunct="0"/>
            <a:r>
              <a:rPr lang="en-GB" dirty="0"/>
              <a:t>Multi-DCI based Multi-TRP Transmission – based on Rel-16 </a:t>
            </a:r>
            <a:r>
              <a:rPr lang="en-GB" dirty="0" err="1"/>
              <a:t>eMIMO</a:t>
            </a:r>
            <a:r>
              <a:rPr lang="en-GB" dirty="0"/>
              <a:t>.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altLang="zh-CN" dirty="0"/>
              <a:t>For transmission scheme to be discussed in FR2 HST: </a:t>
            </a:r>
          </a:p>
          <a:p>
            <a:pPr lvl="2" hangingPunct="0">
              <a:lnSpc>
                <a:spcPct val="120000"/>
              </a:lnSpc>
            </a:pPr>
            <a:r>
              <a:rPr lang="en-US" dirty="0"/>
              <a:t>FR2 HST transmission schemes which are not compatible with Rel-15/16 NR shall be precluded in FR2 HST WI discussion.</a:t>
            </a:r>
          </a:p>
          <a:p>
            <a:pPr lvl="2" hangingPunct="0">
              <a:lnSpc>
                <a:spcPct val="120000"/>
              </a:lnSpc>
            </a:pPr>
            <a:r>
              <a:rPr lang="en-US" dirty="0"/>
              <a:t>For Joint transmission (JT) used for FR2 HST, only full SFN (i.e., Joint Transmission (JT) for all channels (SSB, TRS, PDCCH/PDSCH, etc.)) is considered in Rel-17 FR2 HST WI. </a:t>
            </a:r>
          </a:p>
          <a:p>
            <a:pPr lvl="2" hangingPunct="0">
              <a:lnSpc>
                <a:spcPct val="120000"/>
              </a:lnSpc>
            </a:pPr>
            <a:r>
              <a:rPr lang="en-GB" dirty="0" smtClean="0"/>
              <a:t>Multi-DCI </a:t>
            </a:r>
            <a:r>
              <a:rPr lang="en-GB" dirty="0"/>
              <a:t>based multi-TRP transmission is precluded from Rel-17 FR2 HST. </a:t>
            </a:r>
            <a:endParaRPr lang="en-US" dirty="0"/>
          </a:p>
          <a:p>
            <a:pPr lvl="2" hangingPunct="0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FR2 HST Deployment Scenario (1/3)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69258" y="1192467"/>
            <a:ext cx="10515600" cy="552900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/>
              <a:t>RAN4 primarily consider HST FR2 deployment with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One train moving over one railway track in one direction;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RRHs are located on one side of the track;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/>
              <a:t>FFS the impact from having two trains with two directions and other RRH location option on deployment aspects, if issues identified.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sz="1600" strike="sngStrike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 smtClean="0"/>
              <a:t>Agreements (achieved in GTW session):</a:t>
            </a:r>
            <a:endParaRPr lang="en-US" altLang="zh-CN" sz="2000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highlight>
                  <a:srgbClr val="00FF00"/>
                </a:highlight>
              </a:rPr>
              <a:t>Replace scenario 4 with the new scenarios Ds = 700m and </a:t>
            </a:r>
            <a:r>
              <a:rPr lang="en-US" altLang="zh-CN" sz="1800" dirty="0" err="1">
                <a:highlight>
                  <a:srgbClr val="00FF00"/>
                </a:highlight>
              </a:rPr>
              <a:t>Dmin</a:t>
            </a:r>
            <a:r>
              <a:rPr lang="en-US" altLang="zh-CN" sz="1800" dirty="0">
                <a:highlight>
                  <a:srgbClr val="00FF00"/>
                </a:highlight>
              </a:rPr>
              <a:t> = 150m. For this new scenario, channel model is FFS.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highlight>
                  <a:srgbClr val="00FF00"/>
                </a:highlight>
              </a:rPr>
              <a:t>For scenario 2, change Ds from 650m to 700m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800" dirty="0">
                <a:highlight>
                  <a:srgbClr val="00FF00"/>
                </a:highlight>
              </a:rPr>
              <a:t>No need to consider the grouping proposal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02546"/>
              </p:ext>
            </p:extLst>
          </p:nvPr>
        </p:nvGraphicFramePr>
        <p:xfrm>
          <a:off x="2103120" y="5301106"/>
          <a:ext cx="7985760" cy="759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40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6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82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395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36169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</a:rPr>
                        <a:t>Scenario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</a:rPr>
                        <a:t>Ds (meter)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 err="1">
                          <a:effectLst/>
                        </a:rPr>
                        <a:t>D</a:t>
                      </a:r>
                      <a:r>
                        <a:rPr lang="en-GB" sz="1400" baseline="-25000" dirty="0" err="1">
                          <a:effectLst/>
                        </a:rPr>
                        <a:t>min</a:t>
                      </a:r>
                      <a:r>
                        <a:rPr lang="en-GB" sz="1400" dirty="0">
                          <a:effectLst/>
                        </a:rPr>
                        <a:t> (meter)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Prioritization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0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700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Prioritised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Changed from Original Scenario-2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0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700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Prioritised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New Scenario (same as FR1 deployment)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42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40977" y="916479"/>
            <a:ext cx="10959352" cy="5504168"/>
          </a:xfrm>
        </p:spPr>
        <p:txBody>
          <a:bodyPr>
            <a:noAutofit/>
          </a:bodyPr>
          <a:lstStyle/>
          <a:p>
            <a:pPr marL="228600" lvl="1" hangingPunct="0">
              <a:spcBef>
                <a:spcPts val="1200"/>
              </a:spcBef>
            </a:pPr>
            <a:r>
              <a:rPr lang="en-US" altLang="zh-CN" sz="1800" b="1" dirty="0"/>
              <a:t>If DPS is adopted as transmission scheme, SSB index to Beam Mapping: </a:t>
            </a:r>
          </a:p>
          <a:p>
            <a:pPr lvl="1" hangingPunct="0"/>
            <a:r>
              <a:rPr lang="en-US" sz="1400" dirty="0"/>
              <a:t>Option-1: Shared SSBs for beams from different panels, as following illustrative example: </a:t>
            </a:r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marL="457200" lvl="1" indent="0" hangingPunct="0">
              <a:buNone/>
            </a:pPr>
            <a:endParaRPr lang="en-US" sz="1400" dirty="0"/>
          </a:p>
          <a:p>
            <a:pPr lvl="1" hangingPunct="0"/>
            <a:r>
              <a:rPr lang="en-US" sz="1400" dirty="0"/>
              <a:t>Option-2: RRHs under the same cell use the different sets of SSB indexes, e.g., RRH-1 uses SSB-0 to SSB-3, RRH-2 uses SSB-4 to SSB-7, etc.</a:t>
            </a:r>
          </a:p>
          <a:p>
            <a:pPr lvl="1" hangingPunct="0"/>
            <a:r>
              <a:rPr lang="en-US" sz="1400" dirty="0"/>
              <a:t>Option-3: SSB index to beam mapping can be left to implementation.</a:t>
            </a:r>
          </a:p>
          <a:p>
            <a:pPr lvl="1" hangingPunct="0"/>
            <a:r>
              <a:rPr lang="en-US" sz="1400" dirty="0" smtClean="0"/>
              <a:t>Agreement </a:t>
            </a:r>
            <a:r>
              <a:rPr lang="en-US" altLang="zh-CN" sz="1400" dirty="0" smtClean="0"/>
              <a:t>(</a:t>
            </a:r>
            <a:r>
              <a:rPr lang="en-US" altLang="zh-CN" sz="1400" dirty="0"/>
              <a:t>achieved in GTW session)</a:t>
            </a:r>
            <a:r>
              <a:rPr lang="en-US" sz="1400" dirty="0" smtClean="0"/>
              <a:t>: </a:t>
            </a:r>
            <a:r>
              <a:rPr lang="en-US" sz="1400" dirty="0">
                <a:highlight>
                  <a:srgbClr val="00FF00"/>
                </a:highlight>
              </a:rPr>
              <a:t>Option 2 is agreed</a:t>
            </a:r>
            <a:r>
              <a:rPr lang="en-US" sz="1400" dirty="0"/>
              <a:t>.</a:t>
            </a:r>
          </a:p>
          <a:p>
            <a:pPr marL="228600" lvl="1" hangingPunct="0">
              <a:spcBef>
                <a:spcPts val="1200"/>
              </a:spcBef>
            </a:pPr>
            <a:r>
              <a:rPr lang="en-US" altLang="zh-CN" sz="1800" b="1" dirty="0"/>
              <a:t>Number of panels per CPE and Bi-directional Operation for Two Panels (if any): </a:t>
            </a:r>
          </a:p>
          <a:p>
            <a:pPr lvl="1" hangingPunct="0"/>
            <a:r>
              <a:rPr lang="en-US" altLang="zh-CN" sz="1400" dirty="0"/>
              <a:t>FFS if there is better term for CPE for Rel-17 FR2 HST. </a:t>
            </a:r>
            <a:endParaRPr lang="en-GB" sz="1400" dirty="0"/>
          </a:p>
          <a:p>
            <a:pPr lvl="1" hangingPunct="0"/>
            <a:r>
              <a:rPr lang="en-GB" sz="1400" dirty="0"/>
              <a:t>Number of panels per CPE: </a:t>
            </a:r>
            <a:endParaRPr lang="en-US" sz="1400" dirty="0"/>
          </a:p>
          <a:p>
            <a:pPr lvl="2" hangingPunct="0"/>
            <a:r>
              <a:rPr lang="en-GB" sz="1200" dirty="0"/>
              <a:t>2 panels (both for TX and RX) for two opposite directions</a:t>
            </a:r>
            <a:endParaRPr lang="en-US" sz="1200" dirty="0"/>
          </a:p>
          <a:p>
            <a:pPr lvl="2" hangingPunct="0"/>
            <a:r>
              <a:rPr lang="en-US" sz="1200" dirty="0"/>
              <a:t>FFS CPE only has one panel pointing to upside and have analog beam directed to forward and backward by adjusting phase-shifter array. </a:t>
            </a:r>
          </a:p>
          <a:p>
            <a:pPr lvl="1" hangingPunct="0"/>
            <a:r>
              <a:rPr lang="en-US" sz="1400" dirty="0"/>
              <a:t>Bi-directional operation for two panels (if any): </a:t>
            </a:r>
          </a:p>
          <a:p>
            <a:pPr lvl="2" hangingPunct="0"/>
            <a:r>
              <a:rPr lang="en-US" sz="1200" dirty="0"/>
              <a:t>Follow Rel-15/16 principle of “only one panel to TX/RX at a time”.</a:t>
            </a:r>
          </a:p>
          <a:p>
            <a:pPr lvl="2" hangingPunct="0"/>
            <a:r>
              <a:rPr lang="en-US" sz="1200" dirty="0"/>
              <a:t>FFS signaling is needed.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2223245" y="1668286"/>
            <a:ext cx="7010401" cy="208967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FR2 HST Deployment Scenario (2/3)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84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2280" y="1029347"/>
            <a:ext cx="10515600" cy="5504168"/>
          </a:xfrm>
        </p:spPr>
        <p:txBody>
          <a:bodyPr>
            <a:normAutofit fontScale="70000" lnSpcReduction="20000"/>
          </a:bodyPr>
          <a:lstStyle/>
          <a:p>
            <a:pPr marL="228600" lvl="1" hangingPunct="0">
              <a:spcBef>
                <a:spcPts val="1200"/>
              </a:spcBef>
            </a:pPr>
            <a:r>
              <a:rPr lang="en-US" altLang="zh-CN" sz="2800" b="1" dirty="0"/>
              <a:t>Number of CPE devices per train/carriage: </a:t>
            </a:r>
          </a:p>
          <a:p>
            <a:pPr lvl="1" hangingPunct="0"/>
            <a:r>
              <a:rPr lang="en-US" dirty="0"/>
              <a:t>FFS the impact if more than 1 CPE devices per train, in terms of: </a:t>
            </a:r>
          </a:p>
          <a:p>
            <a:pPr lvl="2" hangingPunct="0"/>
            <a:r>
              <a:rPr lang="en-US" dirty="0"/>
              <a:t>System capacity;</a:t>
            </a:r>
          </a:p>
          <a:p>
            <a:pPr lvl="2" hangingPunct="0"/>
            <a:r>
              <a:rPr lang="en-US" dirty="0"/>
              <a:t>Inter-UE interference.</a:t>
            </a:r>
          </a:p>
          <a:p>
            <a:pPr lvl="1" hangingPunct="0"/>
            <a:r>
              <a:rPr lang="en-US" dirty="0"/>
              <a:t>FFS whether or not RAN4 requirement can be defined based on the baseline of 1 CPE devices per train. </a:t>
            </a:r>
          </a:p>
          <a:p>
            <a:pPr marL="457200" lvl="1" indent="0" hangingPunct="0">
              <a:buNone/>
            </a:pPr>
            <a:endParaRPr lang="en-US" dirty="0"/>
          </a:p>
          <a:p>
            <a:pPr marL="228600" lvl="1" hangingPunct="0">
              <a:spcBef>
                <a:spcPts val="1200"/>
              </a:spcBef>
            </a:pPr>
            <a:r>
              <a:rPr lang="en-US" altLang="zh-CN" sz="2800" b="1" dirty="0"/>
              <a:t>FR2 </a:t>
            </a:r>
            <a:r>
              <a:rPr lang="en-US" altLang="zh-CN" sz="2800" b="1" dirty="0" smtClean="0"/>
              <a:t>RRH </a:t>
            </a:r>
            <a:r>
              <a:rPr lang="en-US" altLang="zh-CN" sz="2800" b="1" dirty="0" err="1" smtClean="0"/>
              <a:t>Beamforming</a:t>
            </a:r>
            <a:r>
              <a:rPr lang="en-US" altLang="zh-CN" sz="2800" b="1" dirty="0" smtClean="0"/>
              <a:t> </a:t>
            </a:r>
            <a:r>
              <a:rPr lang="en-US" altLang="zh-CN" sz="2800" b="1" dirty="0"/>
              <a:t>Modeling Revisit: </a:t>
            </a:r>
          </a:p>
          <a:p>
            <a:pPr lvl="1" hangingPunct="0"/>
            <a:r>
              <a:rPr lang="en-US" dirty="0"/>
              <a:t>RAN4 perform further evaluation based on the following antenna parameters: </a:t>
            </a:r>
            <a:endParaRPr lang="en-US" dirty="0" smtClean="0"/>
          </a:p>
          <a:p>
            <a:pPr lvl="1" hangingPunct="0"/>
            <a:r>
              <a:rPr lang="en-US" dirty="0"/>
              <a:t>Antenna array configuration:  </a:t>
            </a:r>
          </a:p>
          <a:p>
            <a:pPr lvl="2" hangingPunct="0"/>
            <a:r>
              <a:rPr lang="en-US" dirty="0"/>
              <a:t>Option-1: [Mg, Ng, M, N, P]=[1, 1, 4, 8, 2]</a:t>
            </a:r>
          </a:p>
          <a:p>
            <a:pPr lvl="2" hangingPunct="0"/>
            <a:r>
              <a:rPr lang="en-US" dirty="0"/>
              <a:t>Option-2: [Mg, Ng, M, N, P]=[1, 1, 8, 8, 2]</a:t>
            </a:r>
          </a:p>
          <a:p>
            <a:pPr lvl="2" hangingPunct="0"/>
            <a:r>
              <a:rPr lang="en-US" dirty="0"/>
              <a:t>Option-3: [Mg, Ng, M, N, P]=[1, 1, 8, 16, 2]</a:t>
            </a:r>
          </a:p>
          <a:p>
            <a:pPr marL="457200" lvl="1" indent="0" hangingPunct="0">
              <a:buNone/>
            </a:pPr>
            <a:endParaRPr lang="en-US" dirty="0"/>
          </a:p>
          <a:p>
            <a:pPr marL="228600" lvl="1" hangingPunct="0">
              <a:spcBef>
                <a:spcPts val="1200"/>
              </a:spcBef>
            </a:pPr>
            <a:r>
              <a:rPr lang="en-US" altLang="zh-CN" sz="2900" b="1" dirty="0"/>
              <a:t>Tunnel Deployment Scenario: </a:t>
            </a:r>
          </a:p>
          <a:p>
            <a:pPr lvl="1" hangingPunct="0"/>
            <a:r>
              <a:rPr lang="en-GB" dirty="0"/>
              <a:t>RAN4 need to study tunnel deployment scenario: </a:t>
            </a:r>
          </a:p>
          <a:p>
            <a:pPr lvl="2" hangingPunct="0"/>
            <a:r>
              <a:rPr lang="en-GB" dirty="0"/>
              <a:t>Different deployment parameters expected: </a:t>
            </a:r>
          </a:p>
          <a:p>
            <a:pPr lvl="3" hangingPunct="0"/>
            <a:r>
              <a:rPr lang="en-GB" dirty="0"/>
              <a:t>Take [Ds = 300m and </a:t>
            </a:r>
            <a:r>
              <a:rPr lang="en-GB" dirty="0" err="1"/>
              <a:t>Dmin</a:t>
            </a:r>
            <a:r>
              <a:rPr lang="en-GB" dirty="0"/>
              <a:t> = 2m] as starting point. </a:t>
            </a:r>
          </a:p>
          <a:p>
            <a:pPr lvl="2" hangingPunct="0"/>
            <a:r>
              <a:rPr lang="en-GB" dirty="0"/>
              <a:t>FFS channel model for tunnel deployment</a:t>
            </a:r>
          </a:p>
          <a:p>
            <a:pPr lvl="2" hangingPunct="0"/>
            <a:r>
              <a:rPr lang="en-GB" dirty="0"/>
              <a:t>FFS other implementation issues. </a:t>
            </a:r>
          </a:p>
          <a:p>
            <a:pPr lvl="2" hangingPunct="0"/>
            <a:r>
              <a:rPr lang="en-US" dirty="0"/>
              <a:t>Requirement enhancement of tunnel scenario is studied only when both the legacy and the enhanced requirement from prioritized scenario doesn’t apply.</a:t>
            </a:r>
          </a:p>
          <a:p>
            <a:pPr lvl="1" hangingPunct="0"/>
            <a:r>
              <a:rPr lang="en-US" dirty="0" smtClean="0"/>
              <a:t>Agreement </a:t>
            </a:r>
            <a:r>
              <a:rPr lang="en-US" altLang="zh-CN" dirty="0" smtClean="0"/>
              <a:t>(</a:t>
            </a:r>
            <a:r>
              <a:rPr lang="en-US" altLang="zh-CN" dirty="0"/>
              <a:t>achieved in GTW session)</a:t>
            </a:r>
            <a:r>
              <a:rPr lang="en-US" dirty="0" smtClean="0"/>
              <a:t>:</a:t>
            </a:r>
            <a:endParaRPr lang="en-US" dirty="0"/>
          </a:p>
          <a:p>
            <a:pPr lvl="2" hangingPunct="0"/>
            <a:r>
              <a:rPr lang="en-US" dirty="0">
                <a:highlight>
                  <a:srgbClr val="00FF00"/>
                </a:highlight>
              </a:rPr>
              <a:t>To study tunnel scenario after the prioritized scenarios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546353"/>
              </p:ext>
            </p:extLst>
          </p:nvPr>
        </p:nvGraphicFramePr>
        <p:xfrm>
          <a:off x="9661000" y="2930479"/>
          <a:ext cx="2268000" cy="21527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3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Urban macro</a:t>
                      </a:r>
                      <a:endParaRPr lang="en-US" sz="14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</a:t>
                      </a:r>
                      <a:r>
                        <a:rPr lang="en-GB" sz="1200" baseline="-25000" dirty="0">
                          <a:effectLst/>
                        </a:rPr>
                        <a:t>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SLA</a:t>
                      </a:r>
                      <a:r>
                        <a:rPr lang="en-GB" sz="1200" baseline="-25000" dirty="0" err="1">
                          <a:effectLst/>
                        </a:rPr>
                        <a:t>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j</a:t>
                      </a:r>
                      <a:r>
                        <a:rPr lang="en-GB" sz="1200" baseline="-25000" dirty="0">
                          <a:effectLst/>
                        </a:rPr>
                        <a:t>3dB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</a:t>
                      </a:r>
                      <a:r>
                        <a:rPr lang="en-GB" sz="1200" baseline="-25000">
                          <a:effectLst/>
                        </a:rPr>
                        <a:t>3dB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</a:t>
                      </a:r>
                      <a:r>
                        <a:rPr lang="en-GB" sz="1200" baseline="-25000">
                          <a:effectLst/>
                        </a:rPr>
                        <a:t>E,max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5.5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</a:t>
                      </a:r>
                      <a:r>
                        <a:rPr lang="en-GB" sz="1200" baseline="-25000">
                          <a:effectLst/>
                        </a:rPr>
                        <a:t>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</a:t>
                      </a:r>
                      <a:r>
                        <a:rPr lang="en-GB" sz="1200" baseline="-250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0.5l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</a:t>
                      </a:r>
                      <a:r>
                        <a:rPr lang="en-GB" sz="1200" baseline="-25000">
                          <a:effectLst/>
                        </a:rPr>
                        <a:t>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0.5l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FR2 HST Deployment Scenario (3/3)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11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194" y="28269"/>
            <a:ext cx="11147612" cy="1325563"/>
          </a:xfrm>
        </p:spPr>
        <p:txBody>
          <a:bodyPr/>
          <a:lstStyle/>
          <a:p>
            <a:pPr algn="ctr"/>
            <a:r>
              <a:rPr lang="en-US" dirty="0"/>
              <a:t>Way Forward – </a:t>
            </a:r>
            <a:r>
              <a:rPr lang="en-US" dirty="0" err="1"/>
              <a:t>Uni</a:t>
            </a:r>
            <a:r>
              <a:rPr lang="en-US" dirty="0"/>
              <a:t>-directional Deployment (1/2)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>
              <a:spcBef>
                <a:spcPts val="1200"/>
              </a:spcBef>
            </a:pPr>
            <a:r>
              <a:rPr lang="en-US" altLang="zh-CN" sz="2400" dirty="0"/>
              <a:t>General: </a:t>
            </a:r>
            <a:endParaRPr lang="en-US" sz="2400" dirty="0"/>
          </a:p>
          <a:p>
            <a:pPr lvl="1" hangingPunct="0"/>
            <a:r>
              <a:rPr lang="en-US" sz="2000" dirty="0"/>
              <a:t>In </a:t>
            </a:r>
            <a:r>
              <a:rPr lang="en-US" sz="2000" dirty="0" err="1"/>
              <a:t>uni</a:t>
            </a:r>
            <a:r>
              <a:rPr lang="en-US" sz="2000" dirty="0"/>
              <a:t>-directional deployment, when UE is switching serving beam, source and target beams have very different propagation delays, and the change in timing may exceed a cyclic prefix. </a:t>
            </a:r>
          </a:p>
          <a:p>
            <a:pPr lvl="2" hangingPunct="0"/>
            <a:r>
              <a:rPr lang="en-US" sz="1800" dirty="0" smtClean="0"/>
              <a:t>FFS </a:t>
            </a:r>
            <a:r>
              <a:rPr lang="en-US" sz="1800" dirty="0"/>
              <a:t>on the impact of such timing change and resolution, if system impact is identified.</a:t>
            </a:r>
          </a:p>
          <a:p>
            <a:pPr hangingPunct="0"/>
            <a:r>
              <a:rPr lang="en-US" sz="2400" dirty="0"/>
              <a:t>JT for all channels (full SFN) for </a:t>
            </a:r>
            <a:r>
              <a:rPr lang="en-US" sz="2400" dirty="0" err="1"/>
              <a:t>Uni</a:t>
            </a:r>
            <a:r>
              <a:rPr lang="en-US" sz="2400" dirty="0"/>
              <a:t>-directional Deployment</a:t>
            </a:r>
          </a:p>
          <a:p>
            <a:pPr lvl="1" hangingPunct="0"/>
            <a:r>
              <a:rPr lang="en-US" sz="2000" dirty="0"/>
              <a:t>If JT for all channels (full SFN) adopted for </a:t>
            </a:r>
            <a:r>
              <a:rPr lang="en-US" sz="2000" dirty="0" err="1"/>
              <a:t>uni</a:t>
            </a:r>
            <a:r>
              <a:rPr lang="en-US" sz="2000" dirty="0"/>
              <a:t>-directional RRH deployment, RAN4 only consider</a:t>
            </a:r>
          </a:p>
          <a:p>
            <a:pPr lvl="2" hangingPunct="0"/>
            <a:r>
              <a:rPr lang="en-US" sz="1800" dirty="0"/>
              <a:t>the setting with only one TCI state transmission.</a:t>
            </a:r>
          </a:p>
          <a:p>
            <a:pPr hangingPunct="0"/>
            <a:r>
              <a:rPr lang="en-US" sz="2400" dirty="0"/>
              <a:t>If DPS adopted for </a:t>
            </a:r>
            <a:r>
              <a:rPr lang="en-US" sz="2400" dirty="0" err="1"/>
              <a:t>uni</a:t>
            </a:r>
            <a:r>
              <a:rPr lang="en-US" sz="2400" dirty="0"/>
              <a:t>-directional RRH deployment, RAN4 only consider</a:t>
            </a:r>
          </a:p>
          <a:p>
            <a:pPr lvl="1" hangingPunct="0"/>
            <a:r>
              <a:rPr lang="en-US" sz="2000" dirty="0"/>
              <a:t>The number of TCI states per RRH panel: 1, or 2</a:t>
            </a:r>
          </a:p>
          <a:p>
            <a:pPr lvl="2" hangingPunct="0"/>
            <a:r>
              <a:rPr lang="en-US" sz="1800" dirty="0"/>
              <a:t>FFS only 1 TCI state per RRH panel is enough or not. </a:t>
            </a:r>
          </a:p>
          <a:p>
            <a:pPr marL="0" indent="0" hangingPunct="0">
              <a:buNone/>
            </a:pPr>
            <a:endParaRPr lang="en-US" sz="2400" dirty="0"/>
          </a:p>
          <a:p>
            <a:pPr lvl="1" hangingPunct="0"/>
            <a:endParaRPr lang="en-US" sz="2000" dirty="0"/>
          </a:p>
          <a:p>
            <a:pPr hangingPunct="0"/>
            <a:endParaRPr lang="en-US" sz="2400" dirty="0"/>
          </a:p>
          <a:p>
            <a:pPr lvl="1" hangingPunct="0"/>
            <a:endParaRPr lang="en-US" sz="2000" dirty="0"/>
          </a:p>
          <a:p>
            <a:pPr lvl="2"/>
            <a:endParaRPr lang="zh-CN" altLang="zh-CN" sz="1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902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223" y="14135"/>
            <a:ext cx="11183470" cy="1325563"/>
          </a:xfrm>
        </p:spPr>
        <p:txBody>
          <a:bodyPr/>
          <a:lstStyle/>
          <a:p>
            <a:pPr algn="ctr"/>
            <a:r>
              <a:rPr lang="en-US" dirty="0"/>
              <a:t>Way Forward – </a:t>
            </a:r>
            <a:r>
              <a:rPr lang="en-US" dirty="0" err="1"/>
              <a:t>Uni</a:t>
            </a:r>
            <a:r>
              <a:rPr lang="en-US" dirty="0"/>
              <a:t>-directional Deployment (2/2)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199" y="1353832"/>
            <a:ext cx="11183471" cy="5254137"/>
          </a:xfrm>
        </p:spPr>
        <p:txBody>
          <a:bodyPr>
            <a:noAutofit/>
          </a:bodyPr>
          <a:lstStyle/>
          <a:p>
            <a:pPr hangingPunct="0"/>
            <a:r>
              <a:rPr lang="en-US" sz="1800" dirty="0"/>
              <a:t>RAN4 further study the following </a:t>
            </a:r>
            <a:r>
              <a:rPr lang="en-US" sz="1800" dirty="0" err="1"/>
              <a:t>uni</a:t>
            </a:r>
            <a:r>
              <a:rPr lang="en-US" sz="1800" dirty="0"/>
              <a:t>-directional deployment scenario with priority: </a:t>
            </a:r>
          </a:p>
          <a:p>
            <a:pPr hangingPunct="0"/>
            <a:endParaRPr lang="en-US" sz="1800" dirty="0"/>
          </a:p>
          <a:p>
            <a:pPr hangingPunct="0"/>
            <a:endParaRPr lang="en-US" sz="1800" dirty="0"/>
          </a:p>
          <a:p>
            <a:pPr hangingPunct="0"/>
            <a:endParaRPr lang="en-US" sz="1800" dirty="0" smtClean="0"/>
          </a:p>
          <a:p>
            <a:pPr hangingPunct="0"/>
            <a:endParaRPr lang="en-US" sz="1800" dirty="0"/>
          </a:p>
          <a:p>
            <a:pPr hangingPunct="0"/>
            <a:endParaRPr lang="en-US" sz="1800" dirty="0"/>
          </a:p>
          <a:p>
            <a:pPr hangingPunct="0"/>
            <a:endParaRPr lang="en-US" sz="1800" dirty="0"/>
          </a:p>
          <a:p>
            <a:pPr hangingPunct="0"/>
            <a:endParaRPr lang="en-US" sz="1800" dirty="0"/>
          </a:p>
          <a:p>
            <a:pPr hangingPunct="0"/>
            <a:endParaRPr lang="en-US" sz="1800" dirty="0"/>
          </a:p>
          <a:p>
            <a:pPr hangingPunct="0"/>
            <a:endParaRPr lang="en-US" sz="1800" dirty="0"/>
          </a:p>
          <a:p>
            <a:pPr lvl="1" hangingPunct="0"/>
            <a:endParaRPr lang="en-GB" sz="1600" dirty="0" smtClean="0"/>
          </a:p>
          <a:p>
            <a:pPr lvl="1" hangingPunct="0"/>
            <a:r>
              <a:rPr lang="en-GB" sz="1600" dirty="0" err="1" smtClean="0"/>
              <a:t>Uni</a:t>
            </a:r>
            <a:r>
              <a:rPr lang="en-GB" sz="1600" dirty="0" smtClean="0"/>
              <a:t>-directional </a:t>
            </a:r>
            <a:r>
              <a:rPr lang="en-GB" sz="1600" dirty="0"/>
              <a:t>deployment with Ds = 300m and </a:t>
            </a:r>
            <a:r>
              <a:rPr lang="en-GB" sz="1600" dirty="0" err="1"/>
              <a:t>Dmin</a:t>
            </a:r>
            <a:r>
              <a:rPr lang="en-GB" sz="1600" dirty="0"/>
              <a:t> = 50m, and 1 or 2 </a:t>
            </a:r>
            <a:r>
              <a:rPr lang="en-GB" sz="1600" dirty="0" err="1"/>
              <a:t>analog</a:t>
            </a:r>
            <a:r>
              <a:rPr lang="en-GB" sz="1600" dirty="0"/>
              <a:t> beams can be FFS with low priority.</a:t>
            </a:r>
          </a:p>
          <a:p>
            <a:pPr lvl="1" hangingPunct="0"/>
            <a:r>
              <a:rPr lang="en-US" altLang="zh-CN" sz="1600" dirty="0"/>
              <a:t>NOTE1: For JT for all channels, only consider 1 beam per RRH panel. For DPS, 1 or </a:t>
            </a:r>
            <a:r>
              <a:rPr lang="en-US" altLang="zh-CN" sz="1600" dirty="0" smtClean="0"/>
              <a:t>2 </a:t>
            </a:r>
            <a:r>
              <a:rPr lang="en-GB" sz="1600" dirty="0" err="1" smtClean="0"/>
              <a:t>analog</a:t>
            </a:r>
            <a:r>
              <a:rPr lang="en-GB" sz="1600" dirty="0" smtClean="0"/>
              <a:t> </a:t>
            </a:r>
            <a:r>
              <a:rPr lang="en-GB" sz="1600" dirty="0"/>
              <a:t>beams per RRH panel can be considered, if benefit is identified.</a:t>
            </a:r>
          </a:p>
          <a:p>
            <a:pPr lvl="1" hangingPunct="0"/>
            <a:r>
              <a:rPr lang="en-US" sz="1600" dirty="0"/>
              <a:t>NOTE2: RAN4 focus on 1 direction 1 train, but be aware of the fact that another panel to serve train towards the other direction is needed. If this opposite direction is completely symmetric, the 1 direction study can apply directly. </a:t>
            </a:r>
          </a:p>
          <a:p>
            <a:pPr lvl="1" hangingPunct="0"/>
            <a:endParaRPr lang="en-US" sz="1600" dirty="0">
              <a:solidFill>
                <a:srgbClr val="FF0000"/>
              </a:solidFill>
            </a:endParaRPr>
          </a:p>
          <a:p>
            <a:pPr hangingPunct="0"/>
            <a:endParaRPr lang="en-US" sz="1800" dirty="0"/>
          </a:p>
          <a:p>
            <a:pPr lvl="1" hangingPunct="0"/>
            <a:endParaRPr lang="en-US" sz="1600" dirty="0"/>
          </a:p>
          <a:p>
            <a:pPr lvl="2"/>
            <a:endParaRPr lang="zh-CN" altLang="zh-CN" sz="11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114004" y="6356350"/>
            <a:ext cx="1239795" cy="365125"/>
          </a:xfrm>
        </p:spPr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74708"/>
              </p:ext>
            </p:extLst>
          </p:nvPr>
        </p:nvGraphicFramePr>
        <p:xfrm>
          <a:off x="1267783" y="1751483"/>
          <a:ext cx="10215763" cy="33919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917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Parameter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Value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fontAlgn="base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Ds and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Dmin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Scenario-A: Ds = 700m and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Dmin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= 10m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Scenario-B: Ds = 700m and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Dmin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= 150m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RRH height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15 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Number of RRH sites per BBU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Number of RRH panels per RRH sites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 (i.e.,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  <a:effectLst/>
                        </a:rPr>
                        <a:t>uni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-directional) </a:t>
                      </a:r>
                      <a:r>
                        <a:rPr lang="en-GB" sz="1600" baseline="30000" dirty="0">
                          <a:solidFill>
                            <a:schemeClr val="tx1"/>
                          </a:solidFill>
                          <a:effectLst/>
                        </a:rPr>
                        <a:t>NOTE2</a:t>
                      </a:r>
                      <a:endParaRPr lang="en-US" sz="160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Number of 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Analog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 Beams </a:t>
                      </a:r>
                      <a:b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per RRH panel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en-GB" sz="1600" strike="noStrike" dirty="0">
                          <a:solidFill>
                            <a:schemeClr val="tx1"/>
                          </a:solidFill>
                          <a:effectLst/>
                        </a:rPr>
                        <a:t>or 2 </a:t>
                      </a:r>
                      <a:r>
                        <a:rPr lang="en-GB" sz="1600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Note1</a:t>
                      </a:r>
                      <a:endParaRPr lang="en-US" sz="1600" strike="noStrike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RRH panel orientation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Option-1: RRH panel </a:t>
                      </a:r>
                      <a:r>
                        <a:rPr lang="en-US" sz="1600" dirty="0" err="1">
                          <a:effectLst/>
                        </a:rPr>
                        <a:t>boresight</a:t>
                      </a:r>
                      <a:r>
                        <a:rPr lang="en-US" sz="1600" dirty="0">
                          <a:effectLst/>
                        </a:rPr>
                        <a:t> pointed to the railway at the distance of Ds (projection of the neighboring RRH on the railway)</a:t>
                      </a: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Other Options are not precluded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Analog</a:t>
                      </a:r>
                      <a:r>
                        <a:rPr lang="en-GB" sz="1600" dirty="0">
                          <a:effectLst/>
                        </a:rPr>
                        <a:t> beam orientation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Based on companies’ selection 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for better performance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709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194" y="0"/>
            <a:ext cx="11147612" cy="1325563"/>
          </a:xfrm>
        </p:spPr>
        <p:txBody>
          <a:bodyPr/>
          <a:lstStyle/>
          <a:p>
            <a:pPr algn="ctr"/>
            <a:r>
              <a:rPr lang="en-US" dirty="0"/>
              <a:t>Way Forward – Bi-directional Deployment (1/2)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For bi-directional RRH deployment, FFS the necessity of joint transmission (JT) for all channels (SSB, TRS, PDCCH/PDSCH), by </a:t>
            </a:r>
            <a:endParaRPr lang="en-US" dirty="0"/>
          </a:p>
          <a:p>
            <a:pPr lvl="1" hangingPunct="0"/>
            <a:r>
              <a:rPr lang="en-GB" dirty="0"/>
              <a:t>FFS the benefits of PDSCH combining for this case; </a:t>
            </a:r>
            <a:endParaRPr lang="en-US" dirty="0"/>
          </a:p>
          <a:p>
            <a:pPr lvl="1" hangingPunct="0"/>
            <a:r>
              <a:rPr lang="en-GB" dirty="0"/>
              <a:t>CPE’s architecture and panel orientation’s impact needs to be considered. </a:t>
            </a:r>
            <a:endParaRPr lang="en-US" dirty="0"/>
          </a:p>
          <a:p>
            <a:pPr hangingPunct="0"/>
            <a:r>
              <a:rPr lang="en-GB" dirty="0"/>
              <a:t>For bi-directional RRH deployment, DPS transmission scheme shall be considered to reduce the multi-path delay spread, reduce ICI and achieve good coverage. </a:t>
            </a:r>
            <a:endParaRPr lang="en-US" dirty="0"/>
          </a:p>
          <a:p>
            <a:pPr lvl="1" hangingPunct="0"/>
            <a:r>
              <a:rPr lang="en-GB" dirty="0"/>
              <a:t>FFS:</a:t>
            </a:r>
            <a:endParaRPr lang="en-US" dirty="0"/>
          </a:p>
          <a:p>
            <a:pPr lvl="2" hangingPunct="0"/>
            <a:r>
              <a:rPr lang="en-GB" dirty="0"/>
              <a:t>the coverage performance by study the signal strength in the area around each RRH site. </a:t>
            </a:r>
            <a:endParaRPr lang="en-US" dirty="0"/>
          </a:p>
          <a:p>
            <a:pPr lvl="2" hangingPunct="0"/>
            <a:r>
              <a:rPr lang="en-GB" dirty="0"/>
              <a:t>the number of beams (i.e., TCI states) per RRH penal. </a:t>
            </a:r>
            <a:endParaRPr lang="en-US" dirty="0"/>
          </a:p>
          <a:p>
            <a:pPr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endParaRPr lang="en-US" dirty="0"/>
          </a:p>
          <a:p>
            <a:pPr lvl="1" hangingPunct="0"/>
            <a:endParaRPr lang="en-US" dirty="0"/>
          </a:p>
          <a:p>
            <a:pPr lvl="2"/>
            <a:endParaRPr lang="zh-CN" altLang="zh-CN" sz="1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61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17" y="28269"/>
            <a:ext cx="11120718" cy="1325563"/>
          </a:xfrm>
        </p:spPr>
        <p:txBody>
          <a:bodyPr/>
          <a:lstStyle/>
          <a:p>
            <a:pPr algn="ctr"/>
            <a:r>
              <a:rPr lang="en-US" dirty="0"/>
              <a:t>Way Forward – Bi-directional Deployment (2/2)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RAN4 further study the following bi-directional deployment: </a:t>
            </a:r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marL="0" indent="0" hangingPunct="0">
              <a:buNone/>
            </a:pPr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lvl="1" hangingPunct="0"/>
            <a:endParaRPr lang="en-US" sz="2000" dirty="0"/>
          </a:p>
          <a:p>
            <a:pPr hangingPunct="0"/>
            <a:endParaRPr lang="en-US" sz="2400" dirty="0"/>
          </a:p>
          <a:p>
            <a:pPr lvl="1" hangingPunct="0"/>
            <a:endParaRPr lang="en-US" sz="2000" dirty="0"/>
          </a:p>
          <a:p>
            <a:pPr lvl="2"/>
            <a:endParaRPr lang="zh-CN" altLang="zh-CN" sz="1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92813"/>
              </p:ext>
            </p:extLst>
          </p:nvPr>
        </p:nvGraphicFramePr>
        <p:xfrm>
          <a:off x="817203" y="1854867"/>
          <a:ext cx="10696546" cy="4402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445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Parameter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Value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Ds and </a:t>
                      </a:r>
                      <a:r>
                        <a:rPr lang="en-GB" sz="1800" dirty="0" err="1">
                          <a:effectLst/>
                        </a:rPr>
                        <a:t>Dmin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Scenario-A: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Ds =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700m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and 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</a:rPr>
                        <a:t>Dmin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 = 10m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Scenario-B: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Ds =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700m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and 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</a:rPr>
                        <a:t>Dmin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 =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</a:rPr>
                        <a:t>150m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RRH height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 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Number of RRH sites per BBU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Number of RRH panels per RRH sites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 (i.e., bi-directional)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Number of </a:t>
                      </a:r>
                      <a:r>
                        <a:rPr lang="en-GB" sz="1800" dirty="0" err="1">
                          <a:effectLst/>
                        </a:rPr>
                        <a:t>Analog</a:t>
                      </a:r>
                      <a:r>
                        <a:rPr lang="en-GB" sz="1800" dirty="0">
                          <a:effectLst/>
                        </a:rPr>
                        <a:t> Beams 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per RRH panel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1, 2, 4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RRH panel orientation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Option-1: RRH panel </a:t>
                      </a:r>
                      <a:r>
                        <a:rPr lang="en-US" sz="1800" dirty="0" err="1">
                          <a:effectLst/>
                        </a:rPr>
                        <a:t>boresight</a:t>
                      </a:r>
                      <a:r>
                        <a:rPr lang="en-US" sz="1800" dirty="0">
                          <a:effectLst/>
                        </a:rPr>
                        <a:t> pointed to the railway in the middle point between 2 RRHs)</a:t>
                      </a: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Option-2: RRH panel </a:t>
                      </a:r>
                      <a:r>
                        <a:rPr lang="en-US" sz="1800" dirty="0" err="1">
                          <a:effectLst/>
                        </a:rPr>
                        <a:t>boresight</a:t>
                      </a:r>
                      <a:r>
                        <a:rPr lang="en-US" sz="1800" dirty="0">
                          <a:effectLst/>
                        </a:rPr>
                        <a:t> pointed to the railway at the distance of Ds (projection of the neighboring RRH on the railway)</a:t>
                      </a:r>
                    </a:p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Other Options are not precluded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Analog</a:t>
                      </a:r>
                      <a:r>
                        <a:rPr lang="en-GB" sz="1800" dirty="0">
                          <a:effectLst/>
                        </a:rPr>
                        <a:t> beam orientation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Based on companies’ selection 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for better performance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254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10107</TotalTime>
  <Words>2415</Words>
  <Application>Microsoft Office PowerPoint</Application>
  <PresentationFormat>Widescreen</PresentationFormat>
  <Paragraphs>480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宋体</vt:lpstr>
      <vt:lpstr>宋体</vt:lpstr>
      <vt:lpstr>Arial</vt:lpstr>
      <vt:lpstr>Calibri</vt:lpstr>
      <vt:lpstr>Calibri Light</vt:lpstr>
      <vt:lpstr>Times New Roman</vt:lpstr>
      <vt:lpstr>Office Theme</vt:lpstr>
      <vt:lpstr>Way forward on Deployment Scenario and UE RF Requirement for FR2 HST</vt:lpstr>
      <vt:lpstr>Way Forward – Transmission Schemes for FR2 HST</vt:lpstr>
      <vt:lpstr>Way Forward – FR2 HST Deployment Scenario (1/3)</vt:lpstr>
      <vt:lpstr>Way Forward – FR2 HST Deployment Scenario (2/3)</vt:lpstr>
      <vt:lpstr>Way Forward – FR2 HST Deployment Scenario (3/3)</vt:lpstr>
      <vt:lpstr>Way Forward – Uni-directional Deployment (1/2)</vt:lpstr>
      <vt:lpstr>Way Forward – Uni-directional Deployment (2/2)</vt:lpstr>
      <vt:lpstr>Way Forward – Bi-directional Deployment (1/2)</vt:lpstr>
      <vt:lpstr>Way Forward – Bi-directional Deployment (2/2)</vt:lpstr>
      <vt:lpstr>Way Forward – Channel Modeling</vt:lpstr>
      <vt:lpstr>Way Forward – Maximum Supported Speed (1/3)</vt:lpstr>
      <vt:lpstr>Way Forward – Maximum Supported Speed (2/3)</vt:lpstr>
      <vt:lpstr>Way Forward – Maximum Supported Speed (3/3)</vt:lpstr>
      <vt:lpstr>Way Forward – UE RF Requirement</vt:lpstr>
      <vt:lpstr>Contributions List in RAN4#98-e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Jackson Wang (Samsung)</cp:lastModifiedBy>
  <cp:revision>398</cp:revision>
  <dcterms:created xsi:type="dcterms:W3CDTF">2017-01-18T06:26:21Z</dcterms:created>
  <dcterms:modified xsi:type="dcterms:W3CDTF">2021-02-04T03:17:48Z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