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7"/>
  </p:notesMasterIdLst>
  <p:sldIdLst>
    <p:sldId id="280" r:id="rId3"/>
    <p:sldId id="287" r:id="rId4"/>
    <p:sldId id="302" r:id="rId5"/>
    <p:sldId id="30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nwang (A)" initials="j(" lastIdx="1" clrIdx="0">
    <p:extLst>
      <p:ext uri="{19B8F6BF-5375-455C-9EA6-DF929625EA0E}">
        <p15:presenceInfo xmlns:p15="http://schemas.microsoft.com/office/powerpoint/2012/main" userId="S-1-5-21-147214757-305610072-1517763936-29936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8" autoAdjust="0"/>
  </p:normalViewPr>
  <p:slideViewPr>
    <p:cSldViewPr snapToGrid="0">
      <p:cViewPr varScale="1">
        <p:scale>
          <a:sx n="116" d="100"/>
          <a:sy n="116" d="100"/>
        </p:scale>
        <p:origin x="13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2/4/2021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772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Way Forward on FWA MPE handling for n77/n78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25949" y="218661"/>
            <a:ext cx="313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/>
              <a:t>R4-2103228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3352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#98-e</a:t>
            </a:r>
          </a:p>
          <a:p>
            <a:r>
              <a:rPr lang="en-GB" altLang="ko-KR" b="1" dirty="0"/>
              <a:t>Electronic Meeting, Jan 25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– Feb 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2021</a:t>
            </a:r>
            <a:endParaRPr lang="en-GB" b="1" dirty="0"/>
          </a:p>
          <a:p>
            <a:r>
              <a:rPr lang="en-GB" b="1" dirty="0"/>
              <a:t>Agenda: 9.34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In [1], it is agreed to reuse existing mechanism for PC1.5 to meet the regional SAR limit for n77 and n78 handheld device</a:t>
            </a:r>
          </a:p>
          <a:p>
            <a:pPr lvl="1"/>
            <a:r>
              <a:rPr lang="en-GB" altLang="ko-KR" dirty="0"/>
              <a:t>Currently, the default duty cycle limit is 25% for PC1.5 if nothing is reported</a:t>
            </a:r>
          </a:p>
          <a:p>
            <a:pPr lvl="1"/>
            <a:r>
              <a:rPr lang="en-GB" altLang="ko-KR" dirty="0"/>
              <a:t>Otherwise, it is half the reported value since the same IE is used for PC2 reporting as well</a:t>
            </a:r>
            <a:endParaRPr lang="en-US" altLang="ko-KR" dirty="0"/>
          </a:p>
          <a:p>
            <a:r>
              <a:rPr lang="en-US" altLang="ko-KR" dirty="0"/>
              <a:t>In [2], it has been proposed that a different mechanism is defined for FWA devices rather than to reuse the SAR mechanism for handheld UE’s</a:t>
            </a:r>
          </a:p>
          <a:p>
            <a:pPr lvl="1"/>
            <a:r>
              <a:rPr lang="en-US" altLang="ko-KR" dirty="0"/>
              <a:t>A FWA device is significantly different from a handheld UE that is held next to the user’s head</a:t>
            </a:r>
          </a:p>
          <a:p>
            <a:r>
              <a:rPr lang="en-US" altLang="ko-KR" dirty="0"/>
              <a:t>It is also proposed that MPE should be used as the evaluation criterion rather than SAR</a:t>
            </a:r>
            <a:endParaRPr lang="en-GB" altLang="ko-KR" dirty="0"/>
          </a:p>
          <a:p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In RAN4#98-e, it is agreed to carry out the study on the quantitative impact to see if a different mechanism can be applied to FWA from handheld UEs based on existing devices or compliance reports</a:t>
            </a:r>
          </a:p>
          <a:p>
            <a:r>
              <a:rPr lang="en-US" altLang="ko-KR" dirty="0"/>
              <a:t>Other regional regulations can also be checked whether a different criterion applies to the FWA device other than MPE/Power</a:t>
            </a:r>
            <a:r>
              <a:rPr lang="ko-KR" altLang="en-US" dirty="0"/>
              <a:t> </a:t>
            </a:r>
            <a:r>
              <a:rPr lang="en-US" altLang="ko-KR" dirty="0"/>
              <a:t>density</a:t>
            </a:r>
            <a:endParaRPr lang="en-US" altLang="ko-KR" strike="sngStrike" dirty="0"/>
          </a:p>
          <a:p>
            <a:r>
              <a:rPr lang="en-US" altLang="ko-KR" dirty="0"/>
              <a:t>Companies are encouraged to provide the view on how to handle the RF exposure regulations given the possible options below</a:t>
            </a:r>
            <a:endParaRPr lang="en-GB" altLang="ko-KR" dirty="0"/>
          </a:p>
          <a:p>
            <a:pPr lvl="1"/>
            <a:r>
              <a:rPr lang="en-GB" altLang="ko-KR" dirty="0"/>
              <a:t>Option 1: Reuse </a:t>
            </a:r>
            <a:r>
              <a:rPr lang="en-US" altLang="ko-KR" dirty="0"/>
              <a:t>existing mechanisms for PC1.5 handheld devices</a:t>
            </a:r>
            <a:endParaRPr lang="en-GB" altLang="ko-KR" dirty="0"/>
          </a:p>
          <a:p>
            <a:pPr lvl="1"/>
            <a:r>
              <a:rPr lang="en-GB" altLang="ko-KR" dirty="0"/>
              <a:t>Option 2: Define a d</a:t>
            </a:r>
            <a:r>
              <a:rPr lang="en-US" altLang="ko-KR" dirty="0" err="1"/>
              <a:t>ifferent</a:t>
            </a:r>
            <a:r>
              <a:rPr lang="en-US" altLang="ko-KR" dirty="0"/>
              <a:t> default value and/or signaling values for PC1.5 FWA using the same IE</a:t>
            </a:r>
            <a:endParaRPr lang="en-GB" altLang="ko-KR" dirty="0"/>
          </a:p>
          <a:p>
            <a:pPr lvl="1"/>
            <a:r>
              <a:rPr lang="en-US" altLang="ko-KR" dirty="0"/>
              <a:t>Option 3: Introduce new method or different IE for PC1.5 FWA</a:t>
            </a:r>
          </a:p>
          <a:p>
            <a:pPr lvl="1"/>
            <a:r>
              <a:rPr lang="en-US" altLang="ko-KR" dirty="0"/>
              <a:t>Option 4: Other options are not precluded</a:t>
            </a:r>
          </a:p>
          <a:p>
            <a:r>
              <a:rPr lang="en-US" altLang="ko-KR" dirty="0"/>
              <a:t>Based on the study, RAN4 will have further discussions </a:t>
            </a:r>
            <a:r>
              <a:rPr lang="ko-KR" altLang="ko-KR" dirty="0" err="1"/>
              <a:t>on</a:t>
            </a:r>
            <a:r>
              <a:rPr lang="en-US" altLang="ko-KR" dirty="0"/>
              <a:t> meeting the regulatory requirement for FR1 FWA </a:t>
            </a:r>
            <a:r>
              <a:rPr lang="ko-KR" altLang="ko-KR" dirty="0" err="1"/>
              <a:t>device</a:t>
            </a:r>
            <a:r>
              <a:rPr lang="en-US" altLang="ko-KR" dirty="0"/>
              <a:t>s </a:t>
            </a:r>
            <a:r>
              <a:rPr lang="ko-KR" altLang="ko-KR" dirty="0" err="1"/>
              <a:t>in</a:t>
            </a:r>
            <a:r>
              <a:rPr lang="ko-KR" altLang="ko-KR" dirty="0"/>
              <a:t> </a:t>
            </a:r>
            <a:r>
              <a:rPr lang="ko-KR" altLang="ko-KR" dirty="0" err="1"/>
              <a:t>the</a:t>
            </a:r>
            <a:r>
              <a:rPr lang="ko-KR" altLang="ko-KR" dirty="0"/>
              <a:t> RAN4 </a:t>
            </a:r>
            <a:r>
              <a:rPr lang="ko-KR" altLang="ko-KR" dirty="0" err="1"/>
              <a:t>specifications</a:t>
            </a:r>
            <a:r>
              <a:rPr lang="ko-KR" altLang="ko-KR" dirty="0"/>
              <a:t>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89860"/>
              </p:ext>
            </p:extLst>
          </p:nvPr>
        </p:nvGraphicFramePr>
        <p:xfrm>
          <a:off x="472224" y="1341477"/>
          <a:ext cx="11247552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:a16="http://schemas.microsoft.com/office/drawing/2014/main" val="2152485044"/>
                    </a:ext>
                  </a:extLst>
                </a:gridCol>
                <a:gridCol w="1804946">
                  <a:extLst>
                    <a:ext uri="{9D8B030D-6E8A-4147-A177-3AD203B41FA5}">
                      <a16:colId xmlns:a16="http://schemas.microsoft.com/office/drawing/2014/main" val="3677271991"/>
                    </a:ext>
                  </a:extLst>
                </a:gridCol>
                <a:gridCol w="6599582">
                  <a:extLst>
                    <a:ext uri="{9D8B030D-6E8A-4147-A177-3AD203B41FA5}">
                      <a16:colId xmlns:a16="http://schemas.microsoft.com/office/drawing/2014/main" val="1072862838"/>
                    </a:ext>
                  </a:extLst>
                </a:gridCol>
                <a:gridCol w="2098698">
                  <a:extLst>
                    <a:ext uri="{9D8B030D-6E8A-4147-A177-3AD203B41FA5}">
                      <a16:colId xmlns:a16="http://schemas.microsoft.com/office/drawing/2014/main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RP-202912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New WID on high-power devices operation use cases over Band n77 and n78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R4-2100912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Regulatory information on RF exposure for FWA devices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335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6423686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26761</TotalTime>
  <Words>341</Words>
  <Application>Microsoft Office PowerPoint</Application>
  <PresentationFormat>와이드스크린</PresentationFormat>
  <Paragraphs>32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Office Theme</vt:lpstr>
      <vt:lpstr>1_Office Theme</vt:lpstr>
      <vt:lpstr>Way Forward on FWA MPE handling for n77/n78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Samsung</cp:lastModifiedBy>
  <cp:revision>543</cp:revision>
  <dcterms:created xsi:type="dcterms:W3CDTF">2017-05-16T04:27:47Z</dcterms:created>
  <dcterms:modified xsi:type="dcterms:W3CDTF">2021-02-04T02:33:04Z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1612344548</vt:lpwstr>
  </property>
</Properties>
</file>