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90" r:id="rId3"/>
    <p:sldId id="294" r:id="rId4"/>
    <p:sldId id="293" r:id="rId5"/>
    <p:sldId id="284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1535" autoAdjust="0"/>
    <p:restoredTop sz="94660"/>
  </p:normalViewPr>
  <p:slideViewPr>
    <p:cSldViewPr snapToGrid="0">
      <p:cViewPr varScale="1">
        <p:scale>
          <a:sx n="102" d="100"/>
          <a:sy n="102" d="100"/>
        </p:scale>
        <p:origin x="174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TW" altLang="en-US"/>
              <a:t>按一下以編輯母片標題樣式</a:t>
            </a:r>
            <a:endParaRPr lang="en-US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/>
              <a:t>按一下以編輯母片副標題樣式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5E10F2-2FEA-4448-BBA9-09DE30F77860}" type="datetimeFigureOut">
              <a:rPr lang="en-US" smtClean="0"/>
              <a:t>2/3/2021</a:t>
            </a:fld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A66FD8-1118-4409-A990-4A1FE2A345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63229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5E10F2-2FEA-4448-BBA9-09DE30F77860}" type="datetimeFigureOut">
              <a:rPr lang="en-US" smtClean="0"/>
              <a:t>2/3/2021</a:t>
            </a:fld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A66FD8-1118-4409-A990-4A1FE2A345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37768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TW" altLang="en-US"/>
              <a:t>按一下以編輯母片標題樣式</a:t>
            </a:r>
            <a:endParaRPr 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5E10F2-2FEA-4448-BBA9-09DE30F77860}" type="datetimeFigureOut">
              <a:rPr lang="en-US" smtClean="0"/>
              <a:t>2/3/2021</a:t>
            </a:fld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A66FD8-1118-4409-A990-4A1FE2A345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3082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5E10F2-2FEA-4448-BBA9-09DE30F77860}" type="datetimeFigureOut">
              <a:rPr lang="en-US" smtClean="0"/>
              <a:t>2/3/2021</a:t>
            </a:fld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A66FD8-1118-4409-A990-4A1FE2A345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39653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TW" altLang="en-US"/>
              <a:t>按一下以編輯母片標題樣式</a:t>
            </a:r>
            <a:endParaRPr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5E10F2-2FEA-4448-BBA9-09DE30F77860}" type="datetimeFigureOut">
              <a:rPr lang="en-US" smtClean="0"/>
              <a:t>2/3/2021</a:t>
            </a:fld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A66FD8-1118-4409-A990-4A1FE2A345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76609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5E10F2-2FEA-4448-BBA9-09DE30F77860}" type="datetimeFigureOut">
              <a:rPr lang="en-US" smtClean="0"/>
              <a:t>2/3/2021</a:t>
            </a:fld>
            <a:endParaRPr 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A66FD8-1118-4409-A990-4A1FE2A345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45995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TW" altLang="en-US"/>
              <a:t>按一下以編輯母片標題樣式</a:t>
            </a:r>
            <a:endParaRPr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/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5E10F2-2FEA-4448-BBA9-09DE30F77860}" type="datetimeFigureOut">
              <a:rPr lang="en-US" smtClean="0"/>
              <a:t>2/3/2021</a:t>
            </a:fld>
            <a:endParaRPr lang="en-US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A66FD8-1118-4409-A990-4A1FE2A345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46075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5E10F2-2FEA-4448-BBA9-09DE30F77860}" type="datetimeFigureOut">
              <a:rPr lang="en-US" smtClean="0"/>
              <a:t>2/3/2021</a:t>
            </a:fld>
            <a:endParaRPr 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A66FD8-1118-4409-A990-4A1FE2A345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38419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5E10F2-2FEA-4448-BBA9-09DE30F77860}" type="datetimeFigureOut">
              <a:rPr lang="en-US" smtClean="0"/>
              <a:t>2/3/2021</a:t>
            </a:fld>
            <a:endParaRPr 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A66FD8-1118-4409-A990-4A1FE2A345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09841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  <a:endParaRPr 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5E10F2-2FEA-4448-BBA9-09DE30F77860}" type="datetimeFigureOut">
              <a:rPr lang="en-US" smtClean="0"/>
              <a:t>2/3/2021</a:t>
            </a:fld>
            <a:endParaRPr 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A66FD8-1118-4409-A990-4A1FE2A345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54785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  <a:endParaRPr 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5E10F2-2FEA-4448-BBA9-09DE30F77860}" type="datetimeFigureOut">
              <a:rPr lang="en-US" smtClean="0"/>
              <a:t>2/3/2021</a:t>
            </a:fld>
            <a:endParaRPr 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A66FD8-1118-4409-A990-4A1FE2A345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50100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  <a:endParaRPr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5E10F2-2FEA-4448-BBA9-09DE30F77860}" type="datetimeFigureOut">
              <a:rPr lang="en-US" smtClean="0"/>
              <a:t>2/3/2021</a:t>
            </a:fld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A66FD8-1118-4409-A990-4A1FE2A345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64024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1524000" y="1599883"/>
            <a:ext cx="9144000" cy="2387600"/>
          </a:xfrm>
        </p:spPr>
        <p:txBody>
          <a:bodyPr>
            <a:normAutofit/>
          </a:bodyPr>
          <a:lstStyle/>
          <a:p>
            <a:r>
              <a:rPr lang="en-US" dirty="0"/>
              <a:t> WF on REFSENS for 35MHz and 45MHz</a:t>
            </a:r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290320" y="4221798"/>
            <a:ext cx="9144000" cy="848042"/>
          </a:xfrm>
        </p:spPr>
        <p:txBody>
          <a:bodyPr/>
          <a:lstStyle/>
          <a:p>
            <a:r>
              <a:rPr lang="en-US" dirty="0"/>
              <a:t>Qualcomm, Skyworks, […]</a:t>
            </a:r>
          </a:p>
        </p:txBody>
      </p:sp>
      <p:sp>
        <p:nvSpPr>
          <p:cNvPr id="5" name="矩形 4"/>
          <p:cNvSpPr/>
          <p:nvPr/>
        </p:nvSpPr>
        <p:spPr>
          <a:xfrm>
            <a:off x="0" y="168256"/>
            <a:ext cx="1206561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hangingPunct="0">
              <a:spcAft>
                <a:spcPts val="0"/>
              </a:spcAft>
            </a:pPr>
            <a:r>
              <a:rPr lang="en-GB" sz="2400" b="1" dirty="0">
                <a:effectLst/>
                <a:latin typeface="Arial" panose="020B060402020202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­­­</a:t>
            </a:r>
            <a:r>
              <a:rPr lang="en-US" sz="2400" b="1" dirty="0">
                <a:latin typeface="Arial" panose="020B060402020202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3GPP TSG-RAN WG4 Meeting # 98-e</a:t>
            </a:r>
            <a:r>
              <a:rPr lang="en-GB" sz="2400" b="1" dirty="0">
                <a:effectLst/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	          			    		 </a:t>
            </a:r>
            <a:r>
              <a:rPr lang="en-GB" sz="2400" b="1" dirty="0"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R4-2103187 </a:t>
            </a:r>
          </a:p>
          <a:p>
            <a:pPr hangingPunct="0">
              <a:spcAft>
                <a:spcPts val="0"/>
              </a:spcAft>
            </a:pPr>
            <a:r>
              <a:rPr lang="en-US" sz="2400" b="1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Electronic Meeting, </a:t>
            </a:r>
            <a:r>
              <a:rPr lang="en-GB" altLang="ja-JP" sz="2400" b="1" dirty="0">
                <a:latin typeface="Arial" panose="020B0604020202020204" pitchFamily="34" charset="0"/>
                <a:ea typeface="ＭＳ 明朝" panose="02020609040205080304" pitchFamily="17" charset="-128"/>
                <a:cs typeface="Times New Roman" panose="02020603050405020304" pitchFamily="18" charset="0"/>
              </a:rPr>
              <a:t>25 Jan – 5 Feb,  2021</a:t>
            </a:r>
            <a:endParaRPr lang="en-US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3428639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13916" y="124568"/>
            <a:ext cx="10515600" cy="767306"/>
          </a:xfrm>
        </p:spPr>
        <p:txBody>
          <a:bodyPr/>
          <a:lstStyle/>
          <a:p>
            <a:r>
              <a:rPr lang="en-GB" dirty="0"/>
              <a:t>Background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BC49754D-DC69-48B6-8B74-B43A4802F40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3916" y="1552074"/>
            <a:ext cx="11271939" cy="3416967"/>
          </a:xfrm>
        </p:spPr>
        <p:txBody>
          <a:bodyPr>
            <a:normAutofit fontScale="85000" lnSpcReduction="10000"/>
          </a:bodyPr>
          <a:lstStyle/>
          <a:p>
            <a:r>
              <a:rPr lang="en-US" dirty="0"/>
              <a:t>Various companies brought contributions for REFSENS for 35MHz and 45MHz channel bandwidths</a:t>
            </a:r>
          </a:p>
          <a:p>
            <a:r>
              <a:rPr lang="en-US" dirty="0"/>
              <a:t>Agreement was made for n1 45MHz UL configuration and REFSENS</a:t>
            </a:r>
          </a:p>
          <a:p>
            <a:r>
              <a:rPr lang="en-US" dirty="0"/>
              <a:t>Agreement was made for n3 35MHz and 45MHz UL configuration</a:t>
            </a:r>
          </a:p>
          <a:p>
            <a:r>
              <a:rPr lang="en-US" dirty="0"/>
              <a:t>Agreement can be made for UL configuration for n8 and n71 20MHz UL for 35MHz REFSENS</a:t>
            </a:r>
          </a:p>
          <a:p>
            <a:r>
              <a:rPr lang="en-US" dirty="0"/>
              <a:t>Agreement can be made for UL configuration for n25 40MHz UL for 45MHz REFSENS</a:t>
            </a:r>
          </a:p>
          <a:p>
            <a:r>
              <a:rPr lang="en-US" dirty="0"/>
              <a:t>No agreements made for REFSENS on channel location for n8, n71, and n25 REFESNS</a:t>
            </a:r>
          </a:p>
          <a:p>
            <a:endParaRPr lang="en-US" dirty="0"/>
          </a:p>
          <a:p>
            <a:pPr lvl="2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3159767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13916" y="124568"/>
            <a:ext cx="10515600" cy="767306"/>
          </a:xfrm>
        </p:spPr>
        <p:txBody>
          <a:bodyPr/>
          <a:lstStyle/>
          <a:p>
            <a:r>
              <a:rPr lang="en-GB" dirty="0"/>
              <a:t>Background: Comparison of REFSENS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BC49754D-DC69-48B6-8B74-B43A4802F40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4216" y="5966124"/>
            <a:ext cx="11271939" cy="767307"/>
          </a:xfrm>
        </p:spPr>
        <p:txBody>
          <a:bodyPr>
            <a:normAutofit fontScale="85000" lnSpcReduction="20000"/>
          </a:bodyPr>
          <a:lstStyle/>
          <a:p>
            <a:r>
              <a:rPr lang="en-US" dirty="0">
                <a:highlight>
                  <a:srgbClr val="00FF00"/>
                </a:highlight>
              </a:rPr>
              <a:t>UL configuration can be agreed as shown in table</a:t>
            </a:r>
          </a:p>
          <a:p>
            <a:r>
              <a:rPr lang="en-US" dirty="0">
                <a:highlight>
                  <a:srgbClr val="00FF00"/>
                </a:highlight>
              </a:rPr>
              <a:t>REFSENS for n1 45MHz can be agreed</a:t>
            </a:r>
          </a:p>
          <a:p>
            <a:pPr lvl="2"/>
            <a:endParaRPr lang="en-US" dirty="0"/>
          </a:p>
        </p:txBody>
      </p:sp>
      <p:graphicFrame>
        <p:nvGraphicFramePr>
          <p:cNvPr id="12" name="Table 11">
            <a:extLst>
              <a:ext uri="{FF2B5EF4-FFF2-40B4-BE49-F238E27FC236}">
                <a16:creationId xmlns:a16="http://schemas.microsoft.com/office/drawing/2014/main" id="{72A65F74-8FA2-4015-BB8C-FA4A6956794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408141"/>
              </p:ext>
            </p:extLst>
          </p:nvPr>
        </p:nvGraphicFramePr>
        <p:xfrm>
          <a:off x="413916" y="799107"/>
          <a:ext cx="10622675" cy="2125541"/>
        </p:xfrm>
        <a:graphic>
          <a:graphicData uri="http://schemas.openxmlformats.org/drawingml/2006/table">
            <a:tbl>
              <a:tblPr firstRow="1" firstCol="1" bandRow="1"/>
              <a:tblGrid>
                <a:gridCol w="1151498">
                  <a:extLst>
                    <a:ext uri="{9D8B030D-6E8A-4147-A177-3AD203B41FA5}">
                      <a16:colId xmlns:a16="http://schemas.microsoft.com/office/drawing/2014/main" val="2642790523"/>
                    </a:ext>
                  </a:extLst>
                </a:gridCol>
                <a:gridCol w="720217">
                  <a:extLst>
                    <a:ext uri="{9D8B030D-6E8A-4147-A177-3AD203B41FA5}">
                      <a16:colId xmlns:a16="http://schemas.microsoft.com/office/drawing/2014/main" val="888666886"/>
                    </a:ext>
                  </a:extLst>
                </a:gridCol>
                <a:gridCol w="854064">
                  <a:extLst>
                    <a:ext uri="{9D8B030D-6E8A-4147-A177-3AD203B41FA5}">
                      <a16:colId xmlns:a16="http://schemas.microsoft.com/office/drawing/2014/main" val="1047167593"/>
                    </a:ext>
                  </a:extLst>
                </a:gridCol>
                <a:gridCol w="875308">
                  <a:extLst>
                    <a:ext uri="{9D8B030D-6E8A-4147-A177-3AD203B41FA5}">
                      <a16:colId xmlns:a16="http://schemas.microsoft.com/office/drawing/2014/main" val="2946974610"/>
                    </a:ext>
                  </a:extLst>
                </a:gridCol>
                <a:gridCol w="875308">
                  <a:extLst>
                    <a:ext uri="{9D8B030D-6E8A-4147-A177-3AD203B41FA5}">
                      <a16:colId xmlns:a16="http://schemas.microsoft.com/office/drawing/2014/main" val="797401433"/>
                    </a:ext>
                  </a:extLst>
                </a:gridCol>
                <a:gridCol w="671353">
                  <a:extLst>
                    <a:ext uri="{9D8B030D-6E8A-4147-A177-3AD203B41FA5}">
                      <a16:colId xmlns:a16="http://schemas.microsoft.com/office/drawing/2014/main" val="3246508546"/>
                    </a:ext>
                  </a:extLst>
                </a:gridCol>
                <a:gridCol w="671353">
                  <a:extLst>
                    <a:ext uri="{9D8B030D-6E8A-4147-A177-3AD203B41FA5}">
                      <a16:colId xmlns:a16="http://schemas.microsoft.com/office/drawing/2014/main" val="516558100"/>
                    </a:ext>
                  </a:extLst>
                </a:gridCol>
                <a:gridCol w="671353">
                  <a:extLst>
                    <a:ext uri="{9D8B030D-6E8A-4147-A177-3AD203B41FA5}">
                      <a16:colId xmlns:a16="http://schemas.microsoft.com/office/drawing/2014/main" val="3688375495"/>
                    </a:ext>
                  </a:extLst>
                </a:gridCol>
                <a:gridCol w="671353">
                  <a:extLst>
                    <a:ext uri="{9D8B030D-6E8A-4147-A177-3AD203B41FA5}">
                      <a16:colId xmlns:a16="http://schemas.microsoft.com/office/drawing/2014/main" val="732115142"/>
                    </a:ext>
                  </a:extLst>
                </a:gridCol>
                <a:gridCol w="671353">
                  <a:extLst>
                    <a:ext uri="{9D8B030D-6E8A-4147-A177-3AD203B41FA5}">
                      <a16:colId xmlns:a16="http://schemas.microsoft.com/office/drawing/2014/main" val="4190640436"/>
                    </a:ext>
                  </a:extLst>
                </a:gridCol>
                <a:gridCol w="671353">
                  <a:extLst>
                    <a:ext uri="{9D8B030D-6E8A-4147-A177-3AD203B41FA5}">
                      <a16:colId xmlns:a16="http://schemas.microsoft.com/office/drawing/2014/main" val="2824180986"/>
                    </a:ext>
                  </a:extLst>
                </a:gridCol>
                <a:gridCol w="671353">
                  <a:extLst>
                    <a:ext uri="{9D8B030D-6E8A-4147-A177-3AD203B41FA5}">
                      <a16:colId xmlns:a16="http://schemas.microsoft.com/office/drawing/2014/main" val="2158213459"/>
                    </a:ext>
                  </a:extLst>
                </a:gridCol>
                <a:gridCol w="819492">
                  <a:extLst>
                    <a:ext uri="{9D8B030D-6E8A-4147-A177-3AD203B41FA5}">
                      <a16:colId xmlns:a16="http://schemas.microsoft.com/office/drawing/2014/main" val="4250315486"/>
                    </a:ext>
                  </a:extLst>
                </a:gridCol>
                <a:gridCol w="627317">
                  <a:extLst>
                    <a:ext uri="{9D8B030D-6E8A-4147-A177-3AD203B41FA5}">
                      <a16:colId xmlns:a16="http://schemas.microsoft.com/office/drawing/2014/main" val="1775745293"/>
                    </a:ext>
                  </a:extLst>
                </a:gridCol>
              </a:tblGrid>
              <a:tr h="158750">
                <a:tc gridSpan="14"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REFSENS (15 </a:t>
                      </a:r>
                      <a:r>
                        <a:rPr lang="en-US" sz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KHz</a:t>
                      </a: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 SCS)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3500" marR="6350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16987720"/>
                  </a:ext>
                </a:extLst>
              </a:tr>
              <a:tr h="158750">
                <a:tc rowSpan="3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Company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3500" marR="6350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n1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3500" marR="6350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n2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3500" marR="6350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n3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3500" marR="6350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n8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3500" marR="6350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n25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3500" marR="6350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n71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3500" marR="6350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09152587"/>
                  </a:ext>
                </a:extLst>
              </a:tr>
              <a:tr h="15875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45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3500" marR="6350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35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3500" marR="6350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35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3500" marR="6350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45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3500" marR="6350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35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3500" marR="6350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35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3500" marR="6350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45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3500" marR="6350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35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3500" marR="6350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01536852"/>
                  </a:ext>
                </a:extLst>
              </a:tr>
              <a:tr h="15875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worst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3500" marR="6350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Mid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3500" marR="6350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Best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3500" marR="6350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worst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3500" marR="6350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Best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3500" marR="6350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worst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3500" marR="6350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Mid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3500" marR="6350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Best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3500" marR="6350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79040782"/>
                  </a:ext>
                </a:extLst>
              </a:tr>
              <a:tr h="15875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Murata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3500" marR="6350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3500" marR="6350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3500" marR="6350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-86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3500" marR="6350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-84.2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3500" marR="6350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-64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3500" marR="6350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3500" marR="6350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-85.2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3500" marR="6350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-85.4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3500" marR="6350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-77.4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3500" marR="6350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3500" marR="6350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-69.1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3500" marR="6350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3500" marR="6350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-87.7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3500" marR="6350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53007889"/>
                  </a:ext>
                </a:extLst>
              </a:tr>
              <a:tr h="15875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Mediatek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3500" marR="6350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3500" marR="6350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3500" marR="6350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3500" marR="6350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3500" marR="6350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-67.6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3500" marR="6350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3500" marR="6350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-87.8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3500" marR="6350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3500" marR="6350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3500" marR="6350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3500" marR="6350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-67.6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3500" marR="6350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3500" marR="6350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-88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3500" marR="6350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45289871"/>
                  </a:ext>
                </a:extLst>
              </a:tr>
              <a:tr h="15875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Qualcomm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3500" marR="6350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3500" marR="6350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3500" marR="6350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-85.2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3500" marR="6350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-80.2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3500" marR="6350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-69.9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3500" marR="6350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-78.5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3500" marR="6350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-84.8 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3500" marR="6350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-81.7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3500" marR="6350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-76.4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3500" marR="6350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3500" marR="6350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-69.9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3500" marR="6350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-82.7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3500" marR="6350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-84.9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3500" marR="6350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0487236"/>
                  </a:ext>
                </a:extLst>
              </a:tr>
              <a:tr h="15875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Huawei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3500" marR="6350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highlight>
                            <a:srgbClr val="00FF00"/>
                          </a:highlight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-90.1</a:t>
                      </a:r>
                      <a:endParaRPr lang="en-US" sz="1200" dirty="0">
                        <a:effectLst/>
                        <a:highlight>
                          <a:srgbClr val="00FF00"/>
                        </a:highlight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3500" marR="6350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3500" marR="6350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-86.1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3500" marR="6350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-82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3500" marR="6350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-71.5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3500" marR="6350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3500" marR="6350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3500" marR="6350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3500" marR="6350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3500" marR="6350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3500" marR="6350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-71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3500" marR="6350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3500" marR="6350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3500" marR="6350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8343990"/>
                  </a:ext>
                </a:extLst>
              </a:tr>
              <a:tr h="15875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Apple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3500" marR="6350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highlight>
                            <a:srgbClr val="00FF00"/>
                          </a:highlight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200" dirty="0">
                        <a:effectLst/>
                        <a:highlight>
                          <a:srgbClr val="00FF00"/>
                        </a:highlight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3500" marR="6350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3500" marR="6350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3500" marR="6350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3500" marR="6350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3500" marR="6350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-76.7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3500" marR="6350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3500" marR="6350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3500" marR="6350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3500" marR="6350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3500" marR="6350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3500" marR="6350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-77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3500" marR="6350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3500" marR="6350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95573025"/>
                  </a:ext>
                </a:extLst>
              </a:tr>
              <a:tr h="15875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Skyworks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3500" marR="6350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highlight>
                            <a:srgbClr val="00FF00"/>
                          </a:highlight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-90.1</a:t>
                      </a:r>
                      <a:endParaRPr lang="en-US" sz="1200" dirty="0">
                        <a:effectLst/>
                        <a:highlight>
                          <a:srgbClr val="00FF00"/>
                        </a:highlight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3500" marR="6350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-87.1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3500" marR="6350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-87.5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3500" marR="6350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-85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3500" marR="6350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-70.6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3500" marR="6350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3500" marR="6350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-85.1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3500" marR="6350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-86.1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3500" marR="6350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-81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3500" marR="6350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-84.4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3500" marR="6350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-71.6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3500" marR="6350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3500" marR="6350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-85.5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3500" marR="6350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60342532"/>
                  </a:ext>
                </a:extLst>
              </a:tr>
              <a:tr h="15875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Average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3500" marR="6350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highlight>
                            <a:srgbClr val="00FF00"/>
                          </a:highlight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-90.1</a:t>
                      </a:r>
                      <a:endParaRPr lang="en-US" sz="1200" dirty="0">
                        <a:effectLst/>
                        <a:highlight>
                          <a:srgbClr val="00FF00"/>
                        </a:highlight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3500" marR="6350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3500" marR="6350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-86.2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3500" marR="6350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-82.9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3500" marR="6350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-68.7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3500" marR="6350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-77.6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3500" marR="6350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-86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3500" marR="6350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-84.4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3500" marR="6350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-78.3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3500" marR="6350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3500" marR="6350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-69.8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3500" marR="6350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-79.9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3500" marR="6350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-87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3500" marR="6350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60322700"/>
                  </a:ext>
                </a:extLst>
              </a:tr>
            </a:tbl>
          </a:graphicData>
        </a:graphic>
      </p:graphicFrame>
      <p:graphicFrame>
        <p:nvGraphicFramePr>
          <p:cNvPr id="13" name="Table 12">
            <a:extLst>
              <a:ext uri="{FF2B5EF4-FFF2-40B4-BE49-F238E27FC236}">
                <a16:creationId xmlns:a16="http://schemas.microsoft.com/office/drawing/2014/main" id="{856B8F3F-5794-4F9F-B41B-DCDB43BD318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5212444"/>
              </p:ext>
            </p:extLst>
          </p:nvPr>
        </p:nvGraphicFramePr>
        <p:xfrm>
          <a:off x="413916" y="3060499"/>
          <a:ext cx="10515602" cy="2480379"/>
        </p:xfrm>
        <a:graphic>
          <a:graphicData uri="http://schemas.openxmlformats.org/drawingml/2006/table">
            <a:tbl>
              <a:tblPr firstRow="1" firstCol="1" bandRow="1"/>
              <a:tblGrid>
                <a:gridCol w="1684599">
                  <a:extLst>
                    <a:ext uri="{9D8B030D-6E8A-4147-A177-3AD203B41FA5}">
                      <a16:colId xmlns:a16="http://schemas.microsoft.com/office/drawing/2014/main" val="2316164980"/>
                    </a:ext>
                  </a:extLst>
                </a:gridCol>
                <a:gridCol w="1169335">
                  <a:extLst>
                    <a:ext uri="{9D8B030D-6E8A-4147-A177-3AD203B41FA5}">
                      <a16:colId xmlns:a16="http://schemas.microsoft.com/office/drawing/2014/main" val="3013557032"/>
                    </a:ext>
                  </a:extLst>
                </a:gridCol>
                <a:gridCol w="1169335">
                  <a:extLst>
                    <a:ext uri="{9D8B030D-6E8A-4147-A177-3AD203B41FA5}">
                      <a16:colId xmlns:a16="http://schemas.microsoft.com/office/drawing/2014/main" val="2898298444"/>
                    </a:ext>
                  </a:extLst>
                </a:gridCol>
                <a:gridCol w="1169335">
                  <a:extLst>
                    <a:ext uri="{9D8B030D-6E8A-4147-A177-3AD203B41FA5}">
                      <a16:colId xmlns:a16="http://schemas.microsoft.com/office/drawing/2014/main" val="2600627602"/>
                    </a:ext>
                  </a:extLst>
                </a:gridCol>
                <a:gridCol w="1169335">
                  <a:extLst>
                    <a:ext uri="{9D8B030D-6E8A-4147-A177-3AD203B41FA5}">
                      <a16:colId xmlns:a16="http://schemas.microsoft.com/office/drawing/2014/main" val="3123196386"/>
                    </a:ext>
                  </a:extLst>
                </a:gridCol>
                <a:gridCol w="1169335">
                  <a:extLst>
                    <a:ext uri="{9D8B030D-6E8A-4147-A177-3AD203B41FA5}">
                      <a16:colId xmlns:a16="http://schemas.microsoft.com/office/drawing/2014/main" val="593708438"/>
                    </a:ext>
                  </a:extLst>
                </a:gridCol>
                <a:gridCol w="1169335">
                  <a:extLst>
                    <a:ext uri="{9D8B030D-6E8A-4147-A177-3AD203B41FA5}">
                      <a16:colId xmlns:a16="http://schemas.microsoft.com/office/drawing/2014/main" val="1598914774"/>
                    </a:ext>
                  </a:extLst>
                </a:gridCol>
                <a:gridCol w="1173541">
                  <a:extLst>
                    <a:ext uri="{9D8B030D-6E8A-4147-A177-3AD203B41FA5}">
                      <a16:colId xmlns:a16="http://schemas.microsoft.com/office/drawing/2014/main" val="562112336"/>
                    </a:ext>
                  </a:extLst>
                </a:gridCol>
                <a:gridCol w="641452">
                  <a:extLst>
                    <a:ext uri="{9D8B030D-6E8A-4147-A177-3AD203B41FA5}">
                      <a16:colId xmlns:a16="http://schemas.microsoft.com/office/drawing/2014/main" val="3983163812"/>
                    </a:ext>
                  </a:extLst>
                </a:gridCol>
              </a:tblGrid>
              <a:tr h="171450">
                <a:tc gridSpan="9"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highlight>
                            <a:srgbClr val="00FF00"/>
                          </a:highlight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UL Config (15 </a:t>
                      </a:r>
                      <a:r>
                        <a:rPr lang="en-US" sz="1400" dirty="0" err="1">
                          <a:solidFill>
                            <a:srgbClr val="000000"/>
                          </a:solidFill>
                          <a:effectLst/>
                          <a:highlight>
                            <a:srgbClr val="00FF00"/>
                          </a:highlight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KHz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highlight>
                            <a:srgbClr val="00FF00"/>
                          </a:highlight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 SCS)</a:t>
                      </a:r>
                      <a:endParaRPr lang="en-US" sz="1400" dirty="0">
                        <a:effectLst/>
                        <a:highlight>
                          <a:srgbClr val="00FF00"/>
                        </a:highlight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80330826"/>
                  </a:ext>
                </a:extLst>
              </a:tr>
              <a:tr h="171450">
                <a:tc rowSpan="2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Company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n1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n2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n3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n8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n25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n71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77575065"/>
                  </a:ext>
                </a:extLst>
              </a:tr>
              <a:tr h="17145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45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35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35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45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35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35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45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35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22979669"/>
                  </a:ext>
                </a:extLst>
              </a:tr>
              <a:tr h="17145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39767453"/>
                  </a:ext>
                </a:extLst>
              </a:tr>
              <a:tr h="17145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Murata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50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20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40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40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20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41040623"/>
                  </a:ext>
                </a:extLst>
              </a:tr>
              <a:tr h="17145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Mediatek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20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20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86419513"/>
                  </a:ext>
                </a:extLst>
              </a:tr>
              <a:tr h="17145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Qualcomm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50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[20]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45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40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[20]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90249647"/>
                  </a:ext>
                </a:extLst>
              </a:tr>
              <a:tr h="17145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Huawei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128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50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50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20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20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25514123"/>
                  </a:ext>
                </a:extLst>
              </a:tr>
              <a:tr h="17145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Apple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20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20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92375467"/>
                  </a:ext>
                </a:extLst>
              </a:tr>
              <a:tr h="17145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Skyworks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128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40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50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50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25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40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25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74320294"/>
                  </a:ext>
                </a:extLst>
              </a:tr>
              <a:tr h="17145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highlight>
                            <a:srgbClr val="00FF00"/>
                          </a:highlight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Agreement</a:t>
                      </a:r>
                      <a:endParaRPr lang="en-US" sz="1400" dirty="0">
                        <a:effectLst/>
                        <a:highlight>
                          <a:srgbClr val="00FF00"/>
                        </a:highlight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highlight>
                            <a:srgbClr val="00FF00"/>
                          </a:highlight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128</a:t>
                      </a:r>
                      <a:endParaRPr lang="en-US" sz="1400" dirty="0">
                        <a:effectLst/>
                        <a:highlight>
                          <a:srgbClr val="00FF00"/>
                        </a:highlight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highlight>
                            <a:srgbClr val="00FF00"/>
                          </a:highlight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40</a:t>
                      </a:r>
                      <a:endParaRPr lang="en-US" sz="1400" dirty="0">
                        <a:effectLst/>
                        <a:highlight>
                          <a:srgbClr val="00FF00"/>
                        </a:highlight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highlight>
                            <a:srgbClr val="00FF00"/>
                          </a:highlight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50</a:t>
                      </a:r>
                      <a:endParaRPr lang="en-US" sz="1400" dirty="0">
                        <a:effectLst/>
                        <a:highlight>
                          <a:srgbClr val="00FF00"/>
                        </a:highlight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highlight>
                            <a:srgbClr val="00FF00"/>
                          </a:highlight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50</a:t>
                      </a:r>
                      <a:endParaRPr lang="en-US" sz="1400" dirty="0">
                        <a:effectLst/>
                        <a:highlight>
                          <a:srgbClr val="00FF00"/>
                        </a:highlight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highlight>
                            <a:srgbClr val="00FF00"/>
                          </a:highlight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20</a:t>
                      </a:r>
                      <a:endParaRPr lang="en-US" sz="1400" dirty="0">
                        <a:effectLst/>
                        <a:highlight>
                          <a:srgbClr val="00FF00"/>
                        </a:highlight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highlight>
                            <a:srgbClr val="00FF00"/>
                          </a:highlight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40</a:t>
                      </a:r>
                      <a:endParaRPr lang="en-US" sz="1400" dirty="0">
                        <a:effectLst/>
                        <a:highlight>
                          <a:srgbClr val="00FF00"/>
                        </a:highlight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highlight>
                            <a:srgbClr val="00FF00"/>
                          </a:highlight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400" dirty="0">
                        <a:effectLst/>
                        <a:highlight>
                          <a:srgbClr val="00FF00"/>
                        </a:highlight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highlight>
                            <a:srgbClr val="00FF00"/>
                          </a:highlight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20</a:t>
                      </a:r>
                      <a:endParaRPr lang="en-US" sz="1400" dirty="0">
                        <a:effectLst/>
                        <a:highlight>
                          <a:srgbClr val="00FF00"/>
                        </a:highlight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1730433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4393178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13916" y="124568"/>
            <a:ext cx="10515600" cy="767306"/>
          </a:xfrm>
        </p:spPr>
        <p:txBody>
          <a:bodyPr/>
          <a:lstStyle/>
          <a:p>
            <a:r>
              <a:rPr lang="en-GB" dirty="0"/>
              <a:t>WF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BC49754D-DC69-48B6-8B74-B43A4802F40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3916" y="891875"/>
            <a:ext cx="11271939" cy="5653304"/>
          </a:xfrm>
        </p:spPr>
        <p:txBody>
          <a:bodyPr>
            <a:normAutofit lnSpcReduction="10000"/>
          </a:bodyPr>
          <a:lstStyle/>
          <a:p>
            <a:r>
              <a:rPr lang="en-US" dirty="0"/>
              <a:t>Agreement on UL configuration for all bands with 35MHz and 45MHz CBW as shown on last row in 2</a:t>
            </a:r>
            <a:r>
              <a:rPr lang="en-US" baseline="30000" dirty="0"/>
              <a:t>nd</a:t>
            </a:r>
            <a:r>
              <a:rPr lang="en-US" dirty="0"/>
              <a:t> table on slide 3.</a:t>
            </a:r>
          </a:p>
          <a:p>
            <a:r>
              <a:rPr lang="en-US" dirty="0"/>
              <a:t>Agreement on n1 REFSENS</a:t>
            </a:r>
          </a:p>
          <a:p>
            <a:r>
              <a:rPr lang="en-US" dirty="0"/>
              <a:t>Further work to deduce n3 and 25 REFSENS. </a:t>
            </a:r>
          </a:p>
          <a:p>
            <a:pPr lvl="1"/>
            <a:r>
              <a:rPr lang="en-US" dirty="0"/>
              <a:t>Simple average value of company contributions will not work </a:t>
            </a:r>
          </a:p>
          <a:p>
            <a:pPr lvl="1"/>
            <a:r>
              <a:rPr lang="en-US" dirty="0"/>
              <a:t>35MHz REFSENS cannot be lower than the 30MHz REFSENS (</a:t>
            </a:r>
            <a:r>
              <a:rPr lang="en-US" dirty="0" err="1"/>
              <a:t>ie</a:t>
            </a:r>
            <a:r>
              <a:rPr lang="en-US" dirty="0"/>
              <a:t>. n25)</a:t>
            </a:r>
          </a:p>
          <a:p>
            <a:pPr lvl="1"/>
            <a:r>
              <a:rPr lang="en-US" dirty="0"/>
              <a:t>45MHz REFSENS cannot be lower than the 40MHz REFSENS (</a:t>
            </a:r>
            <a:r>
              <a:rPr lang="en-US" dirty="0" err="1"/>
              <a:t>ie</a:t>
            </a:r>
            <a:r>
              <a:rPr lang="en-US" dirty="0"/>
              <a:t>. n3)</a:t>
            </a:r>
          </a:p>
          <a:p>
            <a:pPr lvl="1"/>
            <a:r>
              <a:rPr lang="en-US" dirty="0"/>
              <a:t>Apply an MSD offset ([TBD] dB ) to deduce 35M, 45M REFENS using 30MHz and 40MHz baseline respectively to take into the effect of CIM5 overlap.</a:t>
            </a:r>
          </a:p>
          <a:p>
            <a:r>
              <a:rPr lang="en-US" dirty="0"/>
              <a:t>For n8, n71, and n25 where UL BW &lt; DL BW. Choose 1 of 3 options for the next meeting while considering test time, complexity, and coverage</a:t>
            </a:r>
          </a:p>
          <a:p>
            <a:pPr lvl="1"/>
            <a:r>
              <a:rPr lang="en-US" dirty="0"/>
              <a:t>Option 1: Worst case; UL BW closest to DL</a:t>
            </a:r>
          </a:p>
          <a:p>
            <a:pPr lvl="1"/>
            <a:r>
              <a:rPr lang="en-US" dirty="0"/>
              <a:t>Option 2: Middle case; keep existing duplex offset between center of RX and TX channel BWs</a:t>
            </a:r>
          </a:p>
          <a:p>
            <a:pPr lvl="1"/>
            <a:r>
              <a:rPr lang="en-US" dirty="0"/>
              <a:t>Option 3: Best case; UL BW furthest from DL</a:t>
            </a:r>
          </a:p>
          <a:p>
            <a:endParaRPr lang="en-US" dirty="0"/>
          </a:p>
          <a:p>
            <a:endParaRPr lang="en-US" dirty="0"/>
          </a:p>
          <a:p>
            <a:pPr marL="0" indent="0">
              <a:buNone/>
            </a:pPr>
            <a:endParaRPr lang="en-US" dirty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44598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81584" y="123125"/>
            <a:ext cx="10515600" cy="777875"/>
          </a:xfrm>
        </p:spPr>
        <p:txBody>
          <a:bodyPr/>
          <a:lstStyle/>
          <a:p>
            <a:r>
              <a:rPr lang="en-US" dirty="0"/>
              <a:t>References</a:t>
            </a:r>
          </a:p>
        </p:txBody>
      </p:sp>
      <p:sp>
        <p:nvSpPr>
          <p:cNvPr id="7" name="內容版面配置區 2">
            <a:extLst>
              <a:ext uri="{FF2B5EF4-FFF2-40B4-BE49-F238E27FC236}">
                <a16:creationId xmlns:a16="http://schemas.microsoft.com/office/drawing/2014/main" id="{26BCF1CE-644F-4476-831A-759958C7305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8016" y="987553"/>
            <a:ext cx="11969496" cy="5358384"/>
          </a:xfrm>
        </p:spPr>
        <p:txBody>
          <a:bodyPr>
            <a:normAutofit fontScale="92500" lnSpcReduction="10000"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dirty="0"/>
              <a:t>R4-2100703, “</a:t>
            </a:r>
            <a:r>
              <a:rPr lang="en-GB" dirty="0"/>
              <a:t>REFSENS of n8 and n71 for 35MHz channel bandwidth</a:t>
            </a:r>
            <a:r>
              <a:rPr lang="en-US" dirty="0"/>
              <a:t>”, </a:t>
            </a:r>
            <a:r>
              <a:rPr lang="en-GB" dirty="0"/>
              <a:t>Murata Manufacturing Co Ltd</a:t>
            </a:r>
            <a:r>
              <a:rPr lang="en-US" dirty="0"/>
              <a:t>, </a:t>
            </a:r>
            <a:r>
              <a:rPr lang="de-DE" dirty="0"/>
              <a:t>3GPP TSG-RAN WG4 #98-e, </a:t>
            </a:r>
          </a:p>
          <a:p>
            <a:pPr marL="514350" indent="-514350">
              <a:buFont typeface="+mj-lt"/>
              <a:buAutoNum type="arabicPeriod"/>
            </a:pPr>
            <a:r>
              <a:rPr lang="en-GB" dirty="0"/>
              <a:t>R4-2100705, “REFSENS of n25 for 45MHz channel bandwidth”, Murata Manufacturing Co Ltd., </a:t>
            </a:r>
            <a:r>
              <a:rPr lang="en-US" dirty="0"/>
              <a:t>3GPP TSG-RAN WG4 Meeting # 98-e</a:t>
            </a:r>
            <a:endParaRPr lang="en-GB" dirty="0"/>
          </a:p>
          <a:p>
            <a:pPr marL="514350" indent="-514350">
              <a:buFont typeface="+mj-lt"/>
              <a:buAutoNum type="arabicPeriod"/>
            </a:pPr>
            <a:r>
              <a:rPr lang="en-GB" dirty="0"/>
              <a:t>R4-2101159, “REFSENS evaluation of n8 and n71 for 35MHz channel bandwidth ”, MediaTek Inc., </a:t>
            </a:r>
            <a:r>
              <a:rPr lang="de-DE" dirty="0"/>
              <a:t>3GPP TSG-RAN WG4 #98-e</a:t>
            </a:r>
          </a:p>
          <a:p>
            <a:pPr marL="514350" indent="-514350">
              <a:buFont typeface="+mj-lt"/>
              <a:buAutoNum type="arabicPeriod"/>
            </a:pPr>
            <a:r>
              <a:rPr lang="en-GB" dirty="0"/>
              <a:t>R4-2101177, “35MHz 45MHz AMPR, MPR, REFSENS for n8, n71, and n25.”, </a:t>
            </a:r>
            <a:r>
              <a:rPr lang="en-US" dirty="0"/>
              <a:t>Qualcomm Incorporated</a:t>
            </a:r>
            <a:r>
              <a:rPr lang="en-GB" dirty="0"/>
              <a:t>, </a:t>
            </a:r>
            <a:r>
              <a:rPr lang="de-DE" dirty="0"/>
              <a:t>3GPP TSG-RAN WG4 #98-e</a:t>
            </a:r>
            <a:endParaRPr lang="en-GB" u="heavy" dirty="0"/>
          </a:p>
          <a:p>
            <a:pPr marL="514350" indent="-514350">
              <a:buFont typeface="+mj-lt"/>
              <a:buAutoNum type="arabicPeriod"/>
            </a:pPr>
            <a:r>
              <a:rPr lang="en-GB" dirty="0"/>
              <a:t>R4-2101502, “UE REFSENS for 35 MHz and 45 MHz”, Huawei </a:t>
            </a:r>
            <a:r>
              <a:rPr lang="en-GB" dirty="0" err="1"/>
              <a:t>HiSilicon</a:t>
            </a:r>
            <a:r>
              <a:rPr lang="en-GB" dirty="0"/>
              <a:t>, </a:t>
            </a:r>
            <a:r>
              <a:rPr lang="de-DE" dirty="0"/>
              <a:t>3GPP TSG-RAN WG4 #98-e</a:t>
            </a:r>
            <a:endParaRPr lang="en-GB" u="heavy" dirty="0"/>
          </a:p>
          <a:p>
            <a:pPr marL="514350" indent="-514350">
              <a:buFont typeface="+mj-lt"/>
              <a:buAutoNum type="arabicPeriod"/>
            </a:pPr>
            <a:r>
              <a:rPr lang="en-GB" dirty="0"/>
              <a:t>R4-2102592, “MSD considering asymmetric UL/DL for bands n8 and n71”, Apple Inc., </a:t>
            </a:r>
            <a:r>
              <a:rPr lang="de-DE" dirty="0"/>
              <a:t>3GPP TSG-RAN WG4 #98-e</a:t>
            </a:r>
          </a:p>
          <a:p>
            <a:pPr marL="514350" indent="-514350">
              <a:buFont typeface="+mj-lt"/>
              <a:buAutoNum type="arabicPeriod"/>
            </a:pPr>
            <a:r>
              <a:rPr lang="en-GB" dirty="0"/>
              <a:t>R4-2102927, “35MHz 45MHz REFSENS”, Skyworks Solutions Inc., </a:t>
            </a:r>
            <a:r>
              <a:rPr lang="de-DE" dirty="0"/>
              <a:t>3GPP TSG-RAN WG4 #98-e</a:t>
            </a:r>
          </a:p>
          <a:p>
            <a:pPr marL="0" indent="0">
              <a:buNone/>
            </a:pPr>
            <a:endParaRPr lang="en-GB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004718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12296</TotalTime>
  <Words>750</Words>
  <Application>Microsoft Office PowerPoint</Application>
  <PresentationFormat>Widescreen</PresentationFormat>
  <Paragraphs>248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Arial</vt:lpstr>
      <vt:lpstr>Calibri</vt:lpstr>
      <vt:lpstr>Calibri Light</vt:lpstr>
      <vt:lpstr>Times New Roman</vt:lpstr>
      <vt:lpstr>Office 佈景主題</vt:lpstr>
      <vt:lpstr> WF on REFSENS for 35MHz and 45MHz</vt:lpstr>
      <vt:lpstr>Background</vt:lpstr>
      <vt:lpstr>Background: Comparison of REFSENS</vt:lpstr>
      <vt:lpstr>WF</vt:lpstr>
      <vt:lpstr>References</vt:lpstr>
    </vt:vector>
  </TitlesOfParts>
  <Company>Mediatek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Analysis assumption for NR CA_n78-n79</dc:title>
  <dc:creator>Huanren Fu (傅煥仁)</dc:creator>
  <cp:keywords>CTPClassification=CTP_NT</cp:keywords>
  <cp:lastModifiedBy>Qualcomm User</cp:lastModifiedBy>
  <cp:revision>211</cp:revision>
  <dcterms:created xsi:type="dcterms:W3CDTF">2019-08-26T17:00:24Z</dcterms:created>
  <dcterms:modified xsi:type="dcterms:W3CDTF">2021-02-03T16:17:55Z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TitusGUID">
    <vt:lpwstr>487c2b82-6f75-4c9e-b44d-56fa24110e46</vt:lpwstr>
  </property>
  <property fmtid="{D5CDD505-2E9C-101B-9397-08002B2CF9AE}" pid="4" name="CTP_TimeStamp">
    <vt:lpwstr>2019-08-30 06:09:48Z</vt:lpwstr>
  </property>
  <property fmtid="{D5CDD505-2E9C-101B-9397-08002B2CF9AE}" pid="5" name="CTP_BU">
    <vt:lpwstr>NA</vt:lpwstr>
  </property>
  <property fmtid="{D5CDD505-2E9C-101B-9397-08002B2CF9AE}" pid="6" name="CTP_IDSID">
    <vt:lpwstr>NA</vt:lpwstr>
  </property>
  <property fmtid="{D5CDD505-2E9C-101B-9397-08002B2CF9AE}" pid="7" name="CTP_WWID">
    <vt:lpwstr>NA</vt:lpwstr>
  </property>
  <property fmtid="{D5CDD505-2E9C-101B-9397-08002B2CF9AE}" pid="8" name="CTPClassification">
    <vt:lpwstr>CTP_NT</vt:lpwstr>
  </property>
  <property fmtid="{D5CDD505-2E9C-101B-9397-08002B2CF9AE}" pid="9" name="_2015_ms_pID_725343">
    <vt:lpwstr>(2)qtxoXBqnLGt2oO9It664i/RJlSi7GGl8J9J2HejoUHqMXDiWijz8eN18eHSyEZaRD6yimrQA
TIxHCAuG1UiielkpRxZggZ7Uq33p95qfbffExmoNK9gjXp5q2I2SKvpwl3sTzJKK60fIrWHM
Y4jYMlxskqdUBaOm9ovwsvfI3YYfjyrUiZXJOB78NgmlO2JpwNvnsVFBQHaavwo9fn4857sY
3xD3uKsFQrOvOjlRfb</vt:lpwstr>
  </property>
  <property fmtid="{D5CDD505-2E9C-101B-9397-08002B2CF9AE}" pid="10" name="_2015_ms_pID_7253431">
    <vt:lpwstr>mjozQlZdd9GabvH8Ry/oINfd6oDCbQSMiAdsSeK9JotQtK10cPuAet
M35zFnPM4KdpxGi7nsvBxtugYcZkQux2NvFiYwi3ZWIUMdLdsORj5mT2BNHAUwrzcql2sQi4
gFWs8WgYFMcodfaZAkLMT4iEKZIIc5woELjDK5WvuromSbJJwmmAPh/qGQqojOatMrMdc55W
A/PrzCV/SxnQ+IeF</vt:lpwstr>
  </property>
</Properties>
</file>