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2" r:id="rId4"/>
    <p:sldId id="261"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0010071B-5951-497C-8A68-5A42365CDA88}"/>
    <pc:docChg chg="modSld">
      <pc:chgData name="Shvodian, Bill [CTO]" userId="24ddce14-b8f7-4f54-af74-631294b67ab0" providerId="ADAL" clId="{0010071B-5951-497C-8A68-5A42365CDA88}" dt="2020-08-26T17:11:31.073" v="1" actId="20577"/>
      <pc:docMkLst>
        <pc:docMk/>
      </pc:docMkLst>
      <pc:sldChg chg="modSp mod">
        <pc:chgData name="Shvodian, Bill [CTO]" userId="24ddce14-b8f7-4f54-af74-631294b67ab0" providerId="ADAL" clId="{0010071B-5951-497C-8A68-5A42365CDA88}" dt="2020-08-26T17:11:26.946" v="0" actId="20577"/>
        <pc:sldMkLst>
          <pc:docMk/>
          <pc:sldMk cId="2267994850" sldId="261"/>
        </pc:sldMkLst>
        <pc:spChg chg="mod">
          <ac:chgData name="Shvodian, Bill [CTO]" userId="24ddce14-b8f7-4f54-af74-631294b67ab0" providerId="ADAL" clId="{0010071B-5951-497C-8A68-5A42365CDA88}" dt="2020-08-26T17:11:26.946" v="0" actId="20577"/>
          <ac:spMkLst>
            <pc:docMk/>
            <pc:sldMk cId="2267994850" sldId="261"/>
            <ac:spMk id="2" creationId="{00000000-0000-0000-0000-000000000000}"/>
          </ac:spMkLst>
        </pc:spChg>
      </pc:sldChg>
      <pc:sldChg chg="modSp mod">
        <pc:chgData name="Shvodian, Bill [CTO]" userId="24ddce14-b8f7-4f54-af74-631294b67ab0" providerId="ADAL" clId="{0010071B-5951-497C-8A68-5A42365CDA88}" dt="2020-08-26T17:11:31.073" v="1" actId="20577"/>
        <pc:sldMkLst>
          <pc:docMk/>
          <pc:sldMk cId="3276625537" sldId="263"/>
        </pc:sldMkLst>
        <pc:spChg chg="mod">
          <ac:chgData name="Shvodian, Bill [CTO]" userId="24ddce14-b8f7-4f54-af74-631294b67ab0" providerId="ADAL" clId="{0010071B-5951-497C-8A68-5A42365CDA88}" dt="2020-08-26T17:11:31.073" v="1" actId="20577"/>
          <ac:spMkLst>
            <pc:docMk/>
            <pc:sldMk cId="3276625537" sldId="263"/>
            <ac:spMk id="2"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2/1/2021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002424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2/1/2021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796972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2/1/2021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75332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t>2/1/2021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741262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7E3E6CE-0EE0-42D5-9A9C-F9E69BCA18F8}" type="datetimeFigureOut">
              <a:rPr lang="en-US" smtClean="0"/>
              <a:t>2/1/2021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345266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p:cNvSpPr>
            <a:spLocks noGrp="1"/>
          </p:cNvSpPr>
          <p:nvPr>
            <p:ph type="dt" sz="half" idx="10"/>
          </p:nvPr>
        </p:nvSpPr>
        <p:spPr/>
        <p:txBody>
          <a:bodyPr/>
          <a:lstStyle/>
          <a:p>
            <a:fld id="{17E3E6CE-0EE0-42D5-9A9C-F9E69BCA18F8}" type="datetimeFigureOut">
              <a:rPr lang="en-US" smtClean="0"/>
              <a:t>2/1/2021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716893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p:cNvSpPr>
            <a:spLocks noGrp="1"/>
          </p:cNvSpPr>
          <p:nvPr>
            <p:ph type="dt" sz="half" idx="10"/>
          </p:nvPr>
        </p:nvSpPr>
        <p:spPr/>
        <p:txBody>
          <a:bodyPr/>
          <a:lstStyle/>
          <a:p>
            <a:fld id="{17E3E6CE-0EE0-42D5-9A9C-F9E69BCA18F8}" type="datetimeFigureOut">
              <a:rPr lang="en-US" smtClean="0"/>
              <a:t>2/1/2021</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2650369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2"/>
          <p:cNvSpPr>
            <a:spLocks noGrp="1"/>
          </p:cNvSpPr>
          <p:nvPr>
            <p:ph type="dt" sz="half" idx="10"/>
          </p:nvPr>
        </p:nvSpPr>
        <p:spPr/>
        <p:txBody>
          <a:bodyPr/>
          <a:lstStyle/>
          <a:p>
            <a:fld id="{17E3E6CE-0EE0-42D5-9A9C-F9E69BCA18F8}" type="datetimeFigureOut">
              <a:rPr lang="en-US" smtClean="0"/>
              <a:t>2/1/2021</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154749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E3E6CE-0EE0-42D5-9A9C-F9E69BCA18F8}" type="datetimeFigureOut">
              <a:rPr lang="en-US" smtClean="0"/>
              <a:t>2/1/2021</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376669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t>2/1/2021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1857613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t>2/1/2021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t>‹#›</a:t>
            </a:fld>
            <a:endParaRPr lang="en-US"/>
          </a:p>
        </p:txBody>
      </p:sp>
    </p:spTree>
    <p:extLst>
      <p:ext uri="{BB962C8B-B14F-4D97-AF65-F5344CB8AC3E}">
        <p14:creationId xmlns:p14="http://schemas.microsoft.com/office/powerpoint/2010/main" val="3656165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3E6CE-0EE0-42D5-9A9C-F9E69BCA18F8}" type="datetimeFigureOut">
              <a:rPr lang="en-US" smtClean="0"/>
              <a:t>2/1/2021</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88216-F9C7-4358-B0B4-65C44AAE710D}" type="slidenum">
              <a:rPr lang="en-US" smtClean="0"/>
              <a:t>‹#›</a:t>
            </a:fld>
            <a:endParaRPr lang="en-US"/>
          </a:p>
        </p:txBody>
      </p:sp>
    </p:spTree>
    <p:extLst>
      <p:ext uri="{BB962C8B-B14F-4D97-AF65-F5344CB8AC3E}">
        <p14:creationId xmlns:p14="http://schemas.microsoft.com/office/powerpoint/2010/main" val="16741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en-US" altLang="zh-CN" dirty="0">
                <a:latin typeface="Arial" panose="020B0604020202020204" pitchFamily="34" charset="0"/>
                <a:cs typeface="Arial" panose="020B0604020202020204" pitchFamily="34" charset="0"/>
              </a:rPr>
              <a:t>Huawei, </a:t>
            </a:r>
            <a:r>
              <a:rPr lang="en-US" altLang="zh-CN" dirty="0" err="1">
                <a:latin typeface="Arial" panose="020B0604020202020204" pitchFamily="34" charset="0"/>
                <a:cs typeface="Arial" panose="020B0604020202020204" pitchFamily="34" charset="0"/>
              </a:rPr>
              <a:t>HiSilicon</a:t>
            </a:r>
            <a:r>
              <a:rPr lang="en-US" altLang="zh-CN" dirty="0">
                <a:latin typeface="Arial" panose="020B0604020202020204" pitchFamily="34" charset="0"/>
                <a:cs typeface="Arial" panose="020B0604020202020204" pitchFamily="34" charset="0"/>
              </a:rPr>
              <a:t>, […]</a:t>
            </a:r>
            <a:endParaRPr lang="en-US" dirty="0"/>
          </a:p>
        </p:txBody>
      </p:sp>
      <p:sp>
        <p:nvSpPr>
          <p:cNvPr id="4" name="副标题 2">
            <a:extLst>
              <a:ext uri="{FF2B5EF4-FFF2-40B4-BE49-F238E27FC236}">
                <a16:creationId xmlns="" xmlns:a16="http://schemas.microsoft.com/office/drawing/2014/main" id="{E90F7165-48C4-4B29-B290-2278E9D3EB52}"/>
              </a:ext>
            </a:extLst>
          </p:cNvPr>
          <p:cNvSpPr txBox="1">
            <a:spLocks/>
          </p:cNvSpPr>
          <p:nvPr/>
        </p:nvSpPr>
        <p:spPr>
          <a:xfrm>
            <a:off x="235132" y="140381"/>
            <a:ext cx="11617234" cy="117461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altLang="zh-CN" dirty="0">
                <a:latin typeface="Arial" panose="020B0604020202020204" pitchFamily="34" charset="0"/>
                <a:cs typeface="Arial" panose="020B0604020202020204" pitchFamily="34" charset="0"/>
              </a:rPr>
              <a:t>3GPP TSG-RAN WG4 Meeting #</a:t>
            </a:r>
            <a:r>
              <a:rPr lang="en-GB" altLang="zh-CN" dirty="0" smtClean="0">
                <a:latin typeface="Arial" panose="020B0604020202020204" pitchFamily="34" charset="0"/>
                <a:cs typeface="Arial" panose="020B0604020202020204" pitchFamily="34" charset="0"/>
              </a:rPr>
              <a:t>98-e</a:t>
            </a:r>
            <a:r>
              <a:rPr lang="en-GB" altLang="zh-CN" dirty="0">
                <a:latin typeface="Arial" panose="020B0604020202020204" pitchFamily="34" charset="0"/>
                <a:cs typeface="Arial" panose="020B0604020202020204" pitchFamily="34" charset="0"/>
              </a:rPr>
              <a:t>					   </a:t>
            </a:r>
            <a:r>
              <a:rPr lang="en-GB" altLang="zh-CN" dirty="0" smtClean="0">
                <a:latin typeface="Arial" panose="020B0604020202020204" pitchFamily="34" charset="0"/>
                <a:cs typeface="Arial" panose="020B0604020202020204" pitchFamily="34" charset="0"/>
              </a:rPr>
              <a:t>R4-2103186 </a:t>
            </a:r>
            <a:r>
              <a:rPr lang="en-GB" altLang="zh-CN" dirty="0">
                <a:latin typeface="Arial" panose="020B0604020202020204" pitchFamily="34" charset="0"/>
                <a:cs typeface="Arial" panose="020B0604020202020204" pitchFamily="34" charset="0"/>
              </a:rPr>
              <a:t>Electronic Meeting, Jan. 25-Feb. 5, 2021</a:t>
            </a:r>
            <a:endParaRPr lang="zh-CN" altLang="zh-CN" dirty="0">
              <a:latin typeface="Arial" panose="020B0604020202020204" pitchFamily="34" charset="0"/>
              <a:cs typeface="Arial" panose="020B0604020202020204" pitchFamily="34" charset="0"/>
            </a:endParaRPr>
          </a:p>
        </p:txBody>
      </p:sp>
      <p:sp>
        <p:nvSpPr>
          <p:cNvPr id="8" name="Rectangle 4"/>
          <p:cNvSpPr>
            <a:spLocks noGrp="1" noChangeArrowheads="1"/>
          </p:cNvSpPr>
          <p:nvPr>
            <p:ph type="ctrTitle"/>
          </p:nvPr>
        </p:nvSpPr>
        <p:spPr bwMode="auto">
          <a:xfrm>
            <a:off x="331304" y="2059522"/>
            <a:ext cx="847700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eaLnBrk="0" fontAlgn="base" hangingPunct="0">
              <a:lnSpc>
                <a:spcPct val="100000"/>
              </a:lnSpc>
              <a:spcAft>
                <a:spcPct val="0"/>
              </a:spcAft>
            </a:pPr>
            <a:r>
              <a:rPr lang="en-US" altLang="zh-CN" sz="2800" dirty="0">
                <a:latin typeface="Arial" panose="020B0604020202020204" pitchFamily="34" charset="0"/>
                <a:ea typeface="+mn-ea"/>
                <a:cs typeface="Arial" panose="020B0604020202020204" pitchFamily="34" charset="0"/>
              </a:rPr>
              <a:t>WF on </a:t>
            </a:r>
            <a:r>
              <a:rPr lang="en-US" altLang="zh-CN" sz="2800" dirty="0" smtClean="0">
                <a:latin typeface="Arial" panose="020B0604020202020204" pitchFamily="34" charset="0"/>
                <a:ea typeface="+mn-ea"/>
                <a:cs typeface="Arial" panose="020B0604020202020204" pitchFamily="34" charset="0"/>
              </a:rPr>
              <a:t>spectrum utilization </a:t>
            </a:r>
            <a:r>
              <a:rPr lang="en-GB" altLang="zh-CN" sz="2800" dirty="0" smtClean="0">
                <a:latin typeface="Arial" panose="020B0604020202020204" pitchFamily="34" charset="0"/>
                <a:ea typeface="+mn-ea"/>
                <a:cs typeface="Arial" panose="020B0604020202020204" pitchFamily="34" charset="0"/>
              </a:rPr>
              <a:t>for </a:t>
            </a:r>
            <a:r>
              <a:rPr lang="en-GB" altLang="zh-CN" sz="2800" dirty="0">
                <a:latin typeface="Arial" panose="020B0604020202020204" pitchFamily="34" charset="0"/>
                <a:ea typeface="+mn-ea"/>
                <a:cs typeface="Arial" panose="020B0604020202020204" pitchFamily="34" charset="0"/>
              </a:rPr>
              <a:t>35 MHz and 45 MHz </a:t>
            </a:r>
          </a:p>
        </p:txBody>
      </p:sp>
    </p:spTree>
    <p:extLst>
      <p:ext uri="{BB962C8B-B14F-4D97-AF65-F5344CB8AC3E}">
        <p14:creationId xmlns:p14="http://schemas.microsoft.com/office/powerpoint/2010/main" val="2356904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Background on </a:t>
            </a:r>
            <a:r>
              <a:rPr lang="en-US" dirty="0" smtClean="0"/>
              <a:t>channel </a:t>
            </a:r>
            <a:r>
              <a:rPr lang="en-US" dirty="0"/>
              <a:t>raster and PRB grid alignment</a:t>
            </a:r>
          </a:p>
        </p:txBody>
      </p:sp>
      <p:sp>
        <p:nvSpPr>
          <p:cNvPr id="3" name="内容占位符 2"/>
          <p:cNvSpPr>
            <a:spLocks noGrp="1"/>
          </p:cNvSpPr>
          <p:nvPr>
            <p:ph idx="1"/>
          </p:nvPr>
        </p:nvSpPr>
        <p:spPr/>
        <p:txBody>
          <a:bodyPr>
            <a:normAutofit fontScale="92500" lnSpcReduction="10000"/>
          </a:bodyPr>
          <a:lstStyle/>
          <a:p>
            <a:r>
              <a:rPr lang="en-US" altLang="zh-CN" dirty="0" smtClean="0"/>
              <a:t>Status summary for 1</a:t>
            </a:r>
            <a:r>
              <a:rPr lang="en-US" altLang="zh-CN" baseline="30000" dirty="0" smtClean="0"/>
              <a:t>st</a:t>
            </a:r>
            <a:r>
              <a:rPr lang="en-US" altLang="zh-CN" dirty="0" smtClean="0"/>
              <a:t> round discussion</a:t>
            </a:r>
            <a:endParaRPr lang="en-US" altLang="zh-CN" dirty="0"/>
          </a:p>
          <a:p>
            <a:pPr lvl="1"/>
            <a:r>
              <a:rPr lang="en-US" altLang="zh-CN" dirty="0"/>
              <a:t>Based on 1</a:t>
            </a:r>
            <a:r>
              <a:rPr lang="en-US" altLang="zh-CN" baseline="30000" dirty="0"/>
              <a:t>st</a:t>
            </a:r>
            <a:r>
              <a:rPr lang="en-US" altLang="zh-CN" dirty="0"/>
              <a:t> round discussion, option 1 have more supporting companies. And companies are still checking whether there are NBC issues to legacy UE for option 2~4.</a:t>
            </a:r>
            <a:endParaRPr lang="zh-CN" altLang="zh-CN" dirty="0"/>
          </a:p>
          <a:p>
            <a:pPr lvl="2"/>
            <a:r>
              <a:rPr lang="en-GB" altLang="zh-CN" dirty="0" smtClean="0"/>
              <a:t>Option 1: </a:t>
            </a:r>
            <a:r>
              <a:rPr lang="en-US" altLang="zh-CN" dirty="0" smtClean="0"/>
              <a:t>adjust </a:t>
            </a:r>
            <a:r>
              <a:rPr lang="en-US" altLang="zh-CN" dirty="0"/>
              <a:t>the number of PRBs for 45 MHz</a:t>
            </a:r>
            <a:r>
              <a:rPr lang="zh-CN" altLang="zh-CN" dirty="0"/>
              <a:t>，</a:t>
            </a:r>
            <a:r>
              <a:rPr lang="en-US" altLang="zh-CN" dirty="0"/>
              <a:t> e.g. N</a:t>
            </a:r>
            <a:r>
              <a:rPr lang="en-US" altLang="zh-CN" baseline="-25000" dirty="0"/>
              <a:t>RB</a:t>
            </a:r>
            <a:r>
              <a:rPr lang="en-US" altLang="zh-CN" dirty="0"/>
              <a:t>=242.</a:t>
            </a:r>
            <a:endParaRPr lang="zh-CN" altLang="zh-CN" dirty="0"/>
          </a:p>
          <a:p>
            <a:pPr lvl="3"/>
            <a:r>
              <a:rPr lang="en-US" altLang="zh-CN" dirty="0"/>
              <a:t>Ericsson, Qualcomm, Huawei, </a:t>
            </a:r>
            <a:r>
              <a:rPr lang="en-US" altLang="zh-CN" dirty="0" err="1"/>
              <a:t>MediaTek</a:t>
            </a:r>
            <a:endParaRPr lang="zh-CN" altLang="zh-CN" dirty="0" smtClean="0"/>
          </a:p>
          <a:p>
            <a:pPr lvl="2"/>
            <a:r>
              <a:rPr lang="en-US" altLang="zh-CN" dirty="0"/>
              <a:t>Option 2: </a:t>
            </a:r>
            <a:r>
              <a:rPr lang="en-GB" altLang="zh-CN" dirty="0"/>
              <a:t>configure </a:t>
            </a:r>
            <a:r>
              <a:rPr lang="en-US" altLang="zh-CN" dirty="0"/>
              <a:t>N</a:t>
            </a:r>
            <a:r>
              <a:rPr lang="en-US" altLang="zh-CN" baseline="-25000" dirty="0"/>
              <a:t>RB</a:t>
            </a:r>
            <a:r>
              <a:rPr lang="en-US" altLang="zh-CN" dirty="0"/>
              <a:t>=215 for 40 MHz CBW for the legacy UE</a:t>
            </a:r>
            <a:endParaRPr lang="zh-CN" altLang="zh-CN" dirty="0"/>
          </a:p>
          <a:p>
            <a:pPr lvl="3"/>
            <a:r>
              <a:rPr lang="en-US" altLang="zh-CN" dirty="0" smtClean="0"/>
              <a:t>ZTE</a:t>
            </a:r>
            <a:endParaRPr lang="zh-CN" altLang="zh-CN" dirty="0"/>
          </a:p>
          <a:p>
            <a:pPr lvl="2"/>
            <a:r>
              <a:rPr lang="en-GB" altLang="zh-CN" sz="2100" dirty="0"/>
              <a:t>Option 3: Apply a 5 kHz channel raster for FR1 bands with 100 KHz channel raster</a:t>
            </a:r>
            <a:endParaRPr lang="zh-CN" altLang="zh-CN" sz="2100" dirty="0"/>
          </a:p>
          <a:p>
            <a:pPr lvl="3">
              <a:lnSpc>
                <a:spcPct val="100000"/>
              </a:lnSpc>
            </a:pPr>
            <a:r>
              <a:rPr lang="en-US" altLang="zh-CN" dirty="0" smtClean="0"/>
              <a:t>Nokia</a:t>
            </a:r>
            <a:endParaRPr lang="zh-CN" altLang="zh-CN" dirty="0"/>
          </a:p>
          <a:p>
            <a:pPr lvl="2"/>
            <a:r>
              <a:rPr lang="en-US" altLang="zh-CN" dirty="0"/>
              <a:t>Option </a:t>
            </a:r>
            <a:r>
              <a:rPr lang="en-US" altLang="zh-CN" dirty="0" smtClean="0"/>
              <a:t>4: two sub-options depend on whether legacy UEs are scheduled</a:t>
            </a:r>
          </a:p>
          <a:p>
            <a:pPr lvl="3">
              <a:lnSpc>
                <a:spcPct val="100000"/>
              </a:lnSpc>
            </a:pPr>
            <a:r>
              <a:rPr lang="en-US" altLang="zh-CN" dirty="0"/>
              <a:t>Apple</a:t>
            </a:r>
            <a:endParaRPr lang="zh-CN" altLang="zh-CN" dirty="0"/>
          </a:p>
          <a:p>
            <a:pPr lvl="1"/>
            <a:r>
              <a:rPr lang="en-US" altLang="zh-CN" dirty="0"/>
              <a:t>Recommendation for 2</a:t>
            </a:r>
            <a:r>
              <a:rPr lang="en-US" altLang="zh-CN" baseline="30000" dirty="0"/>
              <a:t>nd</a:t>
            </a:r>
            <a:r>
              <a:rPr lang="en-US" altLang="zh-CN" dirty="0"/>
              <a:t> round: further check whether option 1 is acceptable and capture the potential agreements in the WF1</a:t>
            </a:r>
          </a:p>
        </p:txBody>
      </p:sp>
    </p:spTree>
    <p:extLst>
      <p:ext uri="{BB962C8B-B14F-4D97-AF65-F5344CB8AC3E}">
        <p14:creationId xmlns:p14="http://schemas.microsoft.com/office/powerpoint/2010/main" val="14253724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Discussion</a:t>
            </a:r>
            <a:endParaRPr lang="zh-CN" altLang="en-US" dirty="0"/>
          </a:p>
        </p:txBody>
      </p:sp>
      <p:sp>
        <p:nvSpPr>
          <p:cNvPr id="3" name="内容占位符 2"/>
          <p:cNvSpPr>
            <a:spLocks noGrp="1"/>
          </p:cNvSpPr>
          <p:nvPr>
            <p:ph idx="1"/>
          </p:nvPr>
        </p:nvSpPr>
        <p:spPr/>
        <p:txBody>
          <a:bodyPr>
            <a:normAutofit/>
          </a:bodyPr>
          <a:lstStyle/>
          <a:p>
            <a:r>
              <a:rPr lang="en-US" altLang="zh-CN" sz="2400" dirty="0"/>
              <a:t>In R4-1811905, </a:t>
            </a:r>
            <a:r>
              <a:rPr lang="en-US" altLang="zh-CN" sz="2400" dirty="0" smtClean="0"/>
              <a:t>the </a:t>
            </a:r>
            <a:r>
              <a:rPr lang="en-GB" altLang="zh-CN" sz="2400" dirty="0"/>
              <a:t>dedicated channel </a:t>
            </a:r>
            <a:r>
              <a:rPr lang="en-GB" altLang="zh-CN" sz="2400" dirty="0" smtClean="0"/>
              <a:t>bandwidth has to be from the set of channel bandwidths defined in </a:t>
            </a:r>
            <a:r>
              <a:rPr lang="en-GB" altLang="zh-CN" sz="2400" dirty="0" smtClean="0"/>
              <a:t>38.101-1 or 38.101-2. </a:t>
            </a:r>
            <a:r>
              <a:rPr lang="en-GB" altLang="zh-CN" sz="2400" dirty="0" smtClean="0"/>
              <a:t>Hence option 2 and 4 may cause confusion. And option 3 introduce a new 5 KHz channel raster which may cause NBC issue for legacy UEs. Hence Option 1 is preferred.</a:t>
            </a:r>
          </a:p>
          <a:p>
            <a:endParaRPr lang="en-US" altLang="zh-CN" sz="2400" dirty="0" smtClean="0"/>
          </a:p>
          <a:p>
            <a:pPr lvl="1"/>
            <a:r>
              <a:rPr lang="en-GB" altLang="zh-CN" sz="1800" i="1" dirty="0" smtClean="0"/>
              <a:t>For </a:t>
            </a:r>
            <a:r>
              <a:rPr lang="en-GB" altLang="zh-CN" sz="1800" i="1" dirty="0"/>
              <a:t>UEs to be able to operate in a regulatory compliant way, a UE channel bandwidth has to be explicitly configured such that UE is aware of which channel bandwidth it should operate in without ambiguity. Also, this channel bandwidth has to be from the set of channel bandwidths defined in 38.101-1 or 38.101-2 for the band in which the UE is operating</a:t>
            </a:r>
            <a:r>
              <a:rPr lang="en-GB" altLang="zh-CN" sz="1800" i="1" dirty="0" smtClean="0"/>
              <a:t>.[</a:t>
            </a:r>
            <a:r>
              <a:rPr lang="en-US" altLang="zh-CN" sz="1800" dirty="0"/>
              <a:t>R4-1811905</a:t>
            </a:r>
            <a:r>
              <a:rPr lang="en-GB" altLang="zh-CN" sz="1800" i="1" dirty="0" smtClean="0"/>
              <a:t>]</a:t>
            </a:r>
            <a:endParaRPr lang="zh-CN" altLang="zh-CN" sz="1800" i="1" dirty="0"/>
          </a:p>
          <a:p>
            <a:endParaRPr lang="zh-CN" altLang="en-US" dirty="0"/>
          </a:p>
        </p:txBody>
      </p:sp>
    </p:spTree>
    <p:extLst>
      <p:ext uri="{BB962C8B-B14F-4D97-AF65-F5344CB8AC3E}">
        <p14:creationId xmlns:p14="http://schemas.microsoft.com/office/powerpoint/2010/main" val="17865090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WF</a:t>
            </a:r>
            <a:endParaRPr lang="zh-CN" altLang="en-US" dirty="0">
              <a:solidFill>
                <a:srgbClr val="FF0000"/>
              </a:solidFill>
            </a:endParaRPr>
          </a:p>
        </p:txBody>
      </p:sp>
      <p:sp>
        <p:nvSpPr>
          <p:cNvPr id="3" name="内容占位符 2"/>
          <p:cNvSpPr>
            <a:spLocks noGrp="1"/>
          </p:cNvSpPr>
          <p:nvPr>
            <p:ph idx="1"/>
          </p:nvPr>
        </p:nvSpPr>
        <p:spPr/>
        <p:txBody>
          <a:bodyPr>
            <a:normAutofit/>
          </a:bodyPr>
          <a:lstStyle/>
          <a:p>
            <a:pPr lvl="1"/>
            <a:r>
              <a:rPr lang="en-US" altLang="en-GB" dirty="0" smtClean="0">
                <a:latin typeface="Times New Roman" panose="02020603050405020304" pitchFamily="18" charset="0"/>
                <a:cs typeface="Times New Roman" panose="02020603050405020304" pitchFamily="18" charset="0"/>
                <a:sym typeface="+mn-ea"/>
              </a:rPr>
              <a:t>It is proposed to adopt option 1 and the </a:t>
            </a:r>
            <a:r>
              <a:rPr lang="en-US" altLang="en-GB" dirty="0">
                <a:latin typeface="Times New Roman" panose="02020603050405020304" pitchFamily="18" charset="0"/>
                <a:cs typeface="Times New Roman" panose="02020603050405020304" pitchFamily="18" charset="0"/>
                <a:sym typeface="+mn-ea"/>
              </a:rPr>
              <a:t>spectrum utilization for 35MHz and 45MHz </a:t>
            </a:r>
            <a:r>
              <a:rPr lang="en-US" altLang="en-GB" dirty="0" smtClean="0">
                <a:latin typeface="Times New Roman" panose="02020603050405020304" pitchFamily="18" charset="0"/>
                <a:cs typeface="Times New Roman" panose="02020603050405020304" pitchFamily="18" charset="0"/>
                <a:sym typeface="+mn-ea"/>
              </a:rPr>
              <a:t>is defined as below.</a:t>
            </a:r>
          </a:p>
          <a:p>
            <a:pPr lvl="1"/>
            <a:endParaRPr lang="en-US" altLang="en-GB" dirty="0">
              <a:latin typeface="Times New Roman" panose="02020603050405020304" pitchFamily="18" charset="0"/>
              <a:cs typeface="Times New Roman" panose="02020603050405020304" pitchFamily="18" charset="0"/>
              <a:sym typeface="+mn-ea"/>
            </a:endParaRPr>
          </a:p>
          <a:p>
            <a:pPr lvl="1"/>
            <a:endParaRPr lang="zh-CN" altLang="zh-CN" dirty="0"/>
          </a:p>
          <a:p>
            <a:pPr lvl="1"/>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287077469"/>
              </p:ext>
            </p:extLst>
          </p:nvPr>
        </p:nvGraphicFramePr>
        <p:xfrm>
          <a:off x="3377515" y="2842053"/>
          <a:ext cx="4489620" cy="2207741"/>
        </p:xfrm>
        <a:graphic>
          <a:graphicData uri="http://schemas.openxmlformats.org/drawingml/2006/table">
            <a:tbl>
              <a:tblPr firstRow="1" firstCol="1" bandRow="1">
                <a:tableStyleId>{5C22544A-7EE6-4342-B048-85BDC9FD1C3A}</a:tableStyleId>
              </a:tblPr>
              <a:tblGrid>
                <a:gridCol w="1496540"/>
                <a:gridCol w="1496540"/>
                <a:gridCol w="1496540"/>
              </a:tblGrid>
              <a:tr h="554152">
                <a:tc rowSpan="2">
                  <a:txBody>
                    <a:bodyPr/>
                    <a:lstStyle/>
                    <a:p>
                      <a:pPr algn="ctr">
                        <a:lnSpc>
                          <a:spcPct val="115000"/>
                        </a:lnSpc>
                        <a:spcAft>
                          <a:spcPts val="0"/>
                        </a:spcAft>
                      </a:pPr>
                      <a:r>
                        <a:rPr lang="zh-CN" sz="900">
                          <a:effectLst/>
                        </a:rPr>
                        <a:t>SCS (kHz)</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c>
                  <a:txBody>
                    <a:bodyPr/>
                    <a:lstStyle/>
                    <a:p>
                      <a:pPr algn="ctr">
                        <a:lnSpc>
                          <a:spcPct val="115000"/>
                        </a:lnSpc>
                        <a:spcAft>
                          <a:spcPts val="0"/>
                        </a:spcAft>
                      </a:pPr>
                      <a:r>
                        <a:rPr lang="en-US" sz="900">
                          <a:effectLst/>
                        </a:rPr>
                        <a:t>35MHz</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c>
                  <a:txBody>
                    <a:bodyPr/>
                    <a:lstStyle/>
                    <a:p>
                      <a:pPr algn="ctr">
                        <a:lnSpc>
                          <a:spcPct val="115000"/>
                        </a:lnSpc>
                        <a:spcAft>
                          <a:spcPts val="0"/>
                        </a:spcAft>
                      </a:pPr>
                      <a:r>
                        <a:rPr lang="en-US" sz="900">
                          <a:effectLst/>
                        </a:rPr>
                        <a:t>45MHz</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r>
              <a:tr h="391707">
                <a:tc vMerge="1">
                  <a:txBody>
                    <a:bodyPr/>
                    <a:lstStyle/>
                    <a:p>
                      <a:endParaRPr lang="zh-CN" altLang="en-US"/>
                    </a:p>
                  </a:txBody>
                  <a:tcPr/>
                </a:tc>
                <a:tc>
                  <a:txBody>
                    <a:bodyPr/>
                    <a:lstStyle/>
                    <a:p>
                      <a:pPr algn="ctr">
                        <a:lnSpc>
                          <a:spcPct val="115000"/>
                        </a:lnSpc>
                        <a:spcAft>
                          <a:spcPts val="0"/>
                        </a:spcAft>
                      </a:pPr>
                      <a:r>
                        <a:rPr lang="zh-CN" sz="900">
                          <a:effectLst/>
                        </a:rPr>
                        <a:t>N</a:t>
                      </a:r>
                      <a:r>
                        <a:rPr lang="zh-CN" sz="900" baseline="-25000">
                          <a:effectLst/>
                        </a:rPr>
                        <a:t>RB</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c>
                  <a:txBody>
                    <a:bodyPr/>
                    <a:lstStyle/>
                    <a:p>
                      <a:pPr algn="ctr">
                        <a:lnSpc>
                          <a:spcPct val="115000"/>
                        </a:lnSpc>
                        <a:spcAft>
                          <a:spcPts val="0"/>
                        </a:spcAft>
                      </a:pPr>
                      <a:r>
                        <a:rPr lang="zh-CN" sz="900">
                          <a:effectLst/>
                        </a:rPr>
                        <a:t>N</a:t>
                      </a:r>
                      <a:r>
                        <a:rPr lang="zh-CN" sz="900" baseline="-25000">
                          <a:effectLst/>
                        </a:rPr>
                        <a:t>RB</a:t>
                      </a:r>
                      <a:endParaRPr lang="zh-CN" sz="900" b="1">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r>
              <a:tr h="427488">
                <a:tc>
                  <a:txBody>
                    <a:bodyPr/>
                    <a:lstStyle/>
                    <a:p>
                      <a:pPr algn="ctr">
                        <a:lnSpc>
                          <a:spcPct val="115000"/>
                        </a:lnSpc>
                        <a:spcAft>
                          <a:spcPts val="0"/>
                        </a:spcAft>
                      </a:pPr>
                      <a:r>
                        <a:rPr lang="zh-CN" sz="900">
                          <a:effectLst/>
                        </a:rPr>
                        <a:t>15</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c>
                  <a:txBody>
                    <a:bodyPr/>
                    <a:lstStyle/>
                    <a:p>
                      <a:pPr algn="ctr">
                        <a:lnSpc>
                          <a:spcPct val="115000"/>
                        </a:lnSpc>
                        <a:spcAft>
                          <a:spcPts val="0"/>
                        </a:spcAft>
                      </a:pPr>
                      <a:r>
                        <a:rPr lang="en-US" sz="900">
                          <a:effectLst/>
                        </a:rPr>
                        <a:t>188</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c>
                  <a:txBody>
                    <a:bodyPr/>
                    <a:lstStyle/>
                    <a:p>
                      <a:pPr algn="ctr">
                        <a:lnSpc>
                          <a:spcPct val="115000"/>
                        </a:lnSpc>
                        <a:spcAft>
                          <a:spcPts val="0"/>
                        </a:spcAft>
                      </a:pPr>
                      <a:r>
                        <a:rPr lang="en-US" sz="900" dirty="0" smtClean="0">
                          <a:effectLst/>
                        </a:rPr>
                        <a:t>242</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r>
              <a:tr h="427488">
                <a:tc>
                  <a:txBody>
                    <a:bodyPr/>
                    <a:lstStyle/>
                    <a:p>
                      <a:pPr algn="ctr">
                        <a:lnSpc>
                          <a:spcPct val="115000"/>
                        </a:lnSpc>
                        <a:spcAft>
                          <a:spcPts val="0"/>
                        </a:spcAft>
                      </a:pPr>
                      <a:r>
                        <a:rPr lang="zh-CN" sz="900">
                          <a:effectLst/>
                        </a:rPr>
                        <a:t>30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c>
                  <a:txBody>
                    <a:bodyPr/>
                    <a:lstStyle/>
                    <a:p>
                      <a:pPr algn="ctr">
                        <a:lnSpc>
                          <a:spcPct val="115000"/>
                        </a:lnSpc>
                        <a:spcAft>
                          <a:spcPts val="0"/>
                        </a:spcAft>
                      </a:pPr>
                      <a:r>
                        <a:rPr lang="en-US" sz="900">
                          <a:effectLst/>
                        </a:rPr>
                        <a:t>92</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c>
                  <a:txBody>
                    <a:bodyPr/>
                    <a:lstStyle/>
                    <a:p>
                      <a:pPr algn="ctr">
                        <a:lnSpc>
                          <a:spcPct val="115000"/>
                        </a:lnSpc>
                        <a:spcAft>
                          <a:spcPts val="0"/>
                        </a:spcAft>
                      </a:pPr>
                      <a:r>
                        <a:rPr lang="en-US" sz="900">
                          <a:effectLst/>
                        </a:rPr>
                        <a:t>119</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r>
              <a:tr h="406906">
                <a:tc>
                  <a:txBody>
                    <a:bodyPr/>
                    <a:lstStyle/>
                    <a:p>
                      <a:pPr algn="ctr">
                        <a:lnSpc>
                          <a:spcPct val="115000"/>
                        </a:lnSpc>
                        <a:spcAft>
                          <a:spcPts val="0"/>
                        </a:spcAft>
                      </a:pPr>
                      <a:r>
                        <a:rPr lang="zh-CN" sz="900">
                          <a:effectLst/>
                        </a:rPr>
                        <a:t>60</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c>
                  <a:txBody>
                    <a:bodyPr/>
                    <a:lstStyle/>
                    <a:p>
                      <a:pPr algn="ctr">
                        <a:lnSpc>
                          <a:spcPct val="115000"/>
                        </a:lnSpc>
                        <a:spcAft>
                          <a:spcPts val="0"/>
                        </a:spcAft>
                      </a:pPr>
                      <a:r>
                        <a:rPr lang="en-US" sz="900">
                          <a:effectLst/>
                        </a:rPr>
                        <a:t>44</a:t>
                      </a:r>
                      <a:endParaRPr lang="zh-CN" sz="900">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c>
                  <a:txBody>
                    <a:bodyPr/>
                    <a:lstStyle/>
                    <a:p>
                      <a:pPr algn="ctr">
                        <a:lnSpc>
                          <a:spcPct val="115000"/>
                        </a:lnSpc>
                        <a:spcAft>
                          <a:spcPts val="0"/>
                        </a:spcAft>
                      </a:pPr>
                      <a:r>
                        <a:rPr lang="en-US" sz="900" dirty="0">
                          <a:effectLst/>
                        </a:rPr>
                        <a:t>58</a:t>
                      </a:r>
                      <a:endParaRPr lang="zh-CN" sz="900" dirty="0">
                        <a:effectLst/>
                        <a:latin typeface="Arial" panose="020B0604020202020204" pitchFamily="34" charset="0"/>
                        <a:ea typeface="宋体" panose="02010600030101010101" pitchFamily="2" charset="-122"/>
                        <a:cs typeface="Times New Roman" panose="02020603050405020304" pitchFamily="18" charset="0"/>
                      </a:endParaRPr>
                    </a:p>
                  </a:txBody>
                  <a:tcPr marL="51435" marR="51435" marT="9525" marB="0" anchor="ctr"/>
                </a:tc>
              </a:tr>
            </a:tbl>
          </a:graphicData>
        </a:graphic>
      </p:graphicFrame>
    </p:spTree>
    <p:extLst>
      <p:ext uri="{BB962C8B-B14F-4D97-AF65-F5344CB8AC3E}">
        <p14:creationId xmlns:p14="http://schemas.microsoft.com/office/powerpoint/2010/main" val="226799485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TotalTime>
  <Words>317</Words>
  <Application>Microsoft Office PowerPoint</Application>
  <PresentationFormat>宽屏</PresentationFormat>
  <Paragraphs>36</Paragraphs>
  <Slides>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宋体</vt:lpstr>
      <vt:lpstr>Arial</vt:lpstr>
      <vt:lpstr>Calibri</vt:lpstr>
      <vt:lpstr>Calibri Light</vt:lpstr>
      <vt:lpstr>Times New Roman</vt:lpstr>
      <vt:lpstr>Office 主题</vt:lpstr>
      <vt:lpstr>WF on spectrum utilization for 35 MHz and 45 MHz </vt:lpstr>
      <vt:lpstr>Background on channel raster and PRB grid alignment</vt:lpstr>
      <vt:lpstr>Discussion</vt:lpstr>
      <vt:lpstr>WF</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100MHz CBW in NR-U</dc:title>
  <dc:creator>Huawei</dc:creator>
  <cp:lastModifiedBy>Huawei</cp:lastModifiedBy>
  <cp:revision>36</cp:revision>
  <dcterms:created xsi:type="dcterms:W3CDTF">2020-05-29T04:11:58Z</dcterms:created>
  <dcterms:modified xsi:type="dcterms:W3CDTF">2021-02-01T02:46:02Z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(3)Yhuj7UqfUXwmZngWNjNLuRDD3FxF0ua/OMAabvk9ksh/wvy7ThZuAtzARrMVLG70WKQWd+dM
YCn/n4SDjY74+tWcCWB5tkk395/3oSPVBXLP8yY6GyR91awc8uiheKWn7ujyKBrzvyKhHWtW
ncI9ZjMz4b2H/Xx10yU1qf5Lf+SbjIWSCv2e9467fNnZLvPDGvHY/DqZ0x/bdhWhm/sw5Inl
VawsYqMHzLcYg7sC1H</vt:lpwstr>
  </property>
  <property fmtid="{D5CDD505-2E9C-101B-9397-08002B2CF9AE}" pid="3" name="_2015_ms_pID_7253431">
    <vt:lpwstr>GkG/lnky2PPEjWOgqRQueN/61FSCd3hNGMdRtJoyIPiqGJUsii3mA/
J5L5TbcXUY4oL/PQf8OacQkjqBwZBch1OY6RDrKaGIft8uK5AYGKwsnf09bOH9lINCo8RyhF
s5B1YC69lb+SygLH87AXJTkjTXT32R1z2yzFYb3S9Pv0uYtyrgYWv1vLr1HYloxO09Qw9Xun
6/6tE+mxcNgOq2MiJaksj+3uJIM7jFmB/xrm</vt:lpwstr>
  </property>
  <property fmtid="{D5CDD505-2E9C-101B-9397-08002B2CF9AE}" pid="4" name="_2015_ms_pID_7253432">
    <vt:lpwstr>Ew==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1598272297</vt:lpwstr>
  </property>
</Properties>
</file>