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90" r:id="rId3"/>
    <p:sldId id="286" r:id="rId4"/>
    <p:sldId id="287" r:id="rId5"/>
    <p:sldId id="29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55062" y="1564373"/>
            <a:ext cx="961451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 Way forward on the introduction of 25, 30 and 40MHz in band n2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AT&amp;T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 98-e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			    		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R4-2103184 </a:t>
            </a: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25th Jan. – 5th Feb., 2021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1552074"/>
            <a:ext cx="11271939" cy="3416967"/>
          </a:xfrm>
        </p:spPr>
        <p:txBody>
          <a:bodyPr>
            <a:normAutofit/>
          </a:bodyPr>
          <a:lstStyle/>
          <a:p>
            <a:r>
              <a:rPr lang="en-US" dirty="0"/>
              <a:t>Huawei and Ericsson provided contributions with A-MPR and REFSENS proposals for 25, 30, and 40 MHz channel bandwidths for n2</a:t>
            </a:r>
          </a:p>
          <a:p>
            <a:r>
              <a:rPr lang="en-US" dirty="0"/>
              <a:t>Agreements can be made for A-MPR for n2</a:t>
            </a:r>
          </a:p>
          <a:p>
            <a:r>
              <a:rPr lang="en-US" dirty="0"/>
              <a:t>Agreements can be made for REFSENS for n2 25MHz</a:t>
            </a:r>
          </a:p>
          <a:p>
            <a:r>
              <a:rPr lang="en-US" dirty="0"/>
              <a:t>Further analysis and discussion required for REFSENS for n2 30 and 40MHz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597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WF on A-MPR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145219"/>
            <a:ext cx="11393918" cy="5060272"/>
          </a:xfrm>
        </p:spPr>
        <p:txBody>
          <a:bodyPr>
            <a:normAutofit/>
          </a:bodyPr>
          <a:lstStyle/>
          <a:p>
            <a:r>
              <a:rPr lang="en-US" dirty="0"/>
              <a:t>Issue 4-1: A-MPR for 25, 30 and 40MHz channel BW.</a:t>
            </a:r>
          </a:p>
          <a:p>
            <a:pPr lvl="1"/>
            <a:r>
              <a:rPr lang="en-US" dirty="0"/>
              <a:t>Option 1: No update needed (Huawei, Ericsson)</a:t>
            </a:r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NS_03 is considered to be CBW agnostic </a:t>
            </a:r>
          </a:p>
          <a:p>
            <a:pPr lvl="1"/>
            <a:r>
              <a:rPr lang="en-US" dirty="0"/>
              <a:t>Companies supported Option 1 with no dissenting views</a:t>
            </a:r>
          </a:p>
          <a:p>
            <a:endParaRPr lang="en-US" dirty="0"/>
          </a:p>
          <a:p>
            <a:r>
              <a:rPr lang="en-US" dirty="0"/>
              <a:t>WF</a:t>
            </a:r>
          </a:p>
          <a:p>
            <a:pPr lvl="1"/>
            <a:r>
              <a:rPr lang="en-US" dirty="0"/>
              <a:t>No update for A-MPR (NS_03) needed when introducing the new channel BWs in n2</a:t>
            </a:r>
          </a:p>
        </p:txBody>
      </p:sp>
    </p:spTree>
    <p:extLst>
      <p:ext uri="{BB962C8B-B14F-4D97-AF65-F5344CB8AC3E}">
        <p14:creationId xmlns:p14="http://schemas.microsoft.com/office/powerpoint/2010/main" val="3985974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289978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Way Forward on REFSENS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562470"/>
            <a:ext cx="11331774" cy="500555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Issue 4-2: UE REFSENS</a:t>
            </a:r>
          </a:p>
          <a:p>
            <a:pPr lvl="1"/>
            <a:r>
              <a:rPr lang="en-US" dirty="0"/>
              <a:t>Option 1: Reuse n25 REFSENS limits and corresponding RB allocation (Huawei)</a:t>
            </a:r>
          </a:p>
          <a:p>
            <a:pPr lvl="1"/>
            <a:r>
              <a:rPr lang="en-US" dirty="0"/>
              <a:t>Option 2: Specify following REFSENS limits and corresponding RB allocation (Ericsson)</a:t>
            </a:r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Both options utilize identical UL configs for 25 MHz</a:t>
            </a:r>
          </a:p>
          <a:p>
            <a:pPr lvl="1"/>
            <a:r>
              <a:rPr lang="en-US" dirty="0"/>
              <a:t>MSD=0 for 25 MHz</a:t>
            </a:r>
          </a:p>
          <a:p>
            <a:pPr lvl="1"/>
            <a:r>
              <a:rPr lang="en-US" dirty="0"/>
              <a:t>REFSENS for 25 MHz derived by scaling existing values</a:t>
            </a:r>
          </a:p>
          <a:p>
            <a:endParaRPr lang="en-US" dirty="0"/>
          </a:p>
          <a:p>
            <a:r>
              <a:rPr lang="en-US" dirty="0"/>
              <a:t>WF</a:t>
            </a:r>
          </a:p>
          <a:p>
            <a:pPr lvl="1"/>
            <a:r>
              <a:rPr lang="en-US" dirty="0"/>
              <a:t>Agree to UL config and REFSENS values above for n2 25MHz</a:t>
            </a:r>
          </a:p>
          <a:p>
            <a:pPr lvl="1"/>
            <a:r>
              <a:rPr lang="en-US" dirty="0"/>
              <a:t>MSD for n2 30 and 40MHz to be finalized in next meeting</a:t>
            </a:r>
          </a:p>
          <a:p>
            <a:pPr lvl="1"/>
            <a:r>
              <a:rPr lang="en-US" dirty="0"/>
              <a:t>Companies encouraged to bring UL config proposal and analysis for REFSENS at next meeting for 30 and 40MHz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A80E834-8C7E-4FBD-AA30-F867F34A99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991346"/>
              </p:ext>
            </p:extLst>
          </p:nvPr>
        </p:nvGraphicFramePr>
        <p:xfrm>
          <a:off x="7548994" y="2710758"/>
          <a:ext cx="2765128" cy="9204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335">
                  <a:extLst>
                    <a:ext uri="{9D8B030D-6E8A-4147-A177-3AD203B41FA5}">
                      <a16:colId xmlns:a16="http://schemas.microsoft.com/office/drawing/2014/main" val="319570529"/>
                    </a:ext>
                  </a:extLst>
                </a:gridCol>
                <a:gridCol w="782664">
                  <a:extLst>
                    <a:ext uri="{9D8B030D-6E8A-4147-A177-3AD203B41FA5}">
                      <a16:colId xmlns:a16="http://schemas.microsoft.com/office/drawing/2014/main" val="3445726530"/>
                    </a:ext>
                  </a:extLst>
                </a:gridCol>
                <a:gridCol w="1108129">
                  <a:extLst>
                    <a:ext uri="{9D8B030D-6E8A-4147-A177-3AD203B41FA5}">
                      <a16:colId xmlns:a16="http://schemas.microsoft.com/office/drawing/2014/main" val="900515956"/>
                    </a:ext>
                  </a:extLst>
                </a:gridCol>
              </a:tblGrid>
              <a:tr h="4337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Operating Band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SCS kHz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25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MHz</a:t>
                      </a:r>
                      <a:br>
                        <a:rPr lang="zh-CN" sz="900" dirty="0">
                          <a:effectLst/>
                        </a:rPr>
                      </a:br>
                      <a:r>
                        <a:rPr lang="zh-CN" sz="900" dirty="0">
                          <a:effectLst/>
                        </a:rPr>
                        <a:t>(dBm)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4964999"/>
                  </a:ext>
                </a:extLst>
              </a:tr>
              <a:tr h="162233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n2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50</a:t>
                      </a:r>
                      <a:r>
                        <a:rPr lang="zh-CN" sz="900" baseline="300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6604536"/>
                  </a:ext>
                </a:extLst>
              </a:tr>
              <a:tr h="1622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24</a:t>
                      </a:r>
                      <a:r>
                        <a:rPr lang="zh-CN" sz="900" baseline="300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2037163"/>
                  </a:ext>
                </a:extLst>
              </a:tr>
              <a:tr h="1622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10</a:t>
                      </a:r>
                      <a:r>
                        <a:rPr lang="zh-CN" sz="900" baseline="300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148712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AE4F869-CDF5-4616-9A9A-46A0120793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344260"/>
              </p:ext>
            </p:extLst>
          </p:nvPr>
        </p:nvGraphicFramePr>
        <p:xfrm>
          <a:off x="7548994" y="3857522"/>
          <a:ext cx="3100012" cy="7719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5266">
                  <a:extLst>
                    <a:ext uri="{9D8B030D-6E8A-4147-A177-3AD203B41FA5}">
                      <a16:colId xmlns:a16="http://schemas.microsoft.com/office/drawing/2014/main" val="3060987805"/>
                    </a:ext>
                  </a:extLst>
                </a:gridCol>
                <a:gridCol w="1061634">
                  <a:extLst>
                    <a:ext uri="{9D8B030D-6E8A-4147-A177-3AD203B41FA5}">
                      <a16:colId xmlns:a16="http://schemas.microsoft.com/office/drawing/2014/main" val="1296504005"/>
                    </a:ext>
                  </a:extLst>
                </a:gridCol>
                <a:gridCol w="1263112">
                  <a:extLst>
                    <a:ext uri="{9D8B030D-6E8A-4147-A177-3AD203B41FA5}">
                      <a16:colId xmlns:a16="http://schemas.microsoft.com/office/drawing/2014/main" val="2097866126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Operating Band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SCS kHz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25</a:t>
                      </a:r>
                      <a:r>
                        <a:rPr lang="en-US" altLang="zh-CN" sz="900" dirty="0">
                          <a:effectLst/>
                        </a:rPr>
                        <a:t> </a:t>
                      </a:r>
                      <a:r>
                        <a:rPr lang="zh-CN" sz="900" dirty="0">
                          <a:effectLst/>
                        </a:rPr>
                        <a:t>MHz</a:t>
                      </a:r>
                      <a:r>
                        <a:rPr lang="en-US" altLang="zh-CN" sz="900" dirty="0">
                          <a:effectLst/>
                        </a:rPr>
                        <a:t> </a:t>
                      </a:r>
                      <a:r>
                        <a:rPr lang="zh-CN" sz="900" dirty="0">
                          <a:effectLst/>
                        </a:rPr>
                        <a:t>(dBm)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3217947"/>
                  </a:ext>
                </a:extLst>
              </a:tr>
              <a:tr h="16192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n2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-90.8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8140385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30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-91.0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27920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-91.1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2601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1713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R4-2101815, “Discussion on the larger channel bandwidth for band n2”, Huawei, </a:t>
            </a:r>
            <a:r>
              <a:rPr lang="de-DE" dirty="0"/>
              <a:t>3GPP TSG-RAN WG4 #98-e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R4-2102166, “</a:t>
            </a:r>
            <a:r>
              <a:rPr lang="en-US" dirty="0"/>
              <a:t>Additional channel bandwidths in bands n2, n5 and n48 – A-MPR impacts</a:t>
            </a:r>
            <a:r>
              <a:rPr lang="en-GB" dirty="0"/>
              <a:t>”, Ericsson, </a:t>
            </a:r>
            <a:r>
              <a:rPr lang="en-US" dirty="0"/>
              <a:t>3GPP TSG-RAN WG4 Meeting # 98-e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R4-2102167, “</a:t>
            </a:r>
            <a:r>
              <a:rPr lang="en-US" dirty="0"/>
              <a:t>Additional channel bandwidths in bands n2, n5 and n48 – REFSENS</a:t>
            </a:r>
            <a:r>
              <a:rPr lang="en-GB" dirty="0"/>
              <a:t>”, Ericsson, </a:t>
            </a:r>
            <a:r>
              <a:rPr lang="de-DE" dirty="0"/>
              <a:t>3GPP TSG-RAN WG4 #98-e</a:t>
            </a: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62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</Words>
  <Application>Microsoft Office PowerPoint</Application>
  <PresentationFormat>Widescreen</PresentationFormat>
  <Paragraphs>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佈景主題</vt:lpstr>
      <vt:lpstr> Way forward on the introduction of 25, 30 and 40MHz in band n2</vt:lpstr>
      <vt:lpstr>Background</vt:lpstr>
      <vt:lpstr>WF on A-MPR</vt:lpstr>
      <vt:lpstr>Way Forward on REFSENS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2020-11-09T20:09:55Z</dcterms:created>
  <dcterms:modified xsi:type="dcterms:W3CDTF">2021-02-02T13:57:28Z</dcterms:modified>
</cp:coreProperties>
</file>