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66" r:id="rId5"/>
    <p:sldId id="265" r:id="rId6"/>
    <p:sldId id="261" r:id="rId7"/>
    <p:sldId id="263"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6" d="100"/>
          <a:sy n="96" d="100"/>
        </p:scale>
        <p:origin x="42"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CTO]" userId="24ddce14-b8f7-4f54-af74-631294b67ab0" providerId="ADAL" clId="{0010071B-5951-497C-8A68-5A42365CDA88}"/>
    <pc:docChg chg="modSld">
      <pc:chgData name="Shvodian, Bill [CTO]" userId="24ddce14-b8f7-4f54-af74-631294b67ab0" providerId="ADAL" clId="{0010071B-5951-497C-8A68-5A42365CDA88}" dt="2020-08-26T17:11:31.073" v="1" actId="20577"/>
      <pc:docMkLst>
        <pc:docMk/>
      </pc:docMkLst>
      <pc:sldChg chg="modSp mod">
        <pc:chgData name="Shvodian, Bill [CTO]" userId="24ddce14-b8f7-4f54-af74-631294b67ab0" providerId="ADAL" clId="{0010071B-5951-497C-8A68-5A42365CDA88}" dt="2020-08-26T17:11:26.946" v="0" actId="20577"/>
        <pc:sldMkLst>
          <pc:docMk/>
          <pc:sldMk cId="2267994850" sldId="261"/>
        </pc:sldMkLst>
        <pc:spChg chg="mod">
          <ac:chgData name="Shvodian, Bill [CTO]" userId="24ddce14-b8f7-4f54-af74-631294b67ab0" providerId="ADAL" clId="{0010071B-5951-497C-8A68-5A42365CDA88}" dt="2020-08-26T17:11:26.946" v="0" actId="20577"/>
          <ac:spMkLst>
            <pc:docMk/>
            <pc:sldMk cId="2267994850" sldId="261"/>
            <ac:spMk id="2" creationId="{00000000-0000-0000-0000-000000000000}"/>
          </ac:spMkLst>
        </pc:spChg>
      </pc:sldChg>
      <pc:sldChg chg="modSp mod">
        <pc:chgData name="Shvodian, Bill [CTO]" userId="24ddce14-b8f7-4f54-af74-631294b67ab0" providerId="ADAL" clId="{0010071B-5951-497C-8A68-5A42365CDA88}" dt="2020-08-26T17:11:31.073" v="1" actId="20577"/>
        <pc:sldMkLst>
          <pc:docMk/>
          <pc:sldMk cId="3276625537" sldId="263"/>
        </pc:sldMkLst>
        <pc:spChg chg="mod">
          <ac:chgData name="Shvodian, Bill [CTO]" userId="24ddce14-b8f7-4f54-af74-631294b67ab0" providerId="ADAL" clId="{0010071B-5951-497C-8A68-5A42365CDA88}" dt="2020-08-26T17:11:31.073" v="1" actId="20577"/>
          <ac:spMkLst>
            <pc:docMk/>
            <pc:sldMk cId="3276625537" sldId="263"/>
            <ac:spMk id="2"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2/4/2021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002424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2/4/2021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796972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2/4/2021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275332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2/4/2021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2741262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7E3E6CE-0EE0-42D5-9A9C-F9E69BCA18F8}" type="datetimeFigureOut">
              <a:rPr lang="en-US" smtClean="0"/>
              <a:t>2/4/2021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345266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p:cNvSpPr>
            <a:spLocks noGrp="1"/>
          </p:cNvSpPr>
          <p:nvPr>
            <p:ph type="dt" sz="half" idx="10"/>
          </p:nvPr>
        </p:nvSpPr>
        <p:spPr/>
        <p:txBody>
          <a:bodyPr/>
          <a:lstStyle/>
          <a:p>
            <a:fld id="{17E3E6CE-0EE0-42D5-9A9C-F9E69BCA18F8}" type="datetimeFigureOut">
              <a:rPr lang="en-US" smtClean="0"/>
              <a:t>2/4/2021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716893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p:cNvSpPr>
            <a:spLocks noGrp="1"/>
          </p:cNvSpPr>
          <p:nvPr>
            <p:ph type="dt" sz="half" idx="10"/>
          </p:nvPr>
        </p:nvSpPr>
        <p:spPr/>
        <p:txBody>
          <a:bodyPr/>
          <a:lstStyle/>
          <a:p>
            <a:fld id="{17E3E6CE-0EE0-42D5-9A9C-F9E69BCA18F8}" type="datetimeFigureOut">
              <a:rPr lang="en-US" smtClean="0"/>
              <a:t>2/4/2021</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2650369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2"/>
          <p:cNvSpPr>
            <a:spLocks noGrp="1"/>
          </p:cNvSpPr>
          <p:nvPr>
            <p:ph type="dt" sz="half" idx="10"/>
          </p:nvPr>
        </p:nvSpPr>
        <p:spPr/>
        <p:txBody>
          <a:bodyPr/>
          <a:lstStyle/>
          <a:p>
            <a:fld id="{17E3E6CE-0EE0-42D5-9A9C-F9E69BCA18F8}" type="datetimeFigureOut">
              <a:rPr lang="en-US" smtClean="0"/>
              <a:t>2/4/2021</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154749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E3E6CE-0EE0-42D5-9A9C-F9E69BCA18F8}" type="datetimeFigureOut">
              <a:rPr lang="en-US" smtClean="0"/>
              <a:t>2/4/2021</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376669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t>2/4/2021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857613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t>2/4/2021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656165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3E6CE-0EE0-42D5-9A9C-F9E69BCA18F8}" type="datetimeFigureOut">
              <a:rPr lang="en-US" smtClean="0"/>
              <a:t>2/4/2021</a:t>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88216-F9C7-4358-B0B4-65C44AAE710D}" type="slidenum">
              <a:rPr lang="en-US" smtClean="0"/>
              <a:t>‹#›</a:t>
            </a:fld>
            <a:endParaRPr lang="en-US"/>
          </a:p>
        </p:txBody>
      </p:sp>
    </p:spTree>
    <p:extLst>
      <p:ext uri="{BB962C8B-B14F-4D97-AF65-F5344CB8AC3E}">
        <p14:creationId xmlns:p14="http://schemas.microsoft.com/office/powerpoint/2010/main" val="167419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en-US" altLang="zh-CN" dirty="0">
                <a:latin typeface="Arial" panose="020B0604020202020204" pitchFamily="34" charset="0"/>
                <a:cs typeface="Arial" panose="020B0604020202020204" pitchFamily="34" charset="0"/>
              </a:rPr>
              <a:t>Huawei, </a:t>
            </a:r>
            <a:r>
              <a:rPr lang="en-US" altLang="zh-CN" dirty="0" err="1">
                <a:latin typeface="Arial" panose="020B0604020202020204" pitchFamily="34" charset="0"/>
                <a:cs typeface="Arial" panose="020B0604020202020204" pitchFamily="34" charset="0"/>
              </a:rPr>
              <a:t>HiSilicon</a:t>
            </a:r>
            <a:r>
              <a:rPr lang="en-US" altLang="zh-CN" smtClean="0">
                <a:latin typeface="Arial" panose="020B0604020202020204" pitchFamily="34" charset="0"/>
                <a:cs typeface="Arial" panose="020B0604020202020204" pitchFamily="34" charset="0"/>
              </a:rPr>
              <a:t>, CMCC[…]</a:t>
            </a:r>
            <a:endParaRPr lang="en-US" dirty="0"/>
          </a:p>
        </p:txBody>
      </p:sp>
      <p:sp>
        <p:nvSpPr>
          <p:cNvPr id="4" name="副标题 2">
            <a:extLst>
              <a:ext uri="{FF2B5EF4-FFF2-40B4-BE49-F238E27FC236}">
                <a16:creationId xmlns="" xmlns:a16="http://schemas.microsoft.com/office/drawing/2014/main" id="{E90F7165-48C4-4B29-B290-2278E9D3EB52}"/>
              </a:ext>
            </a:extLst>
          </p:cNvPr>
          <p:cNvSpPr txBox="1">
            <a:spLocks/>
          </p:cNvSpPr>
          <p:nvPr/>
        </p:nvSpPr>
        <p:spPr>
          <a:xfrm>
            <a:off x="235132" y="140381"/>
            <a:ext cx="11617234" cy="11746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altLang="zh-CN" dirty="0">
                <a:latin typeface="Arial" panose="020B0604020202020204" pitchFamily="34" charset="0"/>
                <a:cs typeface="Arial" panose="020B0604020202020204" pitchFamily="34" charset="0"/>
              </a:rPr>
              <a:t>3GPP TSG-RAN WG4 Meeting #</a:t>
            </a:r>
            <a:r>
              <a:rPr lang="en-GB" altLang="zh-CN" dirty="0" smtClean="0">
                <a:latin typeface="Arial" panose="020B0604020202020204" pitchFamily="34" charset="0"/>
                <a:cs typeface="Arial" panose="020B0604020202020204" pitchFamily="34" charset="0"/>
              </a:rPr>
              <a:t>98-e</a:t>
            </a:r>
            <a:r>
              <a:rPr lang="en-GB" altLang="zh-CN" dirty="0">
                <a:latin typeface="Arial" panose="020B0604020202020204" pitchFamily="34" charset="0"/>
                <a:cs typeface="Arial" panose="020B0604020202020204" pitchFamily="34" charset="0"/>
              </a:rPr>
              <a:t>					</a:t>
            </a:r>
            <a:r>
              <a:rPr lang="en-GB" altLang="zh-CN">
                <a:latin typeface="Arial" panose="020B0604020202020204" pitchFamily="34" charset="0"/>
                <a:cs typeface="Arial" panose="020B0604020202020204" pitchFamily="34" charset="0"/>
              </a:rPr>
              <a:t>   R4-2103181 </a:t>
            </a:r>
            <a:r>
              <a:rPr lang="en-GB" altLang="zh-CN" dirty="0">
                <a:latin typeface="Arial" panose="020B0604020202020204" pitchFamily="34" charset="0"/>
                <a:cs typeface="Arial" panose="020B0604020202020204" pitchFamily="34" charset="0"/>
              </a:rPr>
              <a:t>Electronic Meeting, Jan. 25-Feb. 5, 2021</a:t>
            </a:r>
            <a:endParaRPr lang="zh-CN" altLang="zh-CN" dirty="0">
              <a:latin typeface="Arial" panose="020B0604020202020204" pitchFamily="34" charset="0"/>
              <a:cs typeface="Arial" panose="020B0604020202020204" pitchFamily="34" charset="0"/>
            </a:endParaRPr>
          </a:p>
        </p:txBody>
      </p:sp>
      <p:sp>
        <p:nvSpPr>
          <p:cNvPr id="8" name="Rectangle 4"/>
          <p:cNvSpPr>
            <a:spLocks noGrp="1" noChangeArrowheads="1"/>
          </p:cNvSpPr>
          <p:nvPr>
            <p:ph type="ctrTitle"/>
          </p:nvPr>
        </p:nvSpPr>
        <p:spPr bwMode="auto">
          <a:xfrm>
            <a:off x="1080378" y="2059522"/>
            <a:ext cx="102002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lnSpc>
                <a:spcPct val="100000"/>
              </a:lnSpc>
              <a:spcAft>
                <a:spcPct val="0"/>
              </a:spcAft>
            </a:pPr>
            <a:r>
              <a:rPr lang="en-US" altLang="zh-CN" sz="2800" dirty="0">
                <a:latin typeface="Arial" panose="020B0604020202020204" pitchFamily="34" charset="0"/>
                <a:ea typeface="+mn-ea"/>
                <a:cs typeface="Arial" panose="020B0604020202020204" pitchFamily="34" charset="0"/>
              </a:rPr>
              <a:t>WF </a:t>
            </a:r>
            <a:r>
              <a:rPr lang="en-US" altLang="zh-CN" sz="2800" dirty="0" smtClean="0">
                <a:latin typeface="Arial" panose="020B0604020202020204" pitchFamily="34" charset="0"/>
                <a:ea typeface="+mn-ea"/>
                <a:cs typeface="Arial" panose="020B0604020202020204" pitchFamily="34" charset="0"/>
              </a:rPr>
              <a:t>on </a:t>
            </a:r>
            <a:r>
              <a:rPr lang="en-US" altLang="zh-CN" sz="2800" dirty="0">
                <a:latin typeface="Arial" panose="020B0604020202020204" pitchFamily="34" charset="0"/>
                <a:ea typeface="+mn-ea"/>
                <a:cs typeface="Arial" panose="020B0604020202020204" pitchFamily="34" charset="0"/>
              </a:rPr>
              <a:t>adding 90 and 100MHz channel BW for UE in band n40</a:t>
            </a:r>
            <a:endParaRPr lang="en-GB" altLang="zh-CN" sz="2800" dirty="0">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569040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Status summary for 1</a:t>
            </a:r>
            <a:r>
              <a:rPr lang="en-US" altLang="zh-CN" baseline="30000" dirty="0"/>
              <a:t>st</a:t>
            </a:r>
            <a:r>
              <a:rPr lang="en-US" altLang="zh-CN" dirty="0"/>
              <a:t> round </a:t>
            </a:r>
            <a:r>
              <a:rPr lang="en-US" altLang="zh-CN" dirty="0" smtClean="0"/>
              <a:t>discussion[3]</a:t>
            </a:r>
            <a:endParaRPr lang="en-US" dirty="0"/>
          </a:p>
        </p:txBody>
      </p:sp>
      <p:sp>
        <p:nvSpPr>
          <p:cNvPr id="3" name="内容占位符 2"/>
          <p:cNvSpPr>
            <a:spLocks noGrp="1"/>
          </p:cNvSpPr>
          <p:nvPr>
            <p:ph idx="1"/>
          </p:nvPr>
        </p:nvSpPr>
        <p:spPr/>
        <p:txBody>
          <a:bodyPr>
            <a:normAutofit/>
          </a:bodyPr>
          <a:lstStyle/>
          <a:p>
            <a:r>
              <a:rPr lang="en-US" altLang="zh-CN" sz="2000" i="1" dirty="0"/>
              <a:t>Candidate options: </a:t>
            </a:r>
            <a:r>
              <a:rPr lang="en-US" altLang="zh-CN" sz="2000" dirty="0"/>
              <a:t>There are still very strong concerns on introducing 90 and 100MHz channel BW for UE in band n40, companies asking for more time to further analyze the analysis given by Huawei.</a:t>
            </a:r>
            <a:endParaRPr lang="zh-CN" altLang="zh-CN" sz="2000" dirty="0"/>
          </a:p>
          <a:p>
            <a:r>
              <a:rPr lang="en-US" altLang="zh-CN" sz="2000" i="1" dirty="0"/>
              <a:t>Recommendations for 2</a:t>
            </a:r>
            <a:r>
              <a:rPr lang="en-US" altLang="zh-CN" sz="2000" i="1" baseline="30000" dirty="0"/>
              <a:t>nd</a:t>
            </a:r>
            <a:r>
              <a:rPr lang="en-US" altLang="zh-CN" sz="2000" i="1" dirty="0"/>
              <a:t> round: </a:t>
            </a:r>
            <a:r>
              <a:rPr lang="en-US" altLang="zh-CN" sz="2000" dirty="0"/>
              <a:t>Opponents are encouraged to review the given inputs from Huawei and if needed further detail any remaining concern/questions. In the meantime, Huawei might want to provide additional analysis and proposals to address the raised concerns. </a:t>
            </a:r>
            <a:endParaRPr lang="zh-CN" altLang="zh-CN" sz="2000" dirty="0"/>
          </a:p>
          <a:p>
            <a:r>
              <a:rPr lang="en-US" altLang="zh-CN" sz="2000" dirty="0"/>
              <a:t>A Way Forward would be helpful to capture the next steps.</a:t>
            </a:r>
          </a:p>
        </p:txBody>
      </p:sp>
    </p:spTree>
    <p:extLst>
      <p:ext uri="{BB962C8B-B14F-4D97-AF65-F5344CB8AC3E}">
        <p14:creationId xmlns:p14="http://schemas.microsoft.com/office/powerpoint/2010/main" val="1425372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Discussion</a:t>
            </a:r>
            <a:endParaRPr lang="zh-CN" altLang="en-US" dirty="0"/>
          </a:p>
        </p:txBody>
      </p:sp>
      <p:sp>
        <p:nvSpPr>
          <p:cNvPr id="3" name="内容占位符 2"/>
          <p:cNvSpPr>
            <a:spLocks noGrp="1"/>
          </p:cNvSpPr>
          <p:nvPr>
            <p:ph idx="1"/>
          </p:nvPr>
        </p:nvSpPr>
        <p:spPr/>
        <p:txBody>
          <a:bodyPr/>
          <a:lstStyle/>
          <a:p>
            <a:r>
              <a:rPr lang="en-US" altLang="zh-CN" dirty="0" smtClean="0"/>
              <a:t>The filter rejection assumption and spurious emission requirements for co-existence with band n41 will be discussed in thread [113].</a:t>
            </a:r>
          </a:p>
          <a:p>
            <a:pPr lvl="1"/>
            <a:endParaRPr lang="zh-CN" altLang="en-US" dirty="0"/>
          </a:p>
        </p:txBody>
      </p:sp>
    </p:spTree>
    <p:extLst>
      <p:ext uri="{BB962C8B-B14F-4D97-AF65-F5344CB8AC3E}">
        <p14:creationId xmlns:p14="http://schemas.microsoft.com/office/powerpoint/2010/main" val="17865090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Discussion</a:t>
            </a:r>
            <a:endParaRPr lang="zh-CN" altLang="en-US" dirty="0"/>
          </a:p>
        </p:txBody>
      </p:sp>
      <p:sp>
        <p:nvSpPr>
          <p:cNvPr id="3" name="内容占位符 2"/>
          <p:cNvSpPr>
            <a:spLocks noGrp="1"/>
          </p:cNvSpPr>
          <p:nvPr>
            <p:ph idx="1"/>
          </p:nvPr>
        </p:nvSpPr>
        <p:spPr>
          <a:xfrm>
            <a:off x="838200" y="1455576"/>
            <a:ext cx="10515600" cy="4721387"/>
          </a:xfrm>
        </p:spPr>
        <p:txBody>
          <a:bodyPr/>
          <a:lstStyle/>
          <a:p>
            <a:r>
              <a:rPr lang="en-US" altLang="zh-CN" dirty="0" smtClean="0"/>
              <a:t>Co-existence with ISM band</a:t>
            </a:r>
          </a:p>
          <a:p>
            <a:pPr lvl="1"/>
            <a:r>
              <a:rPr lang="en-US" altLang="zh-CN" dirty="0" smtClean="0"/>
              <a:t>As discussed </a:t>
            </a:r>
            <a:r>
              <a:rPr lang="en-US" altLang="zh-CN" dirty="0"/>
              <a:t>in </a:t>
            </a:r>
            <a:r>
              <a:rPr lang="en-US" altLang="zh-CN" dirty="0" smtClean="0"/>
              <a:t>R4-2101521, </a:t>
            </a:r>
            <a:r>
              <a:rPr lang="en-GB" altLang="zh-CN" dirty="0"/>
              <a:t>no new issue is introduced for the case 100 MHz </a:t>
            </a:r>
            <a:r>
              <a:rPr lang="en-GB" altLang="zh-CN" dirty="0" smtClean="0"/>
              <a:t>CBW. </a:t>
            </a:r>
            <a:r>
              <a:rPr lang="en-GB" altLang="zh-CN" dirty="0"/>
              <a:t>The co-existence are guaranteed by implementation measures in frequency domain, time domain, power domain or their combinations</a:t>
            </a:r>
            <a:r>
              <a:rPr lang="en-GB" altLang="zh-CN" dirty="0" smtClean="0"/>
              <a:t>.</a:t>
            </a:r>
          </a:p>
          <a:p>
            <a:pPr lvl="2"/>
            <a:r>
              <a:rPr lang="en-GB" altLang="zh-CN" dirty="0" smtClean="0"/>
              <a:t>E.g. due </a:t>
            </a:r>
            <a:r>
              <a:rPr lang="en-GB" altLang="zh-CN" dirty="0"/>
              <a:t>to band 40 and 2.4GHz ISM band are adjacent, </a:t>
            </a:r>
            <a:r>
              <a:rPr lang="en-GB" altLang="zh-CN" dirty="0" err="1" smtClean="0"/>
              <a:t>TDMed</a:t>
            </a:r>
            <a:r>
              <a:rPr lang="en-GB" altLang="zh-CN" dirty="0" smtClean="0"/>
              <a:t> approach has to be used for all channel bandwidths.</a:t>
            </a:r>
          </a:p>
          <a:p>
            <a:pPr lvl="3"/>
            <a:r>
              <a:rPr lang="en-GB" altLang="zh-CN" dirty="0" smtClean="0"/>
              <a:t>the </a:t>
            </a:r>
            <a:r>
              <a:rPr lang="en-GB" altLang="zh-CN" dirty="0"/>
              <a:t>whole n40 band will suffer large blocking from WIFI or BT TX in the frequency range </a:t>
            </a:r>
            <a:r>
              <a:rPr lang="en-GB" altLang="zh-CN" dirty="0" smtClean="0"/>
              <a:t>2400~2418.</a:t>
            </a:r>
          </a:p>
          <a:p>
            <a:pPr lvl="3"/>
            <a:r>
              <a:rPr lang="en-GB" altLang="zh-CN" dirty="0"/>
              <a:t>the WIFI or BT will suffer blocking from n40 </a:t>
            </a:r>
            <a:r>
              <a:rPr lang="en-GB" altLang="zh-CN" dirty="0" smtClean="0"/>
              <a:t>max TX </a:t>
            </a:r>
            <a:r>
              <a:rPr lang="en-GB" altLang="zh-CN" dirty="0"/>
              <a:t>in upper edge frequency 2380~2400</a:t>
            </a:r>
            <a:endParaRPr lang="zh-CN" altLang="en-US" dirty="0"/>
          </a:p>
        </p:txBody>
      </p:sp>
      <p:pic>
        <p:nvPicPr>
          <p:cNvPr id="5" name="图片 4"/>
          <p:cNvPicPr>
            <a:picLocks noChangeAspect="1"/>
          </p:cNvPicPr>
          <p:nvPr/>
        </p:nvPicPr>
        <p:blipFill>
          <a:blip r:embed="rId2"/>
          <a:stretch>
            <a:fillRect/>
          </a:stretch>
        </p:blipFill>
        <p:spPr>
          <a:xfrm>
            <a:off x="3864416" y="4533514"/>
            <a:ext cx="4245415" cy="2324486"/>
          </a:xfrm>
          <a:prstGeom prst="rect">
            <a:avLst/>
          </a:prstGeom>
        </p:spPr>
      </p:pic>
    </p:spTree>
    <p:extLst>
      <p:ext uri="{BB962C8B-B14F-4D97-AF65-F5344CB8AC3E}">
        <p14:creationId xmlns:p14="http://schemas.microsoft.com/office/powerpoint/2010/main" val="31036371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Discussion</a:t>
            </a:r>
            <a:endParaRPr lang="zh-CN" altLang="en-US" dirty="0"/>
          </a:p>
        </p:txBody>
      </p:sp>
      <p:sp>
        <p:nvSpPr>
          <p:cNvPr id="3" name="内容占位符 2"/>
          <p:cNvSpPr>
            <a:spLocks noGrp="1"/>
          </p:cNvSpPr>
          <p:nvPr>
            <p:ph idx="1"/>
          </p:nvPr>
        </p:nvSpPr>
        <p:spPr/>
        <p:txBody>
          <a:bodyPr/>
          <a:lstStyle/>
          <a:p>
            <a:r>
              <a:rPr lang="en-GB" altLang="zh-CN" dirty="0" smtClean="0"/>
              <a:t>Spurious </a:t>
            </a:r>
            <a:r>
              <a:rPr lang="en-GB" altLang="zh-CN" dirty="0"/>
              <a:t>emissions for UE </a:t>
            </a:r>
            <a:r>
              <a:rPr lang="en-GB" altLang="zh-CN" dirty="0" smtClean="0"/>
              <a:t>co-existence with </a:t>
            </a:r>
            <a:r>
              <a:rPr lang="en-US" altLang="zh-CN" dirty="0"/>
              <a:t>the bands 1, 38</a:t>
            </a:r>
            <a:r>
              <a:rPr lang="en-US" altLang="zh-CN" dirty="0" smtClean="0"/>
              <a:t>, </a:t>
            </a:r>
            <a:r>
              <a:rPr lang="en-US" altLang="zh-CN" dirty="0"/>
              <a:t>65 and 69</a:t>
            </a:r>
            <a:r>
              <a:rPr lang="en-US" altLang="zh-CN" dirty="0" smtClean="0"/>
              <a:t> due to IMD5</a:t>
            </a:r>
          </a:p>
          <a:p>
            <a:pPr lvl="1"/>
            <a:r>
              <a:rPr lang="en-US" altLang="zh-CN" dirty="0" smtClean="0"/>
              <a:t>In general the spurious emission is defined as -30 </a:t>
            </a:r>
            <a:r>
              <a:rPr lang="en-US" altLang="zh-CN" dirty="0" err="1" smtClean="0"/>
              <a:t>dBm</a:t>
            </a:r>
            <a:r>
              <a:rPr lang="en-US" altLang="zh-CN" dirty="0" smtClean="0"/>
              <a:t>/MHz without filter rejection assumed. With larger than 20 dB filter rejection, -50 </a:t>
            </a:r>
            <a:r>
              <a:rPr lang="en-US" altLang="zh-CN" dirty="0" err="1" smtClean="0"/>
              <a:t>dBm</a:t>
            </a:r>
            <a:r>
              <a:rPr lang="en-US" altLang="zh-CN" dirty="0" smtClean="0"/>
              <a:t>/MHz co-existence can be met.</a:t>
            </a:r>
          </a:p>
          <a:p>
            <a:pPr lvl="1"/>
            <a:r>
              <a:rPr lang="en-US" altLang="zh-CN" dirty="0" smtClean="0"/>
              <a:t>We have checked several commercial band 40 filters, 30~35 dB rejection is achievable.</a:t>
            </a:r>
            <a:endParaRPr lang="en-US" altLang="zh-CN" dirty="0"/>
          </a:p>
          <a:p>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534398619"/>
              </p:ext>
            </p:extLst>
          </p:nvPr>
        </p:nvGraphicFramePr>
        <p:xfrm>
          <a:off x="2683854" y="4683967"/>
          <a:ext cx="5906528" cy="1023732"/>
        </p:xfrm>
        <a:graphic>
          <a:graphicData uri="http://schemas.openxmlformats.org/drawingml/2006/table">
            <a:tbl>
              <a:tblPr>
                <a:tableStyleId>{5C22544A-7EE6-4342-B048-85BDC9FD1C3A}</a:tableStyleId>
              </a:tblPr>
              <a:tblGrid>
                <a:gridCol w="738316"/>
                <a:gridCol w="738316"/>
                <a:gridCol w="738316"/>
                <a:gridCol w="738316"/>
                <a:gridCol w="738316"/>
                <a:gridCol w="738316"/>
                <a:gridCol w="738316"/>
                <a:gridCol w="738316"/>
              </a:tblGrid>
              <a:tr h="196317">
                <a:tc rowSpan="2" gridSpan="2">
                  <a:txBody>
                    <a:bodyPr/>
                    <a:lstStyle/>
                    <a:p>
                      <a:pPr algn="l" fontAlgn="ctr"/>
                      <a:r>
                        <a:rPr lang="en-US" sz="1600" b="1" u="none" strike="noStrike" dirty="0">
                          <a:effectLst/>
                        </a:rPr>
                        <a:t>min Attenuation</a:t>
                      </a:r>
                      <a:endParaRPr lang="en-US" sz="1600" b="1"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zh-CN" altLang="en-US"/>
                    </a:p>
                  </a:txBody>
                  <a:tcPr/>
                </a:tc>
                <a:tc gridSpan="3">
                  <a:txBody>
                    <a:bodyPr/>
                    <a:lstStyle/>
                    <a:p>
                      <a:pPr algn="l" fontAlgn="ctr"/>
                      <a:r>
                        <a:rPr lang="en-US" sz="1600" b="1" u="none" strike="noStrike">
                          <a:effectLst/>
                        </a:rPr>
                        <a:t>Filter 1</a:t>
                      </a:r>
                      <a:endParaRPr lang="en-US" sz="1600" b="1"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3">
                  <a:txBody>
                    <a:bodyPr/>
                    <a:lstStyle/>
                    <a:p>
                      <a:pPr algn="l" fontAlgn="ctr"/>
                      <a:r>
                        <a:rPr lang="en-US" sz="1600" b="1" u="none" strike="noStrike" dirty="0">
                          <a:effectLst/>
                        </a:rPr>
                        <a:t>Filter 2</a:t>
                      </a:r>
                      <a:endParaRPr lang="en-US" sz="1600" b="1"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256789">
                <a:tc gridSpan="2" vMerge="1">
                  <a:txBody>
                    <a:bodyPr/>
                    <a:lstStyle/>
                    <a:p>
                      <a:endParaRPr lang="zh-CN" altLang="en-US"/>
                    </a:p>
                  </a:txBody>
                  <a:tcPr/>
                </a:tc>
                <a:tc hMerge="1" vMerge="1">
                  <a:txBody>
                    <a:bodyPr/>
                    <a:lstStyle/>
                    <a:p>
                      <a:endParaRPr lang="zh-CN" altLang="en-US"/>
                    </a:p>
                  </a:txBody>
                  <a:tcPr/>
                </a:tc>
                <a:tc>
                  <a:txBody>
                    <a:bodyPr/>
                    <a:lstStyle/>
                    <a:p>
                      <a:pPr algn="l" fontAlgn="ctr"/>
                      <a:r>
                        <a:rPr lang="en-US" sz="1600" u="none" strike="noStrike">
                          <a:effectLst/>
                        </a:rPr>
                        <a:t>min</a:t>
                      </a:r>
                      <a:endParaRPr lang="en-US"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600" u="none" strike="noStrike">
                          <a:effectLst/>
                        </a:rPr>
                        <a:t>type</a:t>
                      </a:r>
                      <a:endParaRPr lang="en-US"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600" u="none" strike="noStrike">
                          <a:effectLst/>
                        </a:rPr>
                        <a:t>max</a:t>
                      </a:r>
                      <a:endParaRPr lang="en-US"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600" u="none" strike="noStrike">
                          <a:effectLst/>
                        </a:rPr>
                        <a:t>min</a:t>
                      </a:r>
                      <a:endParaRPr lang="en-US"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600" u="none" strike="noStrike" dirty="0">
                          <a:effectLst/>
                        </a:rPr>
                        <a:t>type</a:t>
                      </a:r>
                      <a:endParaRPr lang="en-US" sz="16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600" u="none" strike="noStrike">
                          <a:effectLst/>
                        </a:rPr>
                        <a:t>max</a:t>
                      </a:r>
                      <a:endParaRPr lang="en-US"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6789">
                <a:tc>
                  <a:txBody>
                    <a:bodyPr/>
                    <a:lstStyle/>
                    <a:p>
                      <a:pPr algn="r" fontAlgn="ctr"/>
                      <a:r>
                        <a:rPr lang="en-US" altLang="zh-CN" sz="1600" u="none" strike="noStrike">
                          <a:effectLst/>
                        </a:rPr>
                        <a:t>2010</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zh-CN" sz="1600" u="none" strike="noStrike">
                          <a:effectLst/>
                        </a:rPr>
                        <a:t>2170</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zh-CN" sz="1600" u="none" strike="noStrike">
                          <a:effectLst/>
                        </a:rPr>
                        <a:t>30</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zh-CN" sz="1600" u="none" strike="noStrike">
                          <a:effectLst/>
                        </a:rPr>
                        <a:t>33</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600" u="none" strike="noStrike">
                          <a:effectLst/>
                        </a:rPr>
                        <a:t>　</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zh-CN" sz="1600" u="none" strike="noStrike">
                          <a:effectLst/>
                        </a:rPr>
                        <a:t>35</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zh-CN" sz="1600" u="none" strike="noStrike">
                          <a:effectLst/>
                        </a:rPr>
                        <a:t>40</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600" u="none" strike="noStrike">
                          <a:effectLst/>
                        </a:rPr>
                        <a:t>　</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6789">
                <a:tc>
                  <a:txBody>
                    <a:bodyPr/>
                    <a:lstStyle/>
                    <a:p>
                      <a:pPr algn="r" fontAlgn="ctr"/>
                      <a:r>
                        <a:rPr lang="en-US" altLang="zh-CN" sz="1600" u="none" strike="noStrike">
                          <a:effectLst/>
                        </a:rPr>
                        <a:t>2481</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zh-CN" sz="1600" u="none" strike="noStrike">
                          <a:effectLst/>
                        </a:rPr>
                        <a:t>2690</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zh-CN" sz="1600" u="none" strike="noStrike">
                          <a:effectLst/>
                        </a:rPr>
                        <a:t>40</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zh-CN" sz="1600" u="none" strike="noStrike">
                          <a:effectLst/>
                        </a:rPr>
                        <a:t>46</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600" u="none" strike="noStrike">
                          <a:effectLst/>
                        </a:rPr>
                        <a:t>　</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zh-CN" sz="1600" u="none" strike="noStrike">
                          <a:effectLst/>
                        </a:rPr>
                        <a:t>44</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zh-CN" sz="1600" u="none" strike="noStrike">
                          <a:effectLst/>
                        </a:rPr>
                        <a:t>47</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600" u="none" strike="noStrike" dirty="0">
                          <a:effectLst/>
                        </a:rPr>
                        <a:t>　</a:t>
                      </a:r>
                      <a:endParaRPr lang="zh-CN" altLang="en-US" sz="16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009460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WF</a:t>
            </a:r>
            <a:endParaRPr lang="zh-CN" altLang="en-US" dirty="0">
              <a:solidFill>
                <a:srgbClr val="FF0000"/>
              </a:solidFill>
            </a:endParaRPr>
          </a:p>
        </p:txBody>
      </p:sp>
      <p:sp>
        <p:nvSpPr>
          <p:cNvPr id="3" name="内容占位符 2"/>
          <p:cNvSpPr>
            <a:spLocks noGrp="1"/>
          </p:cNvSpPr>
          <p:nvPr>
            <p:ph idx="1"/>
          </p:nvPr>
        </p:nvSpPr>
        <p:spPr/>
        <p:txBody>
          <a:bodyPr>
            <a:normAutofit/>
          </a:bodyPr>
          <a:lstStyle/>
          <a:p>
            <a:pPr lvl="1"/>
            <a:r>
              <a:rPr lang="en-US" altLang="zh-CN" dirty="0"/>
              <a:t>The filter rejection assumption and spurious emission requirements for co-existence with band n41 will </a:t>
            </a:r>
            <a:r>
              <a:rPr lang="en-US" altLang="zh-CN" dirty="0" smtClean="0"/>
              <a:t>follow the decision made in </a:t>
            </a:r>
            <a:r>
              <a:rPr lang="en-US" altLang="zh-CN" dirty="0"/>
              <a:t>thread [113</a:t>
            </a:r>
            <a:r>
              <a:rPr lang="en-US" altLang="zh-CN" dirty="0" smtClean="0"/>
              <a:t>].</a:t>
            </a:r>
          </a:p>
          <a:p>
            <a:pPr lvl="1"/>
            <a:r>
              <a:rPr lang="en-US" altLang="zh-CN" dirty="0" smtClean="0"/>
              <a:t>To </a:t>
            </a:r>
            <a:r>
              <a:rPr lang="en-US" altLang="zh-CN" dirty="0"/>
              <a:t>further </a:t>
            </a:r>
            <a:r>
              <a:rPr lang="en-US" altLang="zh-CN" dirty="0" smtClean="0"/>
              <a:t>investigate</a:t>
            </a:r>
            <a:endParaRPr lang="en-US" altLang="zh-CN" dirty="0"/>
          </a:p>
          <a:p>
            <a:pPr lvl="2"/>
            <a:r>
              <a:rPr lang="en-US" altLang="zh-CN" dirty="0" smtClean="0"/>
              <a:t>delta </a:t>
            </a:r>
            <a:r>
              <a:rPr lang="en-US" altLang="zh-CN" dirty="0"/>
              <a:t>MPR for 90 and 100 </a:t>
            </a:r>
            <a:r>
              <a:rPr lang="en-US" altLang="zh-CN" dirty="0" smtClean="0"/>
              <a:t>MHz</a:t>
            </a:r>
          </a:p>
          <a:p>
            <a:pPr lvl="2"/>
            <a:r>
              <a:rPr lang="en-GB" altLang="zh-CN" dirty="0" smtClean="0"/>
              <a:t>The need </a:t>
            </a:r>
            <a:r>
              <a:rPr lang="en-GB" altLang="zh-CN" dirty="0"/>
              <a:t>of AMPR for n41 coexistence</a:t>
            </a:r>
            <a:endParaRPr lang="en-US" altLang="zh-CN" dirty="0"/>
          </a:p>
          <a:p>
            <a:pPr lvl="1"/>
            <a:r>
              <a:rPr lang="en-GB" altLang="zh-CN" dirty="0" smtClean="0"/>
              <a:t>For </a:t>
            </a:r>
            <a:r>
              <a:rPr lang="en-US" altLang="zh-CN" dirty="0"/>
              <a:t>c</a:t>
            </a:r>
            <a:r>
              <a:rPr lang="en-US" altLang="zh-CN" dirty="0" smtClean="0"/>
              <a:t>o-existence </a:t>
            </a:r>
            <a:r>
              <a:rPr lang="en-US" altLang="zh-CN" dirty="0"/>
              <a:t>with ISM </a:t>
            </a:r>
            <a:r>
              <a:rPr lang="en-US" altLang="zh-CN" dirty="0" smtClean="0"/>
              <a:t>band</a:t>
            </a:r>
            <a:r>
              <a:rPr lang="en-US" altLang="zh-CN" smtClean="0"/>
              <a:t>, </a:t>
            </a:r>
            <a:r>
              <a:rPr lang="en-US" altLang="zh-CN"/>
              <a:t>c</a:t>
            </a:r>
            <a:r>
              <a:rPr lang="en-GB" altLang="zh-CN"/>
              <a:t>ompanies </a:t>
            </a:r>
            <a:r>
              <a:rPr lang="en-GB" altLang="zh-CN" smtClean="0"/>
              <a:t>are </a:t>
            </a:r>
            <a:r>
              <a:rPr lang="en-GB" altLang="zh-CN"/>
              <a:t>encouraged to </a:t>
            </a:r>
            <a:r>
              <a:rPr lang="en-GB" altLang="zh-CN" smtClean="0"/>
              <a:t>further study whether there is new </a:t>
            </a:r>
            <a:r>
              <a:rPr lang="en-GB" altLang="zh-CN"/>
              <a:t>coexistence </a:t>
            </a:r>
            <a:r>
              <a:rPr lang="en-GB" altLang="zh-CN" smtClean="0"/>
              <a:t>issue </a:t>
            </a:r>
            <a:r>
              <a:rPr lang="en-GB" altLang="zh-CN" dirty="0" smtClean="0"/>
              <a:t>introduced for 90 and 100 MHz channel BWs.</a:t>
            </a:r>
          </a:p>
          <a:p>
            <a:pPr lvl="1"/>
            <a:r>
              <a:rPr lang="en-GB" altLang="zh-CN" dirty="0" smtClean="0"/>
              <a:t>For </a:t>
            </a:r>
            <a:r>
              <a:rPr lang="en-GB" altLang="zh-CN" dirty="0"/>
              <a:t>UE co-existence with </a:t>
            </a:r>
            <a:r>
              <a:rPr lang="en-US" altLang="zh-CN" dirty="0"/>
              <a:t>the bands 1, 38, 65 and 69 due to </a:t>
            </a:r>
            <a:r>
              <a:rPr lang="en-US" altLang="zh-CN" dirty="0" smtClean="0"/>
              <a:t>IMD5, </a:t>
            </a:r>
            <a:r>
              <a:rPr lang="en-GB" altLang="zh-CN" dirty="0" smtClean="0"/>
              <a:t>the -50 </a:t>
            </a:r>
            <a:r>
              <a:rPr lang="en-GB" altLang="zh-CN" dirty="0" err="1" smtClean="0"/>
              <a:t>dBm</a:t>
            </a:r>
            <a:r>
              <a:rPr lang="en-GB" altLang="zh-CN" dirty="0" smtClean="0"/>
              <a:t>/MHz spurious </a:t>
            </a:r>
            <a:r>
              <a:rPr lang="en-GB" altLang="zh-CN" dirty="0"/>
              <a:t>emissions </a:t>
            </a:r>
            <a:r>
              <a:rPr lang="en-GB" altLang="zh-CN" dirty="0" smtClean="0"/>
              <a:t>can be </a:t>
            </a:r>
            <a:r>
              <a:rPr lang="en-GB" altLang="zh-CN" smtClean="0"/>
              <a:t>met</a:t>
            </a:r>
            <a:r>
              <a:rPr lang="en-US" altLang="zh-CN" smtClean="0"/>
              <a:t>.</a:t>
            </a:r>
          </a:p>
          <a:p>
            <a:pPr lvl="1"/>
            <a:r>
              <a:rPr lang="en-GB" altLang="zh-CN"/>
              <a:t>To further investigate the impact on increasing n40 UL CBW as an aggressor to close band proximity MSD</a:t>
            </a:r>
            <a:endParaRPr lang="en-US" altLang="zh-CN" dirty="0" smtClean="0"/>
          </a:p>
          <a:p>
            <a:pPr lvl="1"/>
            <a:endParaRPr lang="en-US" altLang="zh-CN" dirty="0"/>
          </a:p>
          <a:p>
            <a:pPr lvl="1"/>
            <a:endParaRPr lang="en-US" altLang="zh-CN" dirty="0" smtClean="0"/>
          </a:p>
          <a:p>
            <a:pPr lvl="1"/>
            <a:endParaRPr lang="en-US" altLang="zh-CN" dirty="0"/>
          </a:p>
          <a:p>
            <a:pPr lvl="1"/>
            <a:endParaRPr lang="en-US" altLang="en-GB" dirty="0" smtClean="0">
              <a:latin typeface="Times New Roman" panose="02020603050405020304" pitchFamily="18" charset="0"/>
              <a:cs typeface="Times New Roman" panose="02020603050405020304" pitchFamily="18" charset="0"/>
              <a:sym typeface="+mn-ea"/>
            </a:endParaRPr>
          </a:p>
          <a:p>
            <a:pPr lvl="1"/>
            <a:endParaRPr lang="en-US" altLang="en-GB" dirty="0">
              <a:latin typeface="Times New Roman" panose="02020603050405020304" pitchFamily="18" charset="0"/>
              <a:cs typeface="Times New Roman" panose="02020603050405020304" pitchFamily="18" charset="0"/>
              <a:sym typeface="+mn-ea"/>
            </a:endParaRPr>
          </a:p>
          <a:p>
            <a:pPr lvl="1"/>
            <a:endParaRPr lang="zh-CN" altLang="zh-CN" dirty="0"/>
          </a:p>
          <a:p>
            <a:pPr lvl="1"/>
            <a:endParaRPr lang="zh-CN" altLang="en-US" dirty="0"/>
          </a:p>
        </p:txBody>
      </p:sp>
    </p:spTree>
    <p:extLst>
      <p:ext uri="{BB962C8B-B14F-4D97-AF65-F5344CB8AC3E}">
        <p14:creationId xmlns:p14="http://schemas.microsoft.com/office/powerpoint/2010/main" val="22679948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a:t>
            </a:r>
            <a:endParaRPr lang="zh-CN" altLang="en-US" dirty="0"/>
          </a:p>
        </p:txBody>
      </p:sp>
      <p:sp>
        <p:nvSpPr>
          <p:cNvPr id="3" name="内容占位符 2"/>
          <p:cNvSpPr>
            <a:spLocks noGrp="1"/>
          </p:cNvSpPr>
          <p:nvPr>
            <p:ph idx="1"/>
          </p:nvPr>
        </p:nvSpPr>
        <p:spPr/>
        <p:txBody>
          <a:bodyPr/>
          <a:lstStyle/>
          <a:p>
            <a:pPr marL="0" indent="0">
              <a:buNone/>
            </a:pPr>
            <a:r>
              <a:rPr lang="en-US" altLang="zh-CN" dirty="0" smtClean="0"/>
              <a:t>[1] R4-2101521, Adding </a:t>
            </a:r>
            <a:r>
              <a:rPr lang="en-US" altLang="zh-CN" dirty="0"/>
              <a:t>90 and 100MHz bandwidth for band </a:t>
            </a:r>
            <a:r>
              <a:rPr lang="en-US" altLang="zh-CN" dirty="0" smtClean="0"/>
              <a:t>n40,</a:t>
            </a:r>
            <a:r>
              <a:rPr lang="en-US" altLang="zh-CN" dirty="0"/>
              <a:t>	Huawei, </a:t>
            </a:r>
            <a:r>
              <a:rPr lang="en-US" altLang="zh-CN" dirty="0" err="1"/>
              <a:t>HiSilicon</a:t>
            </a:r>
            <a:endParaRPr lang="en-US" altLang="zh-CN" dirty="0"/>
          </a:p>
          <a:p>
            <a:pPr marL="0" indent="0">
              <a:buNone/>
            </a:pPr>
            <a:r>
              <a:rPr lang="en-US" altLang="zh-CN" dirty="0" smtClean="0"/>
              <a:t>[2] R4-2102929, UE-UE </a:t>
            </a:r>
            <a:r>
              <a:rPr lang="en-US" altLang="zh-CN" dirty="0"/>
              <a:t>Coexistence for Asynchronous n40 </a:t>
            </a:r>
            <a:r>
              <a:rPr lang="en-US" altLang="zh-CN" dirty="0" smtClean="0"/>
              <a:t>n41, Networks</a:t>
            </a:r>
            <a:r>
              <a:rPr lang="en-US" altLang="zh-CN" dirty="0"/>
              <a:t>	Skyworks Solutions Inc</a:t>
            </a:r>
            <a:r>
              <a:rPr lang="en-US" altLang="zh-CN" dirty="0" smtClean="0"/>
              <a:t>.</a:t>
            </a:r>
          </a:p>
          <a:p>
            <a:pPr marL="0" indent="0">
              <a:buNone/>
            </a:pPr>
            <a:r>
              <a:rPr lang="en-GB" altLang="zh-CN" dirty="0"/>
              <a:t>[3] R4-2102968, Email discussion summary for [98e][120] NR_bands_R17_BWs, Moderator (Ericsson)</a:t>
            </a:r>
            <a:endParaRPr lang="zh-CN" altLang="en-US" dirty="0"/>
          </a:p>
        </p:txBody>
      </p:sp>
    </p:spTree>
    <p:extLst>
      <p:ext uri="{BB962C8B-B14F-4D97-AF65-F5344CB8AC3E}">
        <p14:creationId xmlns:p14="http://schemas.microsoft.com/office/powerpoint/2010/main" val="308586083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2164</TotalTime>
  <Words>465</Words>
  <Application>Microsoft Office PowerPoint</Application>
  <PresentationFormat>宽屏</PresentationFormat>
  <Paragraphs>61</Paragraphs>
  <Slides>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vt:i4>
      </vt:variant>
    </vt:vector>
  </HeadingPairs>
  <TitlesOfParts>
    <vt:vector size="14" baseType="lpstr">
      <vt:lpstr>等线</vt:lpstr>
      <vt:lpstr>宋体</vt:lpstr>
      <vt:lpstr>Arial</vt:lpstr>
      <vt:lpstr>Calibri</vt:lpstr>
      <vt:lpstr>Calibri Light</vt:lpstr>
      <vt:lpstr>Times New Roman</vt:lpstr>
      <vt:lpstr>Office 主题</vt:lpstr>
      <vt:lpstr>WF on adding 90 and 100MHz channel BW for UE in band n40</vt:lpstr>
      <vt:lpstr>Status summary for 1st round discussion[3]</vt:lpstr>
      <vt:lpstr>Discussion</vt:lpstr>
      <vt:lpstr>Discussion</vt:lpstr>
      <vt:lpstr>Discussion</vt:lpstr>
      <vt:lpstr>WF</vt:lpstr>
      <vt:lpstr>Reference</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100MHz CBW in NR-U</dc:title>
  <dc:creator>Huawei</dc:creator>
  <cp:lastModifiedBy>Huawei</cp:lastModifiedBy>
  <cp:revision>57</cp:revision>
  <dcterms:created xsi:type="dcterms:W3CDTF">2020-05-29T04:11:58Z</dcterms:created>
  <dcterms:modified xsi:type="dcterms:W3CDTF">2021-02-04T00:35:55Z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(3)otquJwmMNpbYVMKip8mA7lvtAo34f4p0Fz01GFFB8PM1wJwqPlps9NbZVjns5qlN2W5eNEeM
RCWOjjs8dvp6lvKUFp4ba7zvPLeBuBDXvxPKbWsy1lnn5kM5kf39Y2a3WI5uVNIuew75kpT+
f3A3ysnoUbG6PncTR01fNnztJDurETT4nRZB3MY2vmpLV5shEQtfFHaX/fy/QxJy0OhQQrn5
ShSUx+1aOFj6c3Qbv+</vt:lpwstr>
  </property>
  <property fmtid="{D5CDD505-2E9C-101B-9397-08002B2CF9AE}" pid="3" name="_2015_ms_pID_7253431">
    <vt:lpwstr>+WD/xci5Mu2rmeGhZ680YDO/hWNicJiHi45E5TKYKHw6JJ3bdqyvrd
bZ2C6emef52ej2xttPzxjZfDSOwOE5hlmvqc8VtVupokvQ7M/b5KfSdDp5JetXlh2tk/YStt
Srif+mrNAmfFmvn7Mu4JxSXB6R4DC0UBqUKL69gG8VQ8uaIOU8e1Yj9zwneSg+ioZvYtXAwp
Y1Ss8zHlASLr4gaDCRhC8FV6tOsTTc4kjfMG</vt:lpwstr>
  </property>
  <property fmtid="{D5CDD505-2E9C-101B-9397-08002B2CF9AE}" pid="4" name="_2015_ms_pID_7253432">
    <vt:lpwstr>6g==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1611669248</vt:lpwstr>
  </property>
</Properties>
</file>