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3" d="100"/>
          <a:sy n="83" d="100"/>
        </p:scale>
        <p:origin x="96"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B8B1930-9F7D-49FB-ACCE-9CABED15E85B}" type="datetimeFigureOut">
              <a:rPr lang="en-US" smtClean="0"/>
              <a:t>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B8B1930-9F7D-49FB-ACCE-9CABED15E85B}" type="datetimeFigureOut">
              <a:rPr lang="en-US" smtClean="0"/>
              <a:t>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8B1930-9F7D-49FB-ACCE-9CABED15E85B}" type="datetimeFigureOut">
              <a:rPr lang="en-US" smtClean="0"/>
              <a:t>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B1930-9F7D-49FB-ACCE-9CABED15E85B}" type="datetimeFigureOut">
              <a:rPr lang="en-US" smtClean="0"/>
              <a:t>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B8B1930-9F7D-49FB-ACCE-9CABED15E85B}" type="datetimeFigureOut">
              <a:rPr lang="en-US" smtClean="0"/>
              <a:t>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895D4C-8F8D-4A03-BC45-F746214387B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8B1930-9F7D-49FB-ACCE-9CABED15E85B}" type="datetimeFigureOut">
              <a:rPr lang="en-US" smtClean="0"/>
              <a:t>2/3/2021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895D4C-8F8D-4A03-BC45-F746214387B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235200"/>
            <a:ext cx="9144000" cy="2387600"/>
          </a:xfrm>
        </p:spPr>
        <p:txBody>
          <a:bodyPr>
            <a:normAutofit fontScale="90000"/>
          </a:bodyPr>
          <a:lstStyle/>
          <a:p>
            <a:r>
              <a:rPr lang="en-US" dirty="0" err="1"/>
              <a:t>WF</a:t>
            </a:r>
            <a:r>
              <a:rPr lang="en-US" dirty="0"/>
              <a:t> on increasing maximum output power for UE equipped with two </a:t>
            </a:r>
            <a:r>
              <a:rPr lang="en-US" dirty="0" err="1"/>
              <a:t>PAs</a:t>
            </a:r>
            <a:endParaRPr lang="en-US" dirty="0"/>
          </a:p>
        </p:txBody>
      </p:sp>
      <p:sp>
        <p:nvSpPr>
          <p:cNvPr id="3" name="Subtitle 2"/>
          <p:cNvSpPr>
            <a:spLocks noGrp="1"/>
          </p:cNvSpPr>
          <p:nvPr>
            <p:ph type="subTitle" idx="1"/>
          </p:nvPr>
        </p:nvSpPr>
        <p:spPr>
          <a:xfrm>
            <a:off x="1524000" y="4677873"/>
            <a:ext cx="9144000" cy="1655762"/>
          </a:xfrm>
        </p:spPr>
        <p:txBody>
          <a:bodyPr/>
          <a:lstStyle/>
          <a:p>
            <a:r>
              <a:rPr lang="en-US" dirty="0"/>
              <a:t>Qualcomm Incorporated, [Nokia], Verizon, </a:t>
            </a:r>
            <a:r>
              <a:rPr lang="en-US" dirty="0" err="1"/>
              <a:t>ZTE</a:t>
            </a:r>
            <a:r>
              <a:rPr lang="en-US" dirty="0"/>
              <a:t>, Apple, [Skyworks], [vivo], [Ericsson]</a:t>
            </a:r>
          </a:p>
        </p:txBody>
      </p:sp>
      <p:sp>
        <p:nvSpPr>
          <p:cNvPr id="4" name="TextBox 3"/>
          <p:cNvSpPr txBox="1"/>
          <p:nvPr/>
        </p:nvSpPr>
        <p:spPr>
          <a:xfrm>
            <a:off x="8805333" y="474133"/>
            <a:ext cx="2483556" cy="369332"/>
          </a:xfrm>
          <a:prstGeom prst="rect">
            <a:avLst/>
          </a:prstGeom>
          <a:noFill/>
        </p:spPr>
        <p:txBody>
          <a:bodyPr wrap="square" rtlCol="0">
            <a:spAutoFit/>
          </a:bodyPr>
          <a:lstStyle/>
          <a:p>
            <a:pPr algn="r"/>
            <a:r>
              <a:rPr lang="en-US" b="1" dirty="0"/>
              <a:t>R4-2103174</a:t>
            </a:r>
          </a:p>
        </p:txBody>
      </p:sp>
      <p:sp>
        <p:nvSpPr>
          <p:cNvPr id="5" name="TextBox 4"/>
          <p:cNvSpPr txBox="1"/>
          <p:nvPr/>
        </p:nvSpPr>
        <p:spPr>
          <a:xfrm>
            <a:off x="903112" y="428916"/>
            <a:ext cx="2856088" cy="923330"/>
          </a:xfrm>
          <a:prstGeom prst="rect">
            <a:avLst/>
          </a:prstGeom>
          <a:noFill/>
        </p:spPr>
        <p:txBody>
          <a:bodyPr wrap="square" rtlCol="0">
            <a:spAutoFit/>
          </a:bodyPr>
          <a:lstStyle/>
          <a:p>
            <a:r>
              <a:rPr lang="en-US" b="1" dirty="0"/>
              <a:t>3GPP TSG-RAN WG4 #98-e</a:t>
            </a:r>
          </a:p>
          <a:p>
            <a:r>
              <a:rPr lang="en-US" b="1" dirty="0"/>
              <a:t>Jan 25</a:t>
            </a:r>
            <a:r>
              <a:rPr lang="en-US" b="1" baseline="30000" dirty="0"/>
              <a:t>th</a:t>
            </a:r>
            <a:r>
              <a:rPr lang="en-US" b="1" dirty="0"/>
              <a:t> ‒ Feb 5</a:t>
            </a:r>
            <a:r>
              <a:rPr lang="en-US" b="1" baseline="30000" dirty="0"/>
              <a:t>th</a:t>
            </a:r>
            <a:r>
              <a:rPr lang="en-US" b="1" dirty="0"/>
              <a:t>, 2020</a:t>
            </a:r>
          </a:p>
          <a:p>
            <a:r>
              <a:rPr lang="en-US" b="1" dirty="0"/>
              <a:t>Electronic Meeting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85000" lnSpcReduction="20000"/>
          </a:bodyPr>
          <a:lstStyle/>
          <a:p>
            <a:r>
              <a:rPr lang="en-US" dirty="0"/>
              <a:t>Increasing UE maximum output power has been seen as beneficial</a:t>
            </a:r>
          </a:p>
          <a:p>
            <a:pPr lvl="1"/>
            <a:r>
              <a:rPr lang="en-US" dirty="0"/>
              <a:t>Proliferation of </a:t>
            </a:r>
            <a:r>
              <a:rPr lang="en-US" dirty="0" err="1"/>
              <a:t>PC2</a:t>
            </a:r>
            <a:r>
              <a:rPr lang="en-US" dirty="0"/>
              <a:t> bands</a:t>
            </a:r>
            <a:r>
              <a:rPr lang="en-US" dirty="0">
                <a:solidFill>
                  <a:srgbClr val="0070C0"/>
                </a:solidFill>
              </a:rPr>
              <a:t>(even for FDD bands)</a:t>
            </a:r>
            <a:r>
              <a:rPr lang="en-US" dirty="0"/>
              <a:t>, band combinations, DC configurations</a:t>
            </a:r>
          </a:p>
          <a:p>
            <a:pPr lvl="1"/>
            <a:r>
              <a:rPr lang="en-US" dirty="0"/>
              <a:t>Introduction of PC 1.5 in Band </a:t>
            </a:r>
            <a:r>
              <a:rPr lang="en-US" dirty="0" err="1"/>
              <a:t>n41</a:t>
            </a:r>
            <a:r>
              <a:rPr lang="en-US" dirty="0"/>
              <a:t> and ongoing work item for </a:t>
            </a:r>
            <a:r>
              <a:rPr lang="en-US" dirty="0" err="1"/>
              <a:t>n77</a:t>
            </a:r>
            <a:r>
              <a:rPr lang="en-US" dirty="0"/>
              <a:t> and </a:t>
            </a:r>
            <a:r>
              <a:rPr lang="en-US" dirty="0" err="1"/>
              <a:t>n78</a:t>
            </a:r>
            <a:endParaRPr lang="en-US" dirty="0"/>
          </a:p>
          <a:p>
            <a:r>
              <a:rPr lang="en-US" dirty="0"/>
              <a:t>UE’s with two PA’s for the same band are more common now</a:t>
            </a:r>
          </a:p>
          <a:p>
            <a:pPr lvl="1"/>
            <a:r>
              <a:rPr lang="en-US" dirty="0"/>
              <a:t>UL MIMO, </a:t>
            </a:r>
            <a:r>
              <a:rPr lang="en-US" dirty="0" err="1"/>
              <a:t>TxD</a:t>
            </a:r>
            <a:endParaRPr lang="en-US" dirty="0"/>
          </a:p>
          <a:p>
            <a:pPr lvl="1"/>
            <a:r>
              <a:rPr lang="en-US" dirty="0"/>
              <a:t>Configurations such as 23+23, 23+26, 26+23, 26+26 have been discussed</a:t>
            </a:r>
          </a:p>
          <a:p>
            <a:r>
              <a:rPr lang="en-US" dirty="0"/>
              <a:t>For a UE with two Tx paths capable of delivering 23 dBm (antenna port referred) and 26 dBm, the UE is potentially able to reach a maximum output power of 27.8 dBm.  Generalizing, a UE with X dBm and Y dBm Tx paths can potentially deliver </a:t>
            </a:r>
            <a:r>
              <a:rPr lang="en-US" dirty="0" err="1"/>
              <a:t>10log</a:t>
            </a:r>
            <a:r>
              <a:rPr lang="en-US" dirty="0"/>
              <a:t>(</a:t>
            </a:r>
            <a:r>
              <a:rPr lang="en-US" dirty="0" err="1"/>
              <a:t>10</a:t>
            </a:r>
            <a:r>
              <a:rPr lang="en-US" baseline="30000" dirty="0" err="1"/>
              <a:t>X</a:t>
            </a:r>
            <a:r>
              <a:rPr lang="en-US" baseline="30000" dirty="0"/>
              <a:t>/10</a:t>
            </a:r>
            <a:r>
              <a:rPr lang="en-US" dirty="0"/>
              <a:t>+ </a:t>
            </a:r>
            <a:r>
              <a:rPr lang="en-US" dirty="0" err="1"/>
              <a:t>10</a:t>
            </a:r>
            <a:r>
              <a:rPr lang="en-US" baseline="30000" dirty="0" err="1"/>
              <a:t>Y</a:t>
            </a:r>
            <a:r>
              <a:rPr lang="en-US" baseline="30000" dirty="0"/>
              <a:t>/10</a:t>
            </a:r>
            <a:r>
              <a:rPr lang="en-US" dirty="0"/>
              <a:t>) dBm total maximum output power.</a:t>
            </a:r>
          </a:p>
          <a:p>
            <a:r>
              <a:rPr lang="en-US" dirty="0"/>
              <a:t>Two options have been discussed (R4-2102414)</a:t>
            </a:r>
          </a:p>
          <a:p>
            <a:pPr lvl="1"/>
            <a:r>
              <a:rPr lang="en-US" dirty="0"/>
              <a:t>Option 1:  Remove </a:t>
            </a:r>
            <a:r>
              <a:rPr lang="en-US" dirty="0" err="1"/>
              <a:t>P</a:t>
            </a:r>
            <a:r>
              <a:rPr lang="en-US" baseline="-25000" dirty="0" err="1"/>
              <a:t>PowerClass</a:t>
            </a:r>
            <a:r>
              <a:rPr lang="en-US" dirty="0"/>
              <a:t> constraint in the maximum configured output power</a:t>
            </a:r>
          </a:p>
          <a:p>
            <a:pPr lvl="1"/>
            <a:r>
              <a:rPr lang="en-US" dirty="0"/>
              <a:t>Option 2:  Define a new power class</a:t>
            </a:r>
          </a:p>
          <a:p>
            <a:endParaRPr lang="en-US" dirty="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normAutofit fontScale="92500" lnSpcReduction="20000"/>
          </a:bodyPr>
          <a:lstStyle/>
          <a:p>
            <a:r>
              <a:rPr lang="en-US" dirty="0"/>
              <a:t>Compare the two options for the next meeting</a:t>
            </a:r>
          </a:p>
          <a:p>
            <a:pPr lvl="1"/>
            <a:r>
              <a:rPr lang="en-US" dirty="0"/>
              <a:t>Study the impact to regulations for each option.  If possible, identify specific regulatory requirements that are impacted.</a:t>
            </a:r>
          </a:p>
          <a:p>
            <a:pPr lvl="1"/>
            <a:r>
              <a:rPr lang="en-US" dirty="0"/>
              <a:t>Study the impact to 3GPP specifications of each option</a:t>
            </a:r>
          </a:p>
          <a:p>
            <a:pPr lvl="2"/>
            <a:r>
              <a:rPr lang="en-US" dirty="0"/>
              <a:t>Identify which specifications are impacted</a:t>
            </a:r>
          </a:p>
          <a:p>
            <a:pPr lvl="2"/>
            <a:r>
              <a:rPr lang="en-US" dirty="0"/>
              <a:t>Identify the impact to other ancillary requirements such as CA, DC</a:t>
            </a:r>
          </a:p>
          <a:p>
            <a:pPr lvl="1"/>
            <a:r>
              <a:rPr lang="en-US" dirty="0"/>
              <a:t>Study the need for signaling</a:t>
            </a:r>
          </a:p>
          <a:p>
            <a:pPr lvl="1"/>
            <a:r>
              <a:rPr lang="en-US" dirty="0"/>
              <a:t>Study the impact to SAR</a:t>
            </a:r>
          </a:p>
          <a:p>
            <a:pPr lvl="1"/>
            <a:r>
              <a:rPr lang="en-US" dirty="0">
                <a:solidFill>
                  <a:srgbClr val="FF0000"/>
                </a:solidFill>
              </a:rPr>
              <a:t>Study the impact on RAN4 requirements, such as MPR, emissions, coexistence</a:t>
            </a:r>
          </a:p>
          <a:p>
            <a:r>
              <a:rPr lang="en-US" dirty="0">
                <a:solidFill>
                  <a:srgbClr val="FF0000"/>
                </a:solidFill>
              </a:rPr>
              <a:t>RAN4 should strive to address operator demand for HPUE implementations, and in the event that no consensus is achieved on related to the options above, the ”new power class” method is adopted</a:t>
            </a:r>
          </a:p>
          <a:p>
            <a:r>
              <a:rPr lang="en-US" dirty="0"/>
              <a:t>Alternatives to the two options are not precluded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337</Words>
  <Application>Microsoft Office PowerPoint</Application>
  <PresentationFormat>Widescreen</PresentationFormat>
  <Paragraphs>28</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increasing maximum output power for UE equipped with two PAs</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PC3 fallback</dc:title>
  <dc:creator>Gene Fong</dc:creator>
  <cp:lastModifiedBy>Gene Fong</cp:lastModifiedBy>
  <cp:revision>47</cp:revision>
  <dcterms:created xsi:type="dcterms:W3CDTF">2018-08-21T06:09:00Z</dcterms:created>
  <dcterms:modified xsi:type="dcterms:W3CDTF">2021-02-04T00:08:01Z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