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6" r:id="rId3"/>
    <p:sldId id="279" r:id="rId4"/>
    <p:sldId id="281" r:id="rId5"/>
    <p:sldId id="278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95394" autoAdjust="0"/>
  </p:normalViewPr>
  <p:slideViewPr>
    <p:cSldViewPr snapToGrid="0">
      <p:cViewPr varScale="1">
        <p:scale>
          <a:sx n="127" d="100"/>
          <a:sy n="127" d="100"/>
        </p:scale>
        <p:origin x="200" y="208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02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763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82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4_Radio/TSGR4_98_e/Docs/R4-2101467.zip" TargetMode="External"/><Relationship Id="rId3" Type="http://schemas.openxmlformats.org/officeDocument/2006/relationships/hyperlink" Target="https://www.3gpp.org/ftp/TSG_RAN/WG4_Radio/TSGR4_98_e/Docs/R4-2100217.zip" TargetMode="External"/><Relationship Id="rId7" Type="http://schemas.openxmlformats.org/officeDocument/2006/relationships/hyperlink" Target="https://www.3gpp.org/ftp/TSG_RAN/WG4_Radio/TSGR4_98_e/Docs/R4-2101129.zip" TargetMode="External"/><Relationship Id="rId2" Type="http://schemas.openxmlformats.org/officeDocument/2006/relationships/hyperlink" Target="https://www.3gpp.org/ftp/TSG_RAN/WG4_Radio/TSGR4_98_e/Docs/R4-210014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8_e/Docs/R4-2100825.zip" TargetMode="External"/><Relationship Id="rId5" Type="http://schemas.openxmlformats.org/officeDocument/2006/relationships/hyperlink" Target="https://www.3gpp.org/ftp/TSG_RAN/WG4_Radio/TSGR4_98_e/Docs/R4-2100599.zip" TargetMode="External"/><Relationship Id="rId10" Type="http://schemas.openxmlformats.org/officeDocument/2006/relationships/hyperlink" Target="https://www.3gpp.org/ftp/TSG_RAN/WG4_Radio/TSGR4_98_e/Docs/R4-2102680.zip" TargetMode="External"/><Relationship Id="rId4" Type="http://schemas.openxmlformats.org/officeDocument/2006/relationships/hyperlink" Target="https://www.3gpp.org/ftp/TSG_RAN/WG4_Radio/TSGR4_98_e/Docs/R4-2100218.zip" TargetMode="External"/><Relationship Id="rId9" Type="http://schemas.openxmlformats.org/officeDocument/2006/relationships/hyperlink" Target="https://www.3gpp.org/ftp/TSG_RAN/WG4_Radio/TSGR4_98_e/Docs/R4-2102623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FR2 enhancement part 3: UL gap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Apple, …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dirty="0">
                <a:cs typeface="Arial" panose="020B0604020202020204" pitchFamily="34" charset="0"/>
              </a:rPr>
              <a:t>3GPP TSG-RAN WG4</a:t>
            </a:r>
            <a:r>
              <a:rPr lang="en-GB" altLang="zh-CN" sz="2400" dirty="0"/>
              <a:t>#98</a:t>
            </a:r>
            <a:r>
              <a:rPr lang="en-US" altLang="zh-CN" sz="2400" dirty="0"/>
              <a:t>-e</a:t>
            </a:r>
            <a:r>
              <a:rPr lang="en-US" altLang="sv-SE" sz="2400" dirty="0">
                <a:cs typeface="Arial" panose="020B0604020202020204" pitchFamily="34" charset="0"/>
              </a:rPr>
              <a:t> Meeting                                                                     R4-2103114 </a:t>
            </a:r>
            <a:endParaRPr lang="sv-SE" altLang="sv-SE" sz="2400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dirty="0"/>
              <a:t>Electronic Meeting, 25</a:t>
            </a:r>
            <a:r>
              <a:rPr lang="en-GB" altLang="zh-CN" sz="2400" baseline="30000" dirty="0"/>
              <a:t>th</a:t>
            </a:r>
            <a:r>
              <a:rPr lang="en-GB" altLang="zh-CN" sz="2400" dirty="0"/>
              <a:t> Jan – 5</a:t>
            </a:r>
            <a:r>
              <a:rPr lang="en-GB" altLang="zh-CN" sz="2400" baseline="30000" dirty="0"/>
              <a:t>th</a:t>
            </a:r>
            <a:r>
              <a:rPr lang="en-GB" altLang="zh-CN" sz="2400" dirty="0"/>
              <a:t> Feb., 2021	                               Document for</a:t>
            </a:r>
            <a:r>
              <a:rPr lang="en-GB" altLang="zh-CN" sz="2400"/>
              <a:t>: Approval</a:t>
            </a:r>
            <a:endParaRPr lang="en-GB" altLang="zh-CN" sz="2400" dirty="0"/>
          </a:p>
          <a:p>
            <a:pPr>
              <a:buNone/>
            </a:pPr>
            <a:r>
              <a:rPr lang="en-GB" altLang="sv-SE" sz="2400" dirty="0">
                <a:cs typeface="Arial" panose="020B0604020202020204" pitchFamily="34" charset="0"/>
              </a:rPr>
              <a:t>Agenda item: </a:t>
            </a:r>
            <a:r>
              <a:rPr lang="en-US" sz="2400" dirty="0">
                <a:cs typeface="Arial" panose="020B0604020202020204" pitchFamily="34" charset="0"/>
              </a:rPr>
              <a:t>11.3.4 </a:t>
            </a:r>
            <a:endParaRPr lang="sv-SE" altLang="sv-SE" sz="2400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- UL gap related performance gain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6534" y="1336431"/>
            <a:ext cx="11470521" cy="5469795"/>
          </a:xfrm>
        </p:spPr>
        <p:txBody>
          <a:bodyPr>
            <a:normAutofit fontScale="92500"/>
          </a:bodyPr>
          <a:lstStyle/>
          <a:p>
            <a:pPr lvl="0" hangingPunct="0"/>
            <a:r>
              <a:rPr lang="en-US" sz="2000" dirty="0"/>
              <a:t>On UL gap related performance gain:  </a:t>
            </a:r>
          </a:p>
          <a:p>
            <a:pPr lvl="1"/>
            <a:r>
              <a:rPr lang="en-GB" sz="1800" dirty="0"/>
              <a:t>UL gap-based UE power/UL coverage gain with proximity sensing has been shown.</a:t>
            </a:r>
          </a:p>
          <a:p>
            <a:pPr lvl="2"/>
            <a:r>
              <a:rPr lang="en-US" sz="1400" dirty="0"/>
              <a:t>Metric of the performance gain include P-MPR/power control accuracy/UL power.</a:t>
            </a:r>
          </a:p>
          <a:p>
            <a:pPr lvl="2"/>
            <a:r>
              <a:rPr lang="en-US" sz="1400" dirty="0"/>
              <a:t>Observations:</a:t>
            </a:r>
          </a:p>
          <a:p>
            <a:pPr lvl="3"/>
            <a:r>
              <a:rPr lang="en-US" sz="1200" dirty="0"/>
              <a:t>In R4-2100218, it has been shown that </a:t>
            </a:r>
          </a:p>
          <a:p>
            <a:pPr lvl="4"/>
            <a:r>
              <a:rPr lang="en-US" sz="1200" dirty="0"/>
              <a:t>higher UL Tx power will provide better coverage of  around 3dB and/or higher UL throughput, particularly for UE with high peak EIRP and operating at high duty cycle at cell edge. </a:t>
            </a:r>
          </a:p>
          <a:p>
            <a:pPr lvl="4"/>
            <a:r>
              <a:rPr lang="en-US" sz="1200" dirty="0"/>
              <a:t>SLS result shows that 5-precentile UL throughput is reduced by 52% at P-MPR of 6dB. </a:t>
            </a:r>
          </a:p>
          <a:p>
            <a:pPr lvl="4"/>
            <a:r>
              <a:rPr lang="en-US" sz="1200" dirty="0"/>
              <a:t>Up to 33% coverage reduction with P-MPR of 6dB, using </a:t>
            </a:r>
            <a:r>
              <a:rPr lang="en-US" sz="1200" dirty="0" err="1"/>
              <a:t>UMa</a:t>
            </a:r>
            <a:r>
              <a:rPr lang="en-US" sz="1200" dirty="0"/>
              <a:t> NLOS path loss model defined in 38.901. </a:t>
            </a:r>
          </a:p>
          <a:p>
            <a:pPr lvl="2"/>
            <a:r>
              <a:rPr lang="en-US" sz="1400" dirty="0"/>
              <a:t>Inputs from interested companies are welcome.</a:t>
            </a:r>
          </a:p>
          <a:p>
            <a:pPr lvl="1"/>
            <a:r>
              <a:rPr lang="en-GB" sz="1800" dirty="0"/>
              <a:t>It is FFS if PA</a:t>
            </a:r>
            <a:r>
              <a:rPr lang="en-US" sz="1800" dirty="0"/>
              <a:t> and transceiver calibration can be used as metric/use cases for performance gain. </a:t>
            </a:r>
          </a:p>
          <a:p>
            <a:pPr lvl="2"/>
            <a:r>
              <a:rPr lang="en-US" sz="1200" dirty="0"/>
              <a:t>Observations:</a:t>
            </a:r>
          </a:p>
          <a:p>
            <a:pPr lvl="3"/>
            <a:r>
              <a:rPr lang="en-US" sz="1200" dirty="0"/>
              <a:t>In R4-2100217, it has been shown that for transceiver calibration, end to end simulation shows that </a:t>
            </a:r>
          </a:p>
          <a:p>
            <a:pPr lvl="4"/>
            <a:r>
              <a:rPr lang="en-US" sz="1200" dirty="0"/>
              <a:t>about 0.5dB higher Tx power is achieved when 3dB IQ imbalance and LO leakage EVM loss is compensated. </a:t>
            </a:r>
          </a:p>
          <a:p>
            <a:pPr lvl="4"/>
            <a:r>
              <a:rPr lang="en-US" sz="1200" dirty="0"/>
              <a:t>About 3.5dB higher Tx power is achieved when 6dB IQ imbalance and LO leakage EVM loss is compensated. </a:t>
            </a:r>
          </a:p>
          <a:p>
            <a:pPr lvl="4"/>
            <a:r>
              <a:rPr lang="en-US" sz="1200" dirty="0"/>
              <a:t>The gain depends on different UE implementations in terms of uplink performance to different EVM targets, RF exposure constraints and other implementation considerations.</a:t>
            </a:r>
          </a:p>
          <a:p>
            <a:pPr lvl="3"/>
            <a:r>
              <a:rPr lang="en-US" sz="1200" dirty="0"/>
              <a:t>Concerns from companies if PA and transceiver calibration can be used as metric/use cases to justify the performance gain</a:t>
            </a:r>
          </a:p>
          <a:p>
            <a:r>
              <a:rPr lang="en-US" sz="2000" dirty="0"/>
              <a:t>Agreement: </a:t>
            </a:r>
          </a:p>
          <a:p>
            <a:pPr lvl="1"/>
            <a:r>
              <a:rPr lang="en-GB" sz="1600" dirty="0">
                <a:highlight>
                  <a:srgbClr val="00FF00"/>
                </a:highlight>
              </a:rPr>
              <a:t>UL gap-based UE power/UL coverage gain with proximity sensing has been shown with respect to R16 amount of P-MPR for UEs without the use of such gaps. However, how to show the gain in the test is FFS</a:t>
            </a:r>
          </a:p>
          <a:p>
            <a:pPr lvl="1"/>
            <a:r>
              <a:rPr lang="en-US" sz="1600" dirty="0">
                <a:highlight>
                  <a:srgbClr val="00FF00"/>
                </a:highlight>
              </a:rPr>
              <a:t>For PA and transceiver calibration use cases, the metrics for performance gain can be UE TX power increase and DL throughput increase. </a:t>
            </a:r>
          </a:p>
          <a:p>
            <a:pPr lvl="2"/>
            <a:r>
              <a:rPr lang="en-US" sz="1200" dirty="0">
                <a:highlight>
                  <a:srgbClr val="00FF00"/>
                </a:highlight>
              </a:rPr>
              <a:t>FFS: additional metrics for consideration can be IBE reduction.</a:t>
            </a:r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531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534" y="41860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- Network impact analysis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6534" y="1102213"/>
            <a:ext cx="10515600" cy="525413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To facilitate network impact analysis, the follow evaluation assumptions are defined to facilitate the related study, </a:t>
            </a:r>
          </a:p>
          <a:p>
            <a:pPr lvl="1" hangingPunct="0"/>
            <a:r>
              <a:rPr lang="en-US" dirty="0"/>
              <a:t>Gap configuration: </a:t>
            </a:r>
          </a:p>
          <a:p>
            <a:pPr lvl="2" hangingPunct="0"/>
            <a:r>
              <a:rPr lang="en-US" dirty="0"/>
              <a:t>A range of 0.25% - 5% UL gap overhead is considered for evaluation purpose. The UL gap overhead is defined as the duration UL gap over its periodicity.</a:t>
            </a:r>
          </a:p>
          <a:p>
            <a:pPr lvl="2" hangingPunct="0"/>
            <a:r>
              <a:rPr lang="en-US" strike="sngStrike" dirty="0"/>
              <a:t>The values of x and y are to be decided in RAN4#98e</a:t>
            </a:r>
          </a:p>
          <a:p>
            <a:pPr lvl="1" hangingPunct="0"/>
            <a:r>
              <a:rPr lang="en-US" dirty="0"/>
              <a:t>Tx power gain in dB</a:t>
            </a:r>
          </a:p>
          <a:p>
            <a:pPr lvl="2" hangingPunct="0"/>
            <a:r>
              <a:rPr lang="en-US" dirty="0"/>
              <a:t>A range of 2-6dB (in case of 26dBm peak EIRP and 20% duty cycle without the presence of target in proximity) Tx power gain is considered for evaluation purpose.</a:t>
            </a:r>
          </a:p>
          <a:p>
            <a:pPr lvl="2" hangingPunct="0"/>
            <a:r>
              <a:rPr lang="en-US" strike="sngStrike" dirty="0"/>
              <a:t>The values of m and n are to be decided in RAN4#98e</a:t>
            </a:r>
          </a:p>
          <a:p>
            <a:pPr lvl="1" hangingPunct="0"/>
            <a:r>
              <a:rPr lang="en-US" dirty="0"/>
              <a:t>Scheduling constraint modeling</a:t>
            </a:r>
          </a:p>
          <a:p>
            <a:pPr lvl="2" hangingPunct="0"/>
            <a:r>
              <a:rPr lang="en-US" dirty="0"/>
              <a:t>Company inputs on how to model scheduling constraint in network analysis are welcome</a:t>
            </a:r>
          </a:p>
          <a:p>
            <a:r>
              <a:rPr lang="en-US" dirty="0"/>
              <a:t>Interested companies are encouraged to provide NW impact related analysis in RAN4#99e from at least the follow two aspects</a:t>
            </a:r>
          </a:p>
          <a:p>
            <a:pPr lvl="1" hangingPunct="0"/>
            <a:r>
              <a:rPr lang="en-US" dirty="0"/>
              <a:t>System impact due to UL gap overhead</a:t>
            </a:r>
          </a:p>
          <a:p>
            <a:pPr lvl="1" hangingPunct="0"/>
            <a:r>
              <a:rPr lang="en-US" dirty="0"/>
              <a:t>NW impact due to scheduling restriction </a:t>
            </a:r>
          </a:p>
          <a:p>
            <a:pPr hangingPunct="0"/>
            <a:r>
              <a:rPr lang="en-US" dirty="0"/>
              <a:t>Agreement:</a:t>
            </a:r>
          </a:p>
          <a:p>
            <a:pPr lvl="1" hangingPunct="0"/>
            <a:r>
              <a:rPr lang="en-US" dirty="0">
                <a:highlight>
                  <a:srgbClr val="00FF00"/>
                </a:highlight>
              </a:rPr>
              <a:t>Companies are encouraged to provide network impact analysis with the above evaluation assumptions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575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Requirement and testability associated with UL gap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62608" y="1552089"/>
            <a:ext cx="10515600" cy="5254137"/>
          </a:xfrm>
        </p:spPr>
        <p:txBody>
          <a:bodyPr>
            <a:normAutofit/>
          </a:bodyPr>
          <a:lstStyle/>
          <a:p>
            <a:r>
              <a:rPr lang="en-US" dirty="0"/>
              <a:t>Agreement: Requirements associated with UL gap:</a:t>
            </a:r>
          </a:p>
          <a:p>
            <a:pPr lvl="1"/>
            <a:r>
              <a:rPr lang="en-US" dirty="0"/>
              <a:t>All the UE RF requirements should be applicable if any type of gaps is defined and allowed for the UE. </a:t>
            </a:r>
          </a:p>
          <a:p>
            <a:pPr lvl="1"/>
            <a:r>
              <a:rPr lang="en-US" dirty="0"/>
              <a:t>New requirements if identified can be discussed in phase II</a:t>
            </a:r>
          </a:p>
          <a:p>
            <a:pPr lvl="2"/>
            <a:r>
              <a:rPr lang="en-US" dirty="0"/>
              <a:t>UE TX power and DL throughput</a:t>
            </a:r>
          </a:p>
          <a:p>
            <a:endParaRPr lang="en-US" dirty="0"/>
          </a:p>
          <a:p>
            <a:pPr lvl="1" hangingPunct="0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608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RAN4#98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480675"/>
              </p:ext>
            </p:extLst>
          </p:nvPr>
        </p:nvGraphicFramePr>
        <p:xfrm>
          <a:off x="617137" y="1890041"/>
          <a:ext cx="10628243" cy="24942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07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1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0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13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Title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R4-2100144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UL gaps for self-calibration and monitoring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R4-2100217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UL gaps for tranceiver calibration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05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R4-2100218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UL gaps for Tx power management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R4-2100599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UL calibration gap continuation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R4-2100825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Performance evaluation for calibration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CMCC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395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R4-2101129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the UL Gap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 Finland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0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R4-2101467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UL gap for self-calibration and monitoring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vivo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R4-2102623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gaps for self-calibration and monitoring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R4-2102680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Power calibration gap UE improvement requirements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Sony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sz="3200" dirty="0"/>
              <a:t>[1] R4-2102988, “Email discussion summary for [98e][140] NR_RF_FR2_req_enh2_Part_3”, Apple</a:t>
            </a:r>
          </a:p>
          <a:p>
            <a:pPr marL="365760" indent="-365760"/>
            <a:r>
              <a:rPr lang="en-US" altLang="zh-CN" sz="3200" dirty="0"/>
              <a:t>[2] RAN4#98_[140]_GTW discussion on UL gap in FR2_GTW.pptx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10909</TotalTime>
  <Words>767</Words>
  <Application>Microsoft Macintosh PowerPoint</Application>
  <PresentationFormat>Widescreen</PresentationFormat>
  <Paragraphs>91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FR2 enhancement part 3: UL gap</vt:lpstr>
      <vt:lpstr>Way forward - UL gap related performance gain</vt:lpstr>
      <vt:lpstr>Way Forward - Network impact analysis </vt:lpstr>
      <vt:lpstr>Way Forward – Requirement and testability associated with UL gap </vt:lpstr>
      <vt:lpstr>Contributions List in RAN4#98-e</vt:lpstr>
      <vt:lpstr>Reference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Huaning Niu</cp:lastModifiedBy>
  <cp:revision>386</cp:revision>
  <dcterms:created xsi:type="dcterms:W3CDTF">2017-01-18T06:26:21Z</dcterms:created>
  <dcterms:modified xsi:type="dcterms:W3CDTF">2021-02-03T23:33:54Z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</Properties>
</file>