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63" r:id="rId4"/>
    <p:sldId id="264" r:id="rId5"/>
    <p:sldId id="265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9" autoAdjust="0"/>
    <p:restoredTop sz="85976" autoAdjust="0"/>
  </p:normalViewPr>
  <p:slideViewPr>
    <p:cSldViewPr snapToGrid="0">
      <p:cViewPr varScale="1">
        <p:scale>
          <a:sx n="60" d="100"/>
          <a:sy n="60" d="100"/>
        </p:scale>
        <p:origin x="10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96CD66-0BB1-479E-B3A6-317F33F6BC82}" type="datetimeFigureOut">
              <a:rPr lang="en-US" smtClean="0"/>
              <a:t>2/4/2021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ED8C2C-B190-48CE-9ACC-5550FD6E68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3641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ED8C2C-B190-48CE-9ACC-5550FD6E68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3203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ED8C2C-B190-48CE-9ACC-5550FD6E68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14284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D9197520-E942-409D-82B8-2A11AF90A6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xmlns="" id="{C1A94A16-34E3-4905-AE72-0DA787E070A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30CDF29D-21C6-4F96-92A7-D264BE0970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8F47475C-AC37-480B-B628-889EF0494A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73E27CAF-88DC-4851-925C-5C2AFE9CC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36369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FE4D2B6B-AF8B-4E32-861E-EEE8B100B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xmlns="" id="{E4597966-7B9B-4A2F-BCB2-CEFF1A86D82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0CC5B7B4-6B73-4E74-B05D-554C58E397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D20FFBA4-ED16-4301-A160-4E910A4ABB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29DD7BBD-3169-4265-AF45-6757BEDA5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5825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xmlns="" id="{3E06FF6C-B070-4222-8E38-44B865148FA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xmlns="" id="{EF1F5774-BE63-41B5-8E3E-29B3BD29B9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B30D0B0D-50F7-4C1C-B94B-5E0482039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723F6FF7-C413-43B8-93AE-866230E610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7C55F147-BF9B-42E7-B4E1-0C9B190309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97008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2F983590-9A6D-4A77-9AC8-D9B8EFFBF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xmlns="" id="{E8858C25-6AB8-4AAE-B747-B18EDFAB1D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1E841A1A-C017-4661-8790-196D0CF74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B713A952-76DD-48F3-9B17-34079960E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82A34B90-9C77-47CE-90E1-2D380D9439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8064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8B07A8F0-FF9D-4E4C-AAED-FB9302EEA4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xmlns="" id="{14BCCAC6-96D7-4443-AE4F-95DF37AA6C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19AA429F-70F7-4E95-8565-DBC8B4397C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7C644DD9-6DF2-4CE3-9AE8-06BC57616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D6C97E49-3F4F-407B-9666-C0DC0EA4E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15639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31E92407-2A44-4ECC-9A09-CFB6861C9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xmlns="" id="{ADAEAD94-0F3C-40A7-84CC-37EA696576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xmlns="" id="{10280E61-A7E7-41D3-95AC-0629175BDA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xmlns="" id="{50FBA2C9-FF0D-4E89-9C74-70DDC599A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xmlns="" id="{2BB12BE8-54EA-424F-81E0-22E487CDB6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xmlns="" id="{6A9A6CAE-796F-48C6-82D9-32E7593120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7845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439D8FCA-BAD2-4E41-84D1-ED6F2E413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xmlns="" id="{F1C911AE-8A98-483D-933F-FF385C7A19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xmlns="" id="{FAC34C01-21EA-4BE9-83A0-AB76E5638A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xmlns="" id="{BC612AF8-701C-4371-8293-CF0F8E0B84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xmlns="" id="{8378A6D4-AD45-4479-954D-281D289FA5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xmlns="" id="{77BF8FF6-0018-4990-B939-9A3497A7F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2021/2/4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xmlns="" id="{BDF82550-4105-4912-9F42-B4C29335E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xmlns="" id="{322415B9-DBE6-4C25-89D3-838257972E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28023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C1B25A8B-2D84-44FD-BC57-A59411B167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xmlns="" id="{188A9F51-3D2C-46EE-868D-3FC8A8B62C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2021/2/4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xmlns="" id="{A52038FE-7BCD-4DB8-B4C2-B7CA5D5C51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xmlns="" id="{4A2B9195-D73D-4A3F-AB77-349694B01A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9210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xmlns="" id="{BF7BE302-AE4C-4016-9D7C-9B2942C50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2021/2/4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xmlns="" id="{1367E6A1-6569-4208-9E79-70BF6BEE9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xmlns="" id="{FBE081EC-CC88-4426-8B6D-4D5F50782A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72911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A4A917C2-71AD-4F41-8DDC-22C70302DF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xmlns="" id="{19AFB439-41DA-4F58-9A2D-493FC43E33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xmlns="" id="{147CA3A1-6454-47DE-887A-4A8F558A7D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xmlns="" id="{7DFBEEE6-6D66-4765-9A29-536D98985F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xmlns="" id="{F0C63031-563F-4229-B535-F8F6513465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xmlns="" id="{BAE77334-1C6E-48B2-8D9A-4C06BFDF90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196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45539806-CF01-455C-8963-618C2BA33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xmlns="" id="{00EE8FDC-BEE6-4FDA-B71F-DE6BDB11BB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xmlns="" id="{D8EB92D4-C803-4660-BB57-A067766A14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xmlns="" id="{7491AAE8-0DF3-4450-9043-106585041C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D1DE4-1554-428A-9732-43F3EA25A624}" type="datetimeFigureOut">
              <a:rPr kumimoji="1" lang="ja-JP" altLang="en-US" smtClean="0"/>
              <a:t>2021/2/4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xmlns="" id="{B01FD334-2E48-4A18-BA42-5D4F1F7202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xmlns="" id="{27DCC18F-2808-46BF-9F16-2E30DD0410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8906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xmlns="" id="{F9E6ED64-60CA-482C-B3D3-822167E798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xmlns="" id="{548F4DDF-0F2A-47A5-BE2E-ABD7C27AA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xmlns="" id="{E3D33021-0BBC-4301-A3E5-260B942153D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8D1DE4-1554-428A-9732-43F3EA25A624}" type="datetimeFigureOut">
              <a:rPr kumimoji="1" lang="ja-JP" altLang="en-US" smtClean="0"/>
              <a:t>2021/2/4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xmlns="" id="{CA607899-A6CE-4445-B505-CB88F8E9D8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xmlns="" id="{28DEB9F8-87CB-4715-9F59-2AE7285E97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18518-0B74-4F85-971B-B6D5E1E25AA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48919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Calibri" panose="020F0502020204030204" pitchFamily="34" charset="0"/>
          <a:ea typeface="+mj-ea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Calibri" panose="020F0502020204030204" pitchFamily="34" charset="0"/>
          <a:ea typeface="+mn-ea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AFEBDBF9-3F0D-4EF2-98E8-98D09AB903B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WF on FR2 UEs that support inter-band UL CA</a:t>
            </a:r>
            <a:endParaRPr kumimoji="1" lang="ja-JP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xmlns="" id="{BE3FE237-F2E7-4AE6-8091-BE383EA363E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anchor="ctr">
            <a:normAutofit/>
          </a:bodyPr>
          <a:lstStyle/>
          <a:p>
            <a:r>
              <a:rPr kumimoji="1" lang="en-US" altLang="zh-TW" sz="3200" dirty="0">
                <a:latin typeface="Calibri" panose="020F0502020204030204" pitchFamily="34" charset="0"/>
                <a:cs typeface="Calibri" panose="020F0502020204030204" pitchFamily="34" charset="0"/>
              </a:rPr>
              <a:t>MediaTek Inc.</a:t>
            </a:r>
            <a:endParaRPr kumimoji="1" lang="ja-JP" alt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DFD2372-F3D5-4A79-80CE-2B028376EA52}"/>
              </a:ext>
            </a:extLst>
          </p:cNvPr>
          <p:cNvSpPr txBox="1"/>
          <p:nvPr/>
        </p:nvSpPr>
        <p:spPr>
          <a:xfrm>
            <a:off x="111139" y="149516"/>
            <a:ext cx="640746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3GPP TSG-RAN WG4 Meeting #98-e</a:t>
            </a:r>
          </a:p>
          <a:p>
            <a:pPr>
              <a:spcAft>
                <a:spcPts val="600"/>
              </a:spcAft>
            </a:pP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Electronic Meeting, 25 January – 5 February, 2021</a:t>
            </a:r>
          </a:p>
          <a:p>
            <a:pPr>
              <a:spcAft>
                <a:spcPts val="600"/>
              </a:spcAft>
            </a:pPr>
            <a:r>
              <a:rPr lang="en-US" altLang="zh-TW" b="1" dirty="0">
                <a:latin typeface="Calibri" panose="020F0502020204030204" pitchFamily="34" charset="0"/>
                <a:cs typeface="Calibri" panose="020F0502020204030204" pitchFamily="34" charset="0"/>
              </a:rPr>
              <a:t>Agenda Item: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11.3.1, 11.3.2, 11.3.3</a:t>
            </a:r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xmlns="" id="{337387D3-A9C4-44CC-9049-38D5934BE842}"/>
              </a:ext>
            </a:extLst>
          </p:cNvPr>
          <p:cNvSpPr txBox="1"/>
          <p:nvPr/>
        </p:nvSpPr>
        <p:spPr>
          <a:xfrm>
            <a:off x="9577969" y="149516"/>
            <a:ext cx="2483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altLang="zh-CN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R4-2103113</a:t>
            </a:r>
            <a:endParaRPr lang="en-US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71337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AA34006A-0C72-4CA1-9B30-A23C2F21C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kumimoji="1" lang="en-US" altLang="ja-JP" dirty="0">
                <a:latin typeface="Calibri" panose="020F0502020204030204" pitchFamily="34" charset="0"/>
                <a:cs typeface="Calibri" panose="020F0502020204030204" pitchFamily="34" charset="0"/>
              </a:rPr>
              <a:t>Background</a:t>
            </a:r>
            <a:endParaRPr kumimoji="1" lang="ja-JP" alt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xmlns="" id="{95872A8B-FBB3-4764-BB01-B03FA190D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87695"/>
            <a:ext cx="10515600" cy="4351338"/>
          </a:xfrm>
        </p:spPr>
        <p:txBody>
          <a:bodyPr>
            <a:normAutofit/>
          </a:bodyPr>
          <a:lstStyle/>
          <a:p>
            <a:r>
              <a:rPr lang="en-US" altLang="ja-JP" sz="3200" dirty="0"/>
              <a:t>Current </a:t>
            </a:r>
            <a:r>
              <a:rPr lang="en-US" altLang="zh-TW" sz="3200" dirty="0"/>
              <a:t>FR2</a:t>
            </a:r>
            <a:r>
              <a:rPr lang="zh-TW" altLang="en-US" sz="3200" dirty="0"/>
              <a:t> </a:t>
            </a:r>
            <a:r>
              <a:rPr lang="en-US" altLang="zh-TW" sz="3200" dirty="0"/>
              <a:t>inter-band DL CA &amp; UL CA </a:t>
            </a:r>
            <a:r>
              <a:rPr lang="en-US" altLang="ja-JP" sz="3200" dirty="0"/>
              <a:t>status overview</a:t>
            </a:r>
            <a:r>
              <a:rPr lang="zh-TW" altLang="en-US" sz="3200" dirty="0"/>
              <a:t> </a:t>
            </a:r>
            <a:r>
              <a:rPr lang="en-US" altLang="zh-TW" sz="3200" dirty="0"/>
              <a:t>for reference. This WF focus on inter-band UL CA.</a:t>
            </a:r>
            <a:endParaRPr lang="en-US" altLang="ja-JP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1544501"/>
              </p:ext>
            </p:extLst>
          </p:nvPr>
        </p:nvGraphicFramePr>
        <p:xfrm>
          <a:off x="1529151" y="2639923"/>
          <a:ext cx="8848563" cy="1398676"/>
        </p:xfrm>
        <a:graphic>
          <a:graphicData uri="http://schemas.openxmlformats.org/drawingml/2006/table">
            <a:tbl>
              <a:tblPr firstRow="1" bandRow="1"/>
              <a:tblGrid>
                <a:gridCol w="9873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1289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84834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91786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DL CA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Different Frequency Group </a:t>
                      </a:r>
                      <a:b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</a:b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(ex: 28+39)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Same Frequency Group </a:t>
                      </a:r>
                      <a:b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</a:b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(ex: 28+28)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445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IBM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requirement discussion</a:t>
                      </a:r>
                      <a:r>
                        <a:rPr lang="zh-TW" altLang="en-US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 </a:t>
                      </a:r>
                      <a:r>
                        <a:rPr lang="en-US" altLang="zh-TW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stage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feasibility study </a:t>
                      </a:r>
                      <a:r>
                        <a:rPr lang="en-US" altLang="zh-TW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stage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3445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CBM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feasibility study </a:t>
                      </a:r>
                      <a:r>
                        <a:rPr lang="en-US" altLang="zh-TW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stage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requirement discussion </a:t>
                      </a:r>
                      <a:r>
                        <a:rPr lang="en-US" altLang="zh-TW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stage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8358117"/>
              </p:ext>
            </p:extLst>
          </p:nvPr>
        </p:nvGraphicFramePr>
        <p:xfrm>
          <a:off x="1529151" y="4279154"/>
          <a:ext cx="8848563" cy="1423147"/>
        </p:xfrm>
        <a:graphic>
          <a:graphicData uri="http://schemas.openxmlformats.org/drawingml/2006/table">
            <a:tbl>
              <a:tblPr firstRow="1" bandRow="1"/>
              <a:tblGrid>
                <a:gridCol w="9873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1289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84834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0388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UL CA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Different Frequency Group </a:t>
                      </a:r>
                      <a:b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</a:b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(ex: 28+39)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Same Frequency Group </a:t>
                      </a:r>
                      <a:b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</a:b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(ex: 28+28)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962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IBM 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requirement discussion </a:t>
                      </a:r>
                      <a:r>
                        <a:rPr lang="en-US" altLang="zh-TW" sz="16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stage</a:t>
                      </a:r>
                      <a:endParaRPr lang="en-US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feasibility study </a:t>
                      </a:r>
                      <a:r>
                        <a:rPr lang="en-US" altLang="zh-TW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stage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9629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6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CBM</a:t>
                      </a:r>
                      <a:endParaRPr lang="en-US" sz="160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feasibility study </a:t>
                      </a:r>
                      <a:r>
                        <a:rPr lang="en-US" altLang="zh-TW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stage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feasibility study </a:t>
                      </a:r>
                      <a:r>
                        <a:rPr lang="en-US" altLang="zh-TW" sz="16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</a:rPr>
                        <a:t>stage</a:t>
                      </a:r>
                      <a:endParaRPr lang="en-U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308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xmlns="" id="{258391C9-E19F-4B34-852B-7B822E5C26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altLang="zh-TW" dirty="0"/>
              <a:t>W</a:t>
            </a:r>
            <a:r>
              <a:rPr lang="en-US" altLang="ja-JP" dirty="0"/>
              <a:t>ork flow</a:t>
            </a:r>
            <a:r>
              <a:rPr lang="zh-TW" altLang="en-US" dirty="0"/>
              <a:t> </a:t>
            </a:r>
            <a:r>
              <a:rPr lang="en-US" altLang="zh-TW" dirty="0"/>
              <a:t>and WID</a:t>
            </a:r>
            <a:r>
              <a:rPr lang="zh-TW" altLang="en-US" dirty="0"/>
              <a:t> </a:t>
            </a:r>
            <a:r>
              <a:rPr lang="en-US" altLang="zh-TW" dirty="0"/>
              <a:t>objective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xmlns="" id="{452D7A14-8124-49EA-9FC6-9664C7B086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3199"/>
            <a:ext cx="10515600" cy="4843623"/>
          </a:xfrm>
        </p:spPr>
        <p:txBody>
          <a:bodyPr>
            <a:normAutofit/>
          </a:bodyPr>
          <a:lstStyle/>
          <a:p>
            <a:r>
              <a:rPr lang="en-US" altLang="ja-JP" dirty="0"/>
              <a:t>About “Feasibility stage UL CA work flow”</a:t>
            </a:r>
            <a:endParaRPr lang="en-US" altLang="zh-TW" sz="1400" dirty="0"/>
          </a:p>
          <a:p>
            <a:pPr lvl="1"/>
            <a:r>
              <a:rPr lang="en-US" altLang="zh-TW" sz="2000" b="1" i="1" dirty="0"/>
              <a:t>Agreement</a:t>
            </a:r>
            <a:r>
              <a:rPr lang="en-US" altLang="zh-TW" sz="2000" i="1" dirty="0"/>
              <a:t>: FR2 inter-band </a:t>
            </a:r>
            <a:r>
              <a:rPr lang="en-US" sz="2000" i="1" dirty="0"/>
              <a:t>UL CA feasibility studies are put on hold until FR2 inter-band DL CA feasibility studies have progressed. </a:t>
            </a:r>
          </a:p>
          <a:p>
            <a:pPr lvl="1"/>
            <a:endParaRPr lang="en-US" altLang="zh-TW" b="1" i="1" dirty="0"/>
          </a:p>
        </p:txBody>
      </p:sp>
    </p:spTree>
    <p:extLst>
      <p:ext uri="{BB962C8B-B14F-4D97-AF65-F5344CB8AC3E}">
        <p14:creationId xmlns:p14="http://schemas.microsoft.com/office/powerpoint/2010/main" val="26222519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altLang="zh-TW" dirty="0"/>
              <a:t>Max EIRP &amp; Max TRP </a:t>
            </a:r>
            <a:br>
              <a:rPr lang="en-US" altLang="zh-TW" dirty="0"/>
            </a:br>
            <a:r>
              <a:rPr lang="en-US" altLang="zh-TW" dirty="0"/>
              <a:t>of </a:t>
            </a:r>
            <a:r>
              <a:rPr lang="en-US" dirty="0"/>
              <a:t>CA_n257A-n259A based on IBM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032375"/>
          </a:xfrm>
        </p:spPr>
        <p:txBody>
          <a:bodyPr>
            <a:normAutofit fontScale="92500" lnSpcReduction="10000"/>
          </a:bodyPr>
          <a:lstStyle/>
          <a:p>
            <a:r>
              <a:rPr lang="en-US" altLang="zh-TW" dirty="0"/>
              <a:t>Worldwide regulator requirement study are encouraged</a:t>
            </a:r>
          </a:p>
          <a:p>
            <a:r>
              <a:rPr lang="en-US" altLang="zh-TW" dirty="0"/>
              <a:t>Focus on </a:t>
            </a:r>
            <a:r>
              <a:rPr lang="en-US" dirty="0"/>
              <a:t>CA_n257A-n259A based on IBM discussion as first step, that is </a:t>
            </a:r>
            <a:r>
              <a:rPr lang="en-US" altLang="zh-TW" dirty="0"/>
              <a:t>requested and </a:t>
            </a:r>
            <a:r>
              <a:rPr lang="en-US" dirty="0"/>
              <a:t>non-overlapping bands</a:t>
            </a:r>
            <a:r>
              <a:rPr lang="zh-TW" altLang="en-US" dirty="0"/>
              <a:t> </a:t>
            </a:r>
            <a:r>
              <a:rPr lang="en-US" altLang="zh-TW" dirty="0"/>
              <a:t>type</a:t>
            </a:r>
            <a:endParaRPr lang="en-US" dirty="0"/>
          </a:p>
          <a:p>
            <a:endParaRPr lang="en-US" altLang="zh-TW" dirty="0"/>
          </a:p>
          <a:p>
            <a:r>
              <a:rPr lang="en-US" dirty="0"/>
              <a:t>Max EIRP</a:t>
            </a:r>
          </a:p>
          <a:p>
            <a:pPr lvl="1"/>
            <a:r>
              <a:rPr lang="en-US" b="1" dirty="0"/>
              <a:t>Option 1: </a:t>
            </a:r>
            <a:r>
              <a:rPr lang="en-US" altLang="zh-CN" dirty="0"/>
              <a:t>Specify max EIRP as </a:t>
            </a:r>
            <a:r>
              <a:rPr lang="en-US" altLang="zh-CN" b="1" dirty="0"/>
              <a:t>per band</a:t>
            </a:r>
          </a:p>
          <a:p>
            <a:pPr lvl="2"/>
            <a:r>
              <a:rPr lang="en-US" altLang="zh-CN" b="1" dirty="0"/>
              <a:t>PC1</a:t>
            </a:r>
            <a:r>
              <a:rPr lang="en-US" altLang="zh-CN" dirty="0"/>
              <a:t>: max EIRP of each band set to </a:t>
            </a:r>
            <a:r>
              <a:rPr lang="en-US" altLang="zh-CN" b="1" dirty="0"/>
              <a:t>55</a:t>
            </a:r>
            <a:r>
              <a:rPr lang="en-US" altLang="zh-CN" dirty="0"/>
              <a:t> dBm </a:t>
            </a:r>
          </a:p>
          <a:p>
            <a:pPr lvl="2"/>
            <a:r>
              <a:rPr lang="en-US" altLang="zh-TW" b="1" dirty="0"/>
              <a:t>PC3/4</a:t>
            </a:r>
            <a:r>
              <a:rPr lang="en-US" altLang="zh-TW" dirty="0"/>
              <a:t>: </a:t>
            </a:r>
            <a:r>
              <a:rPr lang="en-US" altLang="zh-CN" dirty="0"/>
              <a:t>max EIRP of each band set to </a:t>
            </a:r>
            <a:r>
              <a:rPr lang="en-US" altLang="zh-CN" b="1" dirty="0"/>
              <a:t>43</a:t>
            </a:r>
            <a:r>
              <a:rPr lang="en-US" altLang="zh-CN" dirty="0"/>
              <a:t> dBm</a:t>
            </a:r>
          </a:p>
          <a:p>
            <a:pPr lvl="1"/>
            <a:r>
              <a:rPr lang="en-US" altLang="zh-CN" b="1" dirty="0"/>
              <a:t>Option 2: </a:t>
            </a:r>
            <a:r>
              <a:rPr lang="en-US" altLang="zh-CN" dirty="0"/>
              <a:t>Specify max EIRP as </a:t>
            </a:r>
            <a:r>
              <a:rPr lang="en-US" altLang="zh-CN" b="1" dirty="0"/>
              <a:t>per UE</a:t>
            </a:r>
          </a:p>
          <a:p>
            <a:pPr lvl="2"/>
            <a:r>
              <a:rPr lang="en-US" altLang="zh-TW" b="1" dirty="0"/>
              <a:t>FFS</a:t>
            </a:r>
            <a:r>
              <a:rPr lang="zh-TW" altLang="en-US" dirty="0"/>
              <a:t> </a:t>
            </a:r>
            <a:r>
              <a:rPr lang="en-US" altLang="zh-TW" dirty="0"/>
              <a:t>on how “per UE” concept work, and the exact corresponding </a:t>
            </a:r>
            <a:r>
              <a:rPr lang="en-US" altLang="zh-TW" dirty="0" smtClean="0"/>
              <a:t>requirements</a:t>
            </a:r>
          </a:p>
          <a:p>
            <a:pPr lvl="2"/>
            <a:endParaRPr lang="en-US" altLang="zh-CN" dirty="0"/>
          </a:p>
          <a:p>
            <a:r>
              <a:rPr lang="en-US" dirty="0" smtClean="0"/>
              <a:t>Max </a:t>
            </a:r>
            <a:r>
              <a:rPr lang="en-US" dirty="0"/>
              <a:t>TRP (subject to revisit pending the final agreement on Max EIRP)</a:t>
            </a:r>
          </a:p>
          <a:p>
            <a:pPr lvl="1"/>
            <a:r>
              <a:rPr lang="en-US" b="1" dirty="0"/>
              <a:t>PC1</a:t>
            </a:r>
            <a:r>
              <a:rPr lang="en-US" dirty="0"/>
              <a:t>: Specify max TRP as </a:t>
            </a:r>
            <a:r>
              <a:rPr lang="en-US" b="1" dirty="0"/>
              <a:t>per band</a:t>
            </a:r>
            <a:r>
              <a:rPr lang="en-US" dirty="0"/>
              <a:t>, with max TRP of each band set to </a:t>
            </a:r>
            <a:r>
              <a:rPr lang="en-US" b="1" dirty="0"/>
              <a:t>35</a:t>
            </a:r>
            <a:r>
              <a:rPr lang="en-US" dirty="0"/>
              <a:t> dBm</a:t>
            </a:r>
          </a:p>
          <a:p>
            <a:pPr lvl="1"/>
            <a:r>
              <a:rPr lang="en-US" b="1" dirty="0"/>
              <a:t>PC3/4</a:t>
            </a:r>
            <a:r>
              <a:rPr lang="en-US" dirty="0"/>
              <a:t>: Specify max TRP as </a:t>
            </a:r>
            <a:r>
              <a:rPr lang="en-US" b="1" dirty="0"/>
              <a:t>per band</a:t>
            </a:r>
            <a:r>
              <a:rPr lang="en-US" dirty="0"/>
              <a:t>, with max TRP of each band set to </a:t>
            </a:r>
            <a:r>
              <a:rPr lang="en-US" b="1" dirty="0"/>
              <a:t>23</a:t>
            </a:r>
            <a:r>
              <a:rPr lang="en-US" dirty="0"/>
              <a:t> </a:t>
            </a:r>
            <a:r>
              <a:rPr lang="en-US" dirty="0" smtClean="0"/>
              <a:t>dBm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97238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altLang="zh-TW" dirty="0"/>
              <a:t>Min Peak EIRP</a:t>
            </a:r>
            <a:br>
              <a:rPr lang="en-US" altLang="zh-TW" dirty="0"/>
            </a:br>
            <a:r>
              <a:rPr lang="en-US" altLang="zh-TW" dirty="0"/>
              <a:t>of </a:t>
            </a:r>
            <a:r>
              <a:rPr lang="en-US" dirty="0"/>
              <a:t>CA_n257A-n259A based on IBM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5032375"/>
          </a:xfrm>
        </p:spPr>
        <p:txBody>
          <a:bodyPr>
            <a:normAutofit/>
          </a:bodyPr>
          <a:lstStyle/>
          <a:p>
            <a:r>
              <a:rPr lang="en-US" dirty="0"/>
              <a:t>Min Peak EIRP</a:t>
            </a:r>
          </a:p>
          <a:p>
            <a:pPr lvl="1"/>
            <a:r>
              <a:rPr lang="en-US" altLang="zh-TW" b="1" dirty="0"/>
              <a:t>Option</a:t>
            </a:r>
            <a:r>
              <a:rPr lang="zh-TW" altLang="en-US" b="1" dirty="0"/>
              <a:t> </a:t>
            </a:r>
            <a:r>
              <a:rPr lang="en-US" altLang="zh-TW" b="1" dirty="0"/>
              <a:t>1</a:t>
            </a:r>
            <a:r>
              <a:rPr lang="en-US" altLang="zh-TW" dirty="0"/>
              <a:t>: </a:t>
            </a:r>
            <a:r>
              <a:rPr lang="en-US" altLang="zh-CN" dirty="0"/>
              <a:t>Specify min peak EIRP as </a:t>
            </a:r>
            <a:r>
              <a:rPr lang="en-US" altLang="zh-CN" b="1" dirty="0"/>
              <a:t>per band</a:t>
            </a:r>
            <a:endParaRPr lang="en-US" altLang="zh-TW" dirty="0"/>
          </a:p>
          <a:p>
            <a:pPr lvl="2"/>
            <a:r>
              <a:rPr lang="en-US" b="1" dirty="0"/>
              <a:t>Option 1a: Same</a:t>
            </a:r>
            <a:r>
              <a:rPr lang="en-US" dirty="0"/>
              <a:t> </a:t>
            </a:r>
            <a:r>
              <a:rPr lang="en-US" b="1" dirty="0"/>
              <a:t>requirement</a:t>
            </a:r>
            <a:r>
              <a:rPr lang="en-US" dirty="0"/>
              <a:t> as single-CC</a:t>
            </a:r>
          </a:p>
          <a:p>
            <a:pPr lvl="3"/>
            <a:r>
              <a:rPr lang="en-US" altLang="zh-TW" dirty="0"/>
              <a:t>i.e. n257=22.4 dBm, n259=18.7 dBm</a:t>
            </a:r>
            <a:endParaRPr lang="en-US" altLang="zh-TW" strike="sngStrike" dirty="0"/>
          </a:p>
          <a:p>
            <a:pPr lvl="2"/>
            <a:r>
              <a:rPr lang="en-US" altLang="zh-TW" b="1" dirty="0"/>
              <a:t>Option 1b: FFS</a:t>
            </a:r>
            <a:r>
              <a:rPr lang="zh-TW" altLang="en-US" b="1" dirty="0"/>
              <a:t> </a:t>
            </a:r>
            <a:r>
              <a:rPr lang="en-US" b="1" dirty="0"/>
              <a:t>relaxed</a:t>
            </a:r>
            <a:r>
              <a:rPr lang="en-US" dirty="0"/>
              <a:t> </a:t>
            </a:r>
            <a:r>
              <a:rPr lang="en-US" b="1" dirty="0"/>
              <a:t>requirement</a:t>
            </a:r>
            <a:r>
              <a:rPr lang="en-US" dirty="0"/>
              <a:t> compared to single-CC</a:t>
            </a:r>
          </a:p>
          <a:p>
            <a:pPr lvl="3"/>
            <a:r>
              <a:rPr lang="en-US" altLang="zh-TW" dirty="0"/>
              <a:t>i.e. n257=22.4-FFS dBm, n259=18.7-FFS dBm</a:t>
            </a:r>
            <a:endParaRPr lang="en-US" altLang="zh-TW" strike="sngStrike" dirty="0"/>
          </a:p>
          <a:p>
            <a:pPr lvl="2"/>
            <a:r>
              <a:rPr lang="en-US" b="1" dirty="0"/>
              <a:t>Option 1c: 3dB relaxed</a:t>
            </a:r>
            <a:r>
              <a:rPr lang="en-US" dirty="0"/>
              <a:t> </a:t>
            </a:r>
            <a:r>
              <a:rPr lang="en-US" b="1" dirty="0"/>
              <a:t>requirement</a:t>
            </a:r>
            <a:r>
              <a:rPr lang="en-US" dirty="0"/>
              <a:t> compared to single-CC</a:t>
            </a:r>
          </a:p>
          <a:p>
            <a:pPr lvl="3"/>
            <a:r>
              <a:rPr lang="en-US" altLang="zh-TW" dirty="0"/>
              <a:t>i.e. n257=19.4 dBm, n259=15.7 dBm</a:t>
            </a:r>
            <a:endParaRPr lang="en-US" altLang="zh-TW" strike="sngStrike" dirty="0"/>
          </a:p>
          <a:p>
            <a:pPr lvl="1"/>
            <a:r>
              <a:rPr lang="en-US" b="1" dirty="0"/>
              <a:t>Option</a:t>
            </a:r>
            <a:r>
              <a:rPr lang="zh-TW" altLang="en-US" b="1" dirty="0"/>
              <a:t> </a:t>
            </a:r>
            <a:r>
              <a:rPr lang="en-US" b="1" dirty="0"/>
              <a:t>2</a:t>
            </a:r>
            <a:r>
              <a:rPr lang="en-US" dirty="0"/>
              <a:t>: </a:t>
            </a:r>
            <a:r>
              <a:rPr lang="en-US" altLang="zh-CN" dirty="0"/>
              <a:t>Specify min peak EIRP as </a:t>
            </a:r>
            <a:r>
              <a:rPr lang="en-US" altLang="zh-CN" b="1" dirty="0"/>
              <a:t>per </a:t>
            </a:r>
            <a:r>
              <a:rPr lang="en-US" altLang="zh-TW" b="1" dirty="0"/>
              <a:t>UE</a:t>
            </a:r>
            <a:endParaRPr lang="en-US" altLang="zh-CN" b="1" dirty="0"/>
          </a:p>
          <a:p>
            <a:pPr lvl="2"/>
            <a:r>
              <a:rPr lang="en-US" altLang="zh-TW" b="1" dirty="0"/>
              <a:t>FFS</a:t>
            </a:r>
            <a:r>
              <a:rPr lang="zh-TW" altLang="en-US" dirty="0"/>
              <a:t> </a:t>
            </a:r>
            <a:r>
              <a:rPr lang="en-US" altLang="zh-TW" dirty="0"/>
              <a:t>on how “per UE” concept work, and the exact corresponding requirements</a:t>
            </a:r>
            <a:endParaRPr lang="en-US" dirty="0"/>
          </a:p>
          <a:p>
            <a:pPr lvl="1"/>
            <a:r>
              <a:rPr lang="en-US" b="1" dirty="0"/>
              <a:t>Option</a:t>
            </a:r>
            <a:r>
              <a:rPr lang="zh-TW" altLang="en-US" b="1" dirty="0"/>
              <a:t> </a:t>
            </a:r>
            <a:r>
              <a:rPr lang="en-US" b="1" dirty="0"/>
              <a:t>3</a:t>
            </a:r>
            <a:r>
              <a:rPr lang="en-US" dirty="0"/>
              <a:t>: </a:t>
            </a:r>
            <a:r>
              <a:rPr lang="en-US" altLang="zh-CN" dirty="0"/>
              <a:t>Others</a:t>
            </a:r>
            <a:endParaRPr lang="en-US" dirty="0"/>
          </a:p>
          <a:p>
            <a:pPr lvl="2"/>
            <a:r>
              <a:rPr lang="en-US" dirty="0"/>
              <a:t>Others are not precluded</a:t>
            </a:r>
          </a:p>
        </p:txBody>
      </p:sp>
    </p:spTree>
    <p:extLst>
      <p:ext uri="{BB962C8B-B14F-4D97-AF65-F5344CB8AC3E}">
        <p14:creationId xmlns:p14="http://schemas.microsoft.com/office/powerpoint/2010/main" val="10757084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4355</TotalTime>
  <Words>374</Words>
  <Application>Microsoft Office PowerPoint</Application>
  <PresentationFormat>Widescreen</PresentationFormat>
  <Paragraphs>58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等线</vt:lpstr>
      <vt:lpstr>SimSun</vt:lpstr>
      <vt:lpstr>游ゴシック</vt:lpstr>
      <vt:lpstr>游ゴシック Light</vt:lpstr>
      <vt:lpstr>新細明體</vt:lpstr>
      <vt:lpstr>Arial</vt:lpstr>
      <vt:lpstr>Calibri</vt:lpstr>
      <vt:lpstr>Times New Roman</vt:lpstr>
      <vt:lpstr>Office テーマ</vt:lpstr>
      <vt:lpstr>WF on FR2 UEs that support inter-band UL CA</vt:lpstr>
      <vt:lpstr>Background</vt:lpstr>
      <vt:lpstr>Work flow and WID objective</vt:lpstr>
      <vt:lpstr>Max EIRP &amp; Max TRP  of CA_n257A-n259A based on IBM</vt:lpstr>
      <vt:lpstr>Min Peak EIRP of CA_n257A-n259A based on IBM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[97e][127]FR2 FWA GTW (Nov. 4)</dc:title>
  <dc:creator>無線 規格</dc:creator>
  <cp:lastModifiedBy>Ting-Wei Kang (康庭維)</cp:lastModifiedBy>
  <cp:revision>83</cp:revision>
  <dcterms:created xsi:type="dcterms:W3CDTF">2020-11-04T06:34:52Z</dcterms:created>
  <dcterms:modified xsi:type="dcterms:W3CDTF">2021-02-03T23:01:32Z</dcterms:modified>
</cp:coreProperties>
</file>