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85" r:id="rId3"/>
    <p:sldId id="286" r:id="rId4"/>
    <p:sldId id="289" r:id="rId5"/>
    <p:sldId id="302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8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AEA7F-FA68-4D07-8D83-065F9C5531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8748AC-641C-42CD-B6E2-8C0970956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4435E-65FD-49DE-82E6-E0331C3E0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E79818-CB9B-420C-BF04-80A97D70F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F9DEBA-2A2D-417B-8D71-0355D84DA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617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869A-635C-4C93-851D-202173935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D06F88-5193-47D4-83EA-BFC01CA25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D68BE-58C4-48F4-9A7E-9787A356C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BA6D1-8EBF-4D74-97B0-BF864C9C4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E9BAC1-2E93-4D46-9022-A167260D7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37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8CCBC6-9802-40D3-A007-7FC6A8956C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ED2CA0-49BB-44A0-BD44-ACB879869C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B5146-0EC3-467A-B905-9CD5FB3AB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9855B-EE66-4302-92C4-8C854F4E8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BBA31D-E8AB-4C5F-A3EB-743849236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1854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6EBD3-117D-4EC7-B8ED-4D6DD3C0B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DF7C4C-8BB3-45B1-B526-F424110E8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0285DA-F648-4CB8-88AA-C578AAFB1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02238D-FDA6-434F-9E41-3BCD78155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2F39A-88EB-430D-AC96-D9BF8F6FD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439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46286-F566-4853-8331-85D24B701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A02F5E-D441-4CB5-A433-5603C97883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58933-7E73-41C3-B137-677FD7EE9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E5F24-813D-4AD7-9D90-AFB21CF4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E68B9-2A8C-452F-AE67-E082684AB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81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C675E-AAD0-402B-9982-E89AB88E7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E14D44-1E62-42F3-9A26-F71F321E96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09BC4C-97C7-4AF1-A7FE-1E4823C5A6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43B25E-BD99-49F1-A341-9B463BB7E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C10B19-B701-4FE7-825F-BD2264C17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72387A-52DA-4C7C-84B7-601FD547B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21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AE537-62B8-43F6-96AF-EF074A967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D9EDCE-F931-4208-9FE4-865068C510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1A2063-2AAF-4186-A499-D5EA029908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6E581C-93AF-4A8C-AF61-7C17E9D7AF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3A68CF-C210-4BBD-8D81-316D8D7B8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F7792E-59E2-481A-BC5C-1B03E6FE3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4FC241-0067-4F56-B2AF-5244E478A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9AC938-01B1-45A2-A4FA-19D302095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281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43177-3A02-411D-AAFF-8EA7FDA58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A7D0D6-580B-4EB6-AE8D-092FB64ED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78668A-1B95-4500-ACDD-D83DE4048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49DEF9-FE7C-456B-B389-C1D1394CE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027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7E6236-40B4-4139-A53F-F7E129234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2DDA9D-47F5-4B9F-A78A-F1F428D9A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5FDECD-8C08-4DCE-B94E-B228B7980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749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53E3A-5AFB-4044-B829-C95A5DBCE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23BB98-1AD6-4461-81FE-A7555EC22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B239E1-F033-43BD-A7EF-9D5930CE2B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709955-F1F7-436C-910C-8C27969B9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C63F27-C379-448F-9861-98E5AE974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8CBCB4-2F3F-4442-A34A-B6EF5E017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307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A0D3C-B5AD-49D0-976B-534EA82A5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5313C8-CCD6-415D-B260-5A2F8A36BF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CB185C-EC73-45C0-A44D-6ACF1FD08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8D8C7F-09B7-47E7-BF2D-02A51FC8A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87C590-C0BA-4D4B-89BB-144BCFFEA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87519-FC46-4DEE-9FBA-D03F0552D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382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200FA-0D3F-4DE8-8863-103A04340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03E0A4-E9A7-4CD7-99C1-2DFDD1186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C5D042-5810-42BC-87CB-0F2C16749B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7FFA9-04B8-4D05-BE5F-CBDC3A509381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CE5DC-093A-4191-97A3-7E236D3EDB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7E519-A8C1-4961-B135-04025852F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826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966823"/>
            <a:ext cx="9144000" cy="1543140"/>
          </a:xfrm>
        </p:spPr>
        <p:txBody>
          <a:bodyPr>
            <a:normAutofit/>
          </a:bodyPr>
          <a:lstStyle/>
          <a:p>
            <a:r>
              <a:rPr lang="en-GB" sz="4000" b="1" dirty="0">
                <a:latin typeface="+mn-lt"/>
              </a:rPr>
              <a:t>WF on RRM requirements for FR2 Inter-band DL CA and UL CA</a:t>
            </a:r>
            <a:endParaRPr lang="ja-JP" altLang="en-US" sz="4000" b="1" dirty="0">
              <a:latin typeface="+mn-lt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5256" y="203109"/>
            <a:ext cx="48644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3GPP TSG-RAN4 Meeting #98e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E-meeting, January 25</a:t>
            </a:r>
            <a:r>
              <a:rPr kumimoji="1" lang="en-US" sz="2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</a:t>
            </a:r>
            <a:r>
              <a:rPr kumimoji="1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February 5</a:t>
            </a:r>
            <a:r>
              <a:rPr kumimoji="1" lang="en-US" sz="2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</a:t>
            </a:r>
            <a:r>
              <a:rPr kumimoji="1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809026" y="203109"/>
            <a:ext cx="30673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kumimoji="1" lang="en-US" altLang="ja-JP" sz="2000" b="1" dirty="0">
                <a:solidFill>
                  <a:prstClr val="black"/>
                </a:solidFill>
                <a:ea typeface="ＭＳ Ｐゴシック" panose="020B0600070205080204" pitchFamily="34" charset="-128"/>
              </a:rPr>
              <a:t>R4-210</a:t>
            </a:r>
            <a:r>
              <a:rPr lang="en-US" sz="2000" b="1" dirty="0"/>
              <a:t>4095</a:t>
            </a:r>
            <a:endParaRPr kumimoji="1" lang="en-US" altLang="ja-JP" sz="2000" b="1" dirty="0">
              <a:solidFill>
                <a:prstClr val="black"/>
              </a:solidFill>
              <a:ea typeface="ＭＳ Ｐゴシック" panose="020B0600070205080204" pitchFamily="34" charset="-128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Document for:	Approval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791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1-6 RRM Requirements for CBM 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687"/>
            <a:ext cx="10526486" cy="4103914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en-GB" sz="2200" u="sng" dirty="0"/>
              <a:t>Issue 1-6-1: Scope of the RRM requirements for FR2 inter-band DL CA ? </a:t>
            </a:r>
          </a:p>
          <a:p>
            <a:pPr lvl="1">
              <a:spcAft>
                <a:spcPts val="600"/>
              </a:spcAft>
            </a:pPr>
            <a:r>
              <a:rPr lang="en-GB" sz="2000" dirty="0">
                <a:solidFill>
                  <a:srgbClr val="00B050"/>
                </a:solidFill>
              </a:rPr>
              <a:t>Agreement: Scope of the RRM requirements for FR2 inter-band DL CA includes but not limited to MRTD, Scaling factor </a:t>
            </a:r>
            <a:r>
              <a:rPr lang="en-GB" sz="2000" dirty="0" err="1">
                <a:solidFill>
                  <a:srgbClr val="00B050"/>
                </a:solidFill>
              </a:rPr>
              <a:t>CSSF</a:t>
            </a:r>
            <a:r>
              <a:rPr lang="en-GB" sz="1400" dirty="0" err="1">
                <a:solidFill>
                  <a:srgbClr val="00B050"/>
                </a:solidFill>
              </a:rPr>
              <a:t>outside_gap</a:t>
            </a:r>
            <a:r>
              <a:rPr lang="en-GB" sz="2000" dirty="0">
                <a:solidFill>
                  <a:srgbClr val="00B050"/>
                </a:solidFill>
              </a:rPr>
              <a:t>, interruption requirements, </a:t>
            </a:r>
            <a:r>
              <a:rPr lang="en-GB" sz="2000" dirty="0" err="1">
                <a:solidFill>
                  <a:srgbClr val="00B050"/>
                </a:solidFill>
              </a:rPr>
              <a:t>SCell</a:t>
            </a:r>
            <a:r>
              <a:rPr lang="en-GB" sz="2000" dirty="0">
                <a:solidFill>
                  <a:srgbClr val="00B050"/>
                </a:solidFill>
              </a:rPr>
              <a:t> activation requirements, Beam management requirements and scheduling/measurement restriction requirements </a:t>
            </a:r>
            <a:endParaRPr lang="en-GB" sz="2200" u="sng" dirty="0"/>
          </a:p>
          <a:p>
            <a:pPr>
              <a:spcAft>
                <a:spcPts val="600"/>
              </a:spcAft>
            </a:pPr>
            <a:r>
              <a:rPr lang="en-GB" sz="2200" u="sng" dirty="0"/>
              <a:t>Issue 1-6-2: Interruption requirement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sz="2000" dirty="0"/>
              <a:t>    FFS:</a:t>
            </a:r>
          </a:p>
          <a:p>
            <a:pPr lvl="1"/>
            <a:r>
              <a:rPr lang="en-GB" sz="2000" dirty="0"/>
              <a:t>Option 1: The existing interruption requirements of intra-band CA can be applied (Intel, OPPO, MTK, LG, QC, OPPO, Intel, Nokia)</a:t>
            </a:r>
            <a:endParaRPr lang="en-US" sz="2000" dirty="0"/>
          </a:p>
          <a:p>
            <a:pPr lvl="1"/>
            <a:r>
              <a:rPr lang="en-GB" sz="2000" dirty="0"/>
              <a:t>Option2: The interruption requirements applied for CBM based FR2 inter-band CA need to be introduced in Rel-17, which need RF inputs on the RF architecture of CBM type UE (Huawei, MTK, Xiaomi, OPPO, Apple, NEC, E///)</a:t>
            </a: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endParaRPr lang="en-GB" sz="1800" u="sng" dirty="0"/>
          </a:p>
          <a:p>
            <a:pPr lvl="1">
              <a:lnSpc>
                <a:spcPct val="100000"/>
              </a:lnSpc>
            </a:pPr>
            <a:endParaRPr lang="en-US" sz="2000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en-GB" sz="2200" u="sng" dirty="0"/>
          </a:p>
        </p:txBody>
      </p:sp>
    </p:spTree>
    <p:extLst>
      <p:ext uri="{BB962C8B-B14F-4D97-AF65-F5344CB8AC3E}">
        <p14:creationId xmlns:p14="http://schemas.microsoft.com/office/powerpoint/2010/main" val="2582255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1-6 RRM Requirements for CBM 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687"/>
            <a:ext cx="10526486" cy="4103914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en-GB" sz="2600" u="sng" dirty="0"/>
              <a:t>Issue 1-6-3: Scheduling restriction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sz="2200" dirty="0"/>
              <a:t>    FFS:</a:t>
            </a:r>
          </a:p>
          <a:p>
            <a:pPr lvl="1"/>
            <a:r>
              <a:rPr lang="en-GB" sz="2200" dirty="0"/>
              <a:t>Option 1: To apply an agreement from RAN4 #94-bis-e: (Intel, MTK, LG, QC, Huawei, Intel)</a:t>
            </a:r>
            <a:endParaRPr lang="en-US" sz="2200" dirty="0"/>
          </a:p>
          <a:p>
            <a:pPr lvl="2"/>
            <a:r>
              <a:rPr lang="en-GB" sz="2200" dirty="0"/>
              <a:t>“The scheduling availability requirements for FR2 inter-band CA scenario shall be introduced to clarify there is scheduling restriction on one FR2 band due to RLM/BFD/CBD/L1-RSRP measurements being performed on another FR2 band if UE uses common beam.</a:t>
            </a:r>
            <a:endParaRPr lang="en-US" sz="2200" dirty="0"/>
          </a:p>
          <a:p>
            <a:pPr lvl="2"/>
            <a:r>
              <a:rPr lang="en-GB" sz="2200" dirty="0"/>
              <a:t>The existing scheduling restriction requirements on FR2 shall be extended to serving cells in different bands.”</a:t>
            </a:r>
            <a:endParaRPr lang="en-US" sz="2200" dirty="0"/>
          </a:p>
          <a:p>
            <a:pPr lvl="1"/>
            <a:r>
              <a:rPr lang="en-GB" sz="2200" dirty="0"/>
              <a:t>Option 2: The existing scheduling/measurement restriction requirements applied for FR2 intra-band CA need to be extended to FR2 inter-band CA with CBM type UE. (Huawei, Xiaomi, E///, Nokia)</a:t>
            </a:r>
            <a:endParaRPr lang="en-US" sz="2200" dirty="0"/>
          </a:p>
          <a:p>
            <a:pPr lvl="1"/>
            <a:r>
              <a:rPr lang="en-GB" sz="2200" dirty="0"/>
              <a:t>Option 3: Need more discussion (Xiaomi, OPPO, Apple, NEC)</a:t>
            </a:r>
            <a:endParaRPr lang="en-US" sz="2200" dirty="0"/>
          </a:p>
          <a:p>
            <a:pPr marL="0" indent="0">
              <a:spcAft>
                <a:spcPts val="600"/>
              </a:spcAft>
              <a:buNone/>
            </a:pPr>
            <a:endParaRPr lang="en-GB" sz="1800" u="sng" dirty="0"/>
          </a:p>
          <a:p>
            <a:pPr lvl="1">
              <a:lnSpc>
                <a:spcPct val="100000"/>
              </a:lnSpc>
            </a:pPr>
            <a:endParaRPr lang="en-US" sz="2000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en-GB" sz="2200" u="sng" dirty="0"/>
          </a:p>
        </p:txBody>
      </p:sp>
    </p:spTree>
    <p:extLst>
      <p:ext uri="{BB962C8B-B14F-4D97-AF65-F5344CB8AC3E}">
        <p14:creationId xmlns:p14="http://schemas.microsoft.com/office/powerpoint/2010/main" val="2832322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1-6 RRM Requirements for CBM 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58686"/>
            <a:ext cx="10635343" cy="4713513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en-GB" sz="2600" u="sng" dirty="0"/>
              <a:t>Issue 1-6-4: Measurement restriction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sz="2200" dirty="0"/>
              <a:t>    FFS:</a:t>
            </a:r>
          </a:p>
          <a:p>
            <a:pPr lvl="1"/>
            <a:r>
              <a:rPr lang="en-GB" sz="2200" dirty="0"/>
              <a:t>Option 1: To apply an agreement from RAN4 #95-e: (Intel, LG, QC, Intel)</a:t>
            </a:r>
            <a:endParaRPr lang="en-US" sz="2200" dirty="0"/>
          </a:p>
          <a:p>
            <a:pPr lvl="2"/>
            <a:r>
              <a:rPr lang="en-GB" sz="2200" dirty="0"/>
              <a:t>“For CBM UEs in FR2 inter-band CA, the existing measurement restriction requirements for FR2 is applied for the RLM/BFD/CBD/L1-RSRP measurements being performed on different FR2 bands.”</a:t>
            </a:r>
            <a:endParaRPr lang="en-US" sz="2200" dirty="0"/>
          </a:p>
          <a:p>
            <a:pPr lvl="1"/>
            <a:r>
              <a:rPr lang="en-GB" sz="2200" dirty="0"/>
              <a:t>Option 2: For CBM UEs the measurement restriction applies when the SSB for RLM, BFD, CBD or L1- RSRP measurement on one band is in the same OFDM symbol as the CSI-RS for RLM, BFD, CBD or L1- RSRP measurement on another band (Intel)</a:t>
            </a:r>
          </a:p>
          <a:p>
            <a:pPr lvl="1"/>
            <a:r>
              <a:rPr lang="en-GB" sz="2200" dirty="0"/>
              <a:t>Option 2a: For CBM UEs the measurement restriction applies when the SSB for RLM, BFD, CBD or L1- RSRP measurement on one band is in the </a:t>
            </a:r>
            <a:r>
              <a:rPr lang="en-GB" sz="2200" strike="sngStrike" dirty="0"/>
              <a:t>same </a:t>
            </a:r>
            <a:r>
              <a:rPr lang="en-GB" sz="2200" dirty="0"/>
              <a:t>OFDM symbols overlapping with the CSI-RS for RLM, BFD, CBD or L1- RSRP measurement on another band (MTK, LG)</a:t>
            </a:r>
            <a:endParaRPr lang="en-US" sz="2200" dirty="0"/>
          </a:p>
          <a:p>
            <a:pPr lvl="1"/>
            <a:r>
              <a:rPr lang="en-GB" sz="2200" dirty="0"/>
              <a:t>Option 3: The existing scheduling/measurement restriction requirements applied for FR2 intra-band CA need to be extended to FR2 inter-band CA with CBM type UE (Huawei, E///, Nokia)</a:t>
            </a:r>
            <a:endParaRPr lang="en-US" sz="2200" dirty="0"/>
          </a:p>
          <a:p>
            <a:pPr lvl="1"/>
            <a:r>
              <a:rPr lang="en-GB" sz="2200" dirty="0"/>
              <a:t>Option 4: More discussion is needed. (Xiaomi, OPPO, Apple, NEC)</a:t>
            </a:r>
            <a:endParaRPr lang="en-US" sz="2200" dirty="0"/>
          </a:p>
          <a:p>
            <a:pPr marL="0" indent="0">
              <a:spcAft>
                <a:spcPts val="600"/>
              </a:spcAft>
              <a:buNone/>
            </a:pPr>
            <a:endParaRPr lang="en-GB" sz="1800" u="sng" dirty="0"/>
          </a:p>
          <a:p>
            <a:pPr lvl="1">
              <a:lnSpc>
                <a:spcPct val="100000"/>
              </a:lnSpc>
            </a:pPr>
            <a:endParaRPr lang="en-US" sz="2000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en-GB" sz="2200" u="sng" dirty="0"/>
          </a:p>
        </p:txBody>
      </p:sp>
    </p:spTree>
    <p:extLst>
      <p:ext uri="{BB962C8B-B14F-4D97-AF65-F5344CB8AC3E}">
        <p14:creationId xmlns:p14="http://schemas.microsoft.com/office/powerpoint/2010/main" val="2070101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1-6 RRM Requirements for CBM 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75657"/>
            <a:ext cx="10711544" cy="5442857"/>
          </a:xfrm>
        </p:spPr>
        <p:txBody>
          <a:bodyPr>
            <a:normAutofit fontScale="55000" lnSpcReduction="20000"/>
          </a:bodyPr>
          <a:lstStyle/>
          <a:p>
            <a:pPr>
              <a:spcAft>
                <a:spcPts val="600"/>
              </a:spcAft>
            </a:pPr>
            <a:r>
              <a:rPr lang="en-GB" sz="4400" u="sng" dirty="0"/>
              <a:t>Issue 1-6-5: </a:t>
            </a:r>
            <a:r>
              <a:rPr lang="en-GB" sz="4400" u="sng" dirty="0" err="1"/>
              <a:t>Scell</a:t>
            </a:r>
            <a:r>
              <a:rPr lang="en-GB" sz="4400" u="sng" dirty="0"/>
              <a:t> activation delay requirements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sz="3200" dirty="0"/>
              <a:t>    </a:t>
            </a:r>
            <a:r>
              <a:rPr lang="en-GB" sz="3200" dirty="0">
                <a:solidFill>
                  <a:srgbClr val="00B050"/>
                </a:solidFill>
              </a:rPr>
              <a:t>Agreements:</a:t>
            </a:r>
          </a:p>
          <a:p>
            <a:pPr lvl="1"/>
            <a:r>
              <a:rPr lang="en-GB" sz="3200" dirty="0">
                <a:solidFill>
                  <a:srgbClr val="00B050"/>
                </a:solidFill>
              </a:rPr>
              <a:t>For Case 1: </a:t>
            </a:r>
            <a:r>
              <a:rPr lang="en-GB" sz="3200" dirty="0" err="1">
                <a:solidFill>
                  <a:srgbClr val="00B050"/>
                </a:solidFill>
              </a:rPr>
              <a:t>SCell</a:t>
            </a:r>
            <a:r>
              <a:rPr lang="en-GB" sz="3200" dirty="0">
                <a:solidFill>
                  <a:srgbClr val="00B050"/>
                </a:solidFill>
              </a:rPr>
              <a:t> being activated belongs to FR2 and if there is at least one active serving cell on that FR2 band, existing </a:t>
            </a:r>
            <a:r>
              <a:rPr lang="en-GB" sz="3200" dirty="0" err="1">
                <a:solidFill>
                  <a:srgbClr val="00B050"/>
                </a:solidFill>
              </a:rPr>
              <a:t>SCell</a:t>
            </a:r>
            <a:r>
              <a:rPr lang="en-GB" sz="3200" dirty="0">
                <a:solidFill>
                  <a:srgbClr val="00B050"/>
                </a:solidFill>
              </a:rPr>
              <a:t> activation delay requirements in Case 1 can be applied </a:t>
            </a:r>
            <a:endParaRPr lang="en-GB" sz="3200" u="sng" dirty="0">
              <a:solidFill>
                <a:srgbClr val="00B05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GB" sz="3200" dirty="0"/>
              <a:t>    FFS:</a:t>
            </a:r>
          </a:p>
          <a:p>
            <a:pPr lvl="1"/>
            <a:r>
              <a:rPr lang="en-GB" sz="3200" dirty="0"/>
              <a:t>Case 2: </a:t>
            </a:r>
            <a:r>
              <a:rPr lang="en-GB" sz="3200" dirty="0" err="1"/>
              <a:t>SCell</a:t>
            </a:r>
            <a:r>
              <a:rPr lang="en-GB" sz="3200" dirty="0"/>
              <a:t> being activated belongs to FR2 and if there is no active serving cell on that FR2 band provided that </a:t>
            </a:r>
            <a:r>
              <a:rPr lang="en-GB" sz="3200" dirty="0" err="1"/>
              <a:t>PCell</a:t>
            </a:r>
            <a:r>
              <a:rPr lang="en-GB" sz="3200" dirty="0"/>
              <a:t> or </a:t>
            </a:r>
            <a:r>
              <a:rPr lang="en-GB" sz="3200" dirty="0" err="1"/>
              <a:t>PSCell</a:t>
            </a:r>
            <a:r>
              <a:rPr lang="en-GB" sz="3200" dirty="0"/>
              <a:t> is FR2</a:t>
            </a:r>
            <a:endParaRPr lang="en-US" sz="3200" dirty="0"/>
          </a:p>
          <a:p>
            <a:pPr lvl="2"/>
            <a:r>
              <a:rPr lang="en-GB" sz="3200" dirty="0"/>
              <a:t>Option1 (Intel, MTK): </a:t>
            </a:r>
            <a:endParaRPr lang="en-US" sz="3200" dirty="0"/>
          </a:p>
          <a:p>
            <a:pPr lvl="3"/>
            <a:r>
              <a:rPr lang="en-GB" sz="3200" dirty="0"/>
              <a:t>If the target </a:t>
            </a:r>
            <a:r>
              <a:rPr lang="en-GB" sz="3200" dirty="0" err="1"/>
              <a:t>SCell</a:t>
            </a:r>
            <a:r>
              <a:rPr lang="en-GB" sz="3200" dirty="0"/>
              <a:t> is known, the existing known </a:t>
            </a:r>
            <a:r>
              <a:rPr lang="en-GB" sz="3200" dirty="0" err="1"/>
              <a:t>SCell</a:t>
            </a:r>
            <a:r>
              <a:rPr lang="en-GB" sz="3200" dirty="0"/>
              <a:t> requirement in Case 2 shall be applied. (E///, Nokia)</a:t>
            </a:r>
            <a:endParaRPr lang="en-US" sz="3200" dirty="0"/>
          </a:p>
          <a:p>
            <a:pPr lvl="3"/>
            <a:r>
              <a:rPr lang="en-GB" sz="3200" dirty="0"/>
              <a:t>In the case when </a:t>
            </a:r>
            <a:r>
              <a:rPr lang="en-GB" sz="3200" dirty="0" err="1"/>
              <a:t>SCell</a:t>
            </a:r>
            <a:r>
              <a:rPr lang="en-GB" sz="3200" dirty="0"/>
              <a:t> being activated belongs to FR2 and if there is no active serving cell on that FR2 band provided that </a:t>
            </a:r>
            <a:r>
              <a:rPr lang="en-GB" sz="3200" dirty="0" err="1"/>
              <a:t>PCell</a:t>
            </a:r>
            <a:r>
              <a:rPr lang="en-GB" sz="3200" dirty="0"/>
              <a:t> or </a:t>
            </a:r>
            <a:r>
              <a:rPr lang="en-GB" sz="3200" dirty="0" err="1"/>
              <a:t>PSCell</a:t>
            </a:r>
            <a:r>
              <a:rPr lang="en-GB" sz="3200" dirty="0"/>
              <a:t> is FR2 and the target </a:t>
            </a:r>
            <a:r>
              <a:rPr lang="en-GB" sz="3200" dirty="0" err="1"/>
              <a:t>SCell</a:t>
            </a:r>
            <a:r>
              <a:rPr lang="en-GB" sz="3200" dirty="0"/>
              <a:t> is unknown the existing </a:t>
            </a:r>
            <a:r>
              <a:rPr lang="en-GB" sz="3200" dirty="0" err="1"/>
              <a:t>SCell</a:t>
            </a:r>
            <a:r>
              <a:rPr lang="en-GB" sz="3200" dirty="0"/>
              <a:t> activation delay requirements for FR1+FR2 CA without L1-RSRP measurement delay can be reused.</a:t>
            </a:r>
            <a:endParaRPr lang="en-US" sz="3200" dirty="0"/>
          </a:p>
          <a:p>
            <a:pPr lvl="2"/>
            <a:r>
              <a:rPr lang="en-GB" sz="3200" dirty="0"/>
              <a:t>Option2: The </a:t>
            </a:r>
            <a:r>
              <a:rPr lang="en-GB" sz="3200" dirty="0" err="1"/>
              <a:t>SCell</a:t>
            </a:r>
            <a:r>
              <a:rPr lang="en-GB" sz="3200" dirty="0"/>
              <a:t> activation requirements in Case 2 applied for CBM type UE need to be defined. How to define the </a:t>
            </a:r>
            <a:r>
              <a:rPr lang="en-GB" sz="3200" dirty="0" err="1"/>
              <a:t>SCell</a:t>
            </a:r>
            <a:r>
              <a:rPr lang="en-GB" sz="3200" dirty="0"/>
              <a:t> activation requirements for CBM type UE depends on the RF architecture and MRTD requirements for CBM type UE (Huawei, MTK, QC, Xiaomi, OPPO)</a:t>
            </a:r>
            <a:endParaRPr lang="en-US" sz="3200" dirty="0"/>
          </a:p>
          <a:p>
            <a:pPr lvl="2"/>
            <a:r>
              <a:rPr lang="en-GB" sz="3200" dirty="0"/>
              <a:t>Option3: </a:t>
            </a:r>
            <a:r>
              <a:rPr lang="en-GB" sz="3200" dirty="0" err="1"/>
              <a:t>Scell</a:t>
            </a:r>
            <a:r>
              <a:rPr lang="en-GB" sz="3200" dirty="0"/>
              <a:t> activation delay would be reduced for the case if the </a:t>
            </a:r>
            <a:r>
              <a:rPr lang="en-GB" sz="3200" dirty="0" err="1"/>
              <a:t>PCell</a:t>
            </a:r>
            <a:r>
              <a:rPr lang="en-GB" sz="3200" dirty="0"/>
              <a:t>/</a:t>
            </a:r>
            <a:r>
              <a:rPr lang="en-GB" sz="3200" dirty="0" err="1"/>
              <a:t>PSCell</a:t>
            </a:r>
            <a:r>
              <a:rPr lang="en-GB" sz="3200" dirty="0"/>
              <a:t> and the target </a:t>
            </a:r>
            <a:r>
              <a:rPr lang="en-GB" sz="3200" dirty="0" err="1"/>
              <a:t>SCell</a:t>
            </a:r>
            <a:r>
              <a:rPr lang="en-GB" sz="3200" dirty="0"/>
              <a:t> are in a FR2 band pair with CBM, and the target </a:t>
            </a:r>
            <a:r>
              <a:rPr lang="en-GB" sz="3200" dirty="0" err="1"/>
              <a:t>SCell</a:t>
            </a:r>
            <a:r>
              <a:rPr lang="en-GB" sz="3200" dirty="0"/>
              <a:t> is unknown. (OPPO, E///)</a:t>
            </a:r>
            <a:endParaRPr lang="en-US" sz="3200" dirty="0"/>
          </a:p>
          <a:p>
            <a:pPr lvl="2"/>
            <a:r>
              <a:rPr lang="en-GB" sz="3200" dirty="0"/>
              <a:t>Option 4: Need further discussion (Apple, NEC)</a:t>
            </a:r>
            <a:endParaRPr lang="en-US" sz="3200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en-GB" sz="2200" u="sng" dirty="0"/>
          </a:p>
        </p:txBody>
      </p:sp>
    </p:spTree>
    <p:extLst>
      <p:ext uri="{BB962C8B-B14F-4D97-AF65-F5344CB8AC3E}">
        <p14:creationId xmlns:p14="http://schemas.microsoft.com/office/powerpoint/2010/main" val="12837030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1-6 RRM Requirements for CBM 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58686"/>
            <a:ext cx="10635343" cy="4713513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en-GB" sz="2600" u="sng" dirty="0"/>
              <a:t>Issue 1-6-6: Scaling factor </a:t>
            </a:r>
            <a:r>
              <a:rPr lang="en-GB" sz="2600" u="sng" dirty="0" err="1"/>
              <a:t>CSSF</a:t>
            </a:r>
            <a:r>
              <a:rPr lang="en-GB" sz="1200" u="sng" dirty="0" err="1"/>
              <a:t>outside_gap</a:t>
            </a:r>
            <a:endParaRPr lang="en-GB" sz="1200" u="sng" dirty="0"/>
          </a:p>
          <a:p>
            <a:pPr marL="0" indent="0">
              <a:spcAft>
                <a:spcPts val="600"/>
              </a:spcAft>
              <a:buNone/>
            </a:pPr>
            <a:r>
              <a:rPr lang="en-GB" sz="2200" dirty="0"/>
              <a:t>    FFS:</a:t>
            </a:r>
          </a:p>
          <a:p>
            <a:pPr lvl="1"/>
            <a:r>
              <a:rPr lang="en-GB" sz="2200" dirty="0"/>
              <a:t>Option 1: </a:t>
            </a:r>
            <a:r>
              <a:rPr lang="en-US" sz="2200" dirty="0"/>
              <a:t>If FR2 inter-band CA with two bands are only considered in Rel-17, then the existing </a:t>
            </a:r>
            <a:r>
              <a:rPr lang="en-GB" sz="2200" dirty="0"/>
              <a:t>requirements on scaling factor </a:t>
            </a:r>
            <a:r>
              <a:rPr lang="en-GB" sz="2200" dirty="0" err="1"/>
              <a:t>CSSF</a:t>
            </a:r>
            <a:r>
              <a:rPr lang="en-GB" sz="2200" baseline="-25000" dirty="0" err="1"/>
              <a:t>outside_gap</a:t>
            </a:r>
            <a:r>
              <a:rPr lang="en-GB" sz="2200" baseline="-25000" dirty="0"/>
              <a:t> </a:t>
            </a:r>
            <a:r>
              <a:rPr lang="en-US" sz="2200" dirty="0"/>
              <a:t>in Rel-16 </a:t>
            </a:r>
            <a:r>
              <a:rPr lang="en-GB" sz="2200" dirty="0"/>
              <a:t>can be applied to Rel-17. The requirements on scaling factor </a:t>
            </a:r>
            <a:r>
              <a:rPr lang="en-GB" sz="2200" dirty="0" err="1"/>
              <a:t>CSSF</a:t>
            </a:r>
            <a:r>
              <a:rPr lang="en-GB" sz="2200" baseline="-25000" dirty="0" err="1"/>
              <a:t>outside_gap</a:t>
            </a:r>
            <a:r>
              <a:rPr lang="en-GB" sz="2200" baseline="-25000" dirty="0"/>
              <a:t> </a:t>
            </a:r>
            <a:r>
              <a:rPr lang="en-GB" sz="2200" dirty="0"/>
              <a:t>need to be revised if FR2 inter-band CA with more than two bands will be introduced in Rel-17 (Huawei, QC, Xiaomi, OPPO, E///, Intel, </a:t>
            </a:r>
            <a:r>
              <a:rPr lang="en-GB" sz="2200" dirty="0">
                <a:solidFill>
                  <a:srgbClr val="FF0000"/>
                </a:solidFill>
              </a:rPr>
              <a:t>LG</a:t>
            </a:r>
            <a:r>
              <a:rPr lang="en-GB" sz="2200" dirty="0"/>
              <a:t>)</a:t>
            </a:r>
            <a:endParaRPr lang="en-US" sz="2200" dirty="0"/>
          </a:p>
          <a:p>
            <a:pPr lvl="1"/>
            <a:r>
              <a:rPr lang="en-US" sz="2200" dirty="0"/>
              <a:t>Option 2: Existing R15 requirements can be used as the baseline for CBM UE (Nokia).</a:t>
            </a:r>
          </a:p>
          <a:p>
            <a:pPr lvl="1"/>
            <a:r>
              <a:rPr lang="en-GB" sz="2200" dirty="0"/>
              <a:t>Option 3: Need further discussion (</a:t>
            </a:r>
            <a:r>
              <a:rPr lang="en-GB" sz="2200" strike="sngStrike" dirty="0">
                <a:solidFill>
                  <a:srgbClr val="FF0000"/>
                </a:solidFill>
              </a:rPr>
              <a:t>LG</a:t>
            </a:r>
            <a:r>
              <a:rPr lang="en-GB" sz="2200" dirty="0"/>
              <a:t>, Apple, NEC)</a:t>
            </a:r>
            <a:endParaRPr lang="en-GB" sz="2200" u="sng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sz="2600" u="sng" dirty="0"/>
              <a:t>Issue 1-6-7: Beam management requirement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sz="2200" dirty="0"/>
              <a:t>    FFS:</a:t>
            </a:r>
          </a:p>
          <a:p>
            <a:pPr lvl="1"/>
            <a:r>
              <a:rPr lang="en-GB" sz="2200" dirty="0"/>
              <a:t>Option 1: The existing BFD/CBD requirements in Rel-16 can be applied for CBM type UE (Huawei, MTK, QC, Xiaomi, OPPO, E///, NEC, Nokia)</a:t>
            </a:r>
            <a:endParaRPr lang="en-US" sz="2200" dirty="0"/>
          </a:p>
          <a:p>
            <a:pPr lvl="1"/>
            <a:r>
              <a:rPr lang="en-GB" sz="2200" dirty="0"/>
              <a:t>Option 2: Need further discussion (LG, Intel)</a:t>
            </a:r>
            <a:endParaRPr lang="en-US" sz="2200" dirty="0"/>
          </a:p>
          <a:p>
            <a:pPr marL="457200" lvl="1" indent="0">
              <a:buNone/>
            </a:pPr>
            <a:endParaRPr lang="en-GB" sz="2200" u="sng" dirty="0"/>
          </a:p>
        </p:txBody>
      </p:sp>
    </p:spTree>
    <p:extLst>
      <p:ext uri="{BB962C8B-B14F-4D97-AF65-F5344CB8AC3E}">
        <p14:creationId xmlns:p14="http://schemas.microsoft.com/office/powerpoint/2010/main" val="3060391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2-1 RRM Requirements in inter-band UL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58686"/>
            <a:ext cx="10635343" cy="4713513"/>
          </a:xfrm>
        </p:spPr>
        <p:txBody>
          <a:bodyPr>
            <a:normAutofit fontScale="92500" lnSpcReduction="20000"/>
          </a:bodyPr>
          <a:lstStyle/>
          <a:p>
            <a:r>
              <a:rPr lang="en-GB" sz="2600" u="sng" dirty="0"/>
              <a:t>Issue 2-1-1: interruption requirements due to UL carrier RRC reconfiguration </a:t>
            </a:r>
            <a:endParaRPr lang="en-US" sz="2600" u="sng" dirty="0"/>
          </a:p>
          <a:p>
            <a:pPr marL="0" indent="0">
              <a:spcAft>
                <a:spcPts val="600"/>
              </a:spcAft>
              <a:buNone/>
            </a:pPr>
            <a:r>
              <a:rPr lang="en-GB" sz="2200" dirty="0"/>
              <a:t>    FFS:</a:t>
            </a:r>
          </a:p>
          <a:p>
            <a:pPr lvl="1"/>
            <a:r>
              <a:rPr lang="en-GB" sz="2200" dirty="0"/>
              <a:t>Option 1: The existing interruption and delay requirements for UL carrier RRC reconfiguration can be applied when new inter-band UL CA configurations are introduced (Huawei, LG, QC, OPPO, E///)</a:t>
            </a:r>
            <a:endParaRPr lang="en-US" sz="2200" dirty="0"/>
          </a:p>
          <a:p>
            <a:pPr lvl="1"/>
            <a:r>
              <a:rPr lang="en-GB" sz="2200" dirty="0"/>
              <a:t>Option 2: More discussion is needed. (MTK, Apple, Intel)</a:t>
            </a:r>
            <a:endParaRPr lang="en-US" sz="2200" dirty="0"/>
          </a:p>
          <a:p>
            <a:pPr lvl="1"/>
            <a:r>
              <a:rPr lang="en-US" sz="2200" dirty="0"/>
              <a:t>Option 3: RRM discussion should be hold until we have conclusion of FR2 inter-band UL CA in RF session. (Nokia, Apple)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sz="2600" u="sng" dirty="0"/>
              <a:t>Issue 2-1-2: DL interruption at UE switching between two uplink carriers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sz="2200" dirty="0"/>
              <a:t>    FFS:</a:t>
            </a:r>
          </a:p>
          <a:p>
            <a:pPr lvl="1"/>
            <a:r>
              <a:rPr lang="en-GB" sz="2200" dirty="0"/>
              <a:t>Option 1: The existing interruption requirements for UE switching between two uplink carriers are not applicable for FR2 inter-band UL CA (Huawei, MTK, LG, QC, E///, Intel)</a:t>
            </a:r>
            <a:endParaRPr lang="en-US" sz="2200" dirty="0"/>
          </a:p>
          <a:p>
            <a:pPr lvl="1"/>
            <a:r>
              <a:rPr lang="en-GB" sz="2200" dirty="0"/>
              <a:t>Option 2: More discussion is needed. (OPPO, Apple)</a:t>
            </a:r>
            <a:endParaRPr lang="en-US" sz="2200" dirty="0"/>
          </a:p>
          <a:p>
            <a:pPr lvl="1"/>
            <a:r>
              <a:rPr lang="en-US" sz="2200" dirty="0"/>
              <a:t>Option 3: RRM discussion should be hold until we have conclusion of FR2 inter-band UL CA in RF session. (Nokia)</a:t>
            </a:r>
          </a:p>
          <a:p>
            <a:pPr marL="457200" lvl="1" indent="0">
              <a:buNone/>
            </a:pPr>
            <a:endParaRPr lang="en-GB" sz="2200" u="sng" dirty="0"/>
          </a:p>
        </p:txBody>
      </p:sp>
    </p:spTree>
    <p:extLst>
      <p:ext uri="{BB962C8B-B14F-4D97-AF65-F5344CB8AC3E}">
        <p14:creationId xmlns:p14="http://schemas.microsoft.com/office/powerpoint/2010/main" val="35549943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2-1 RRM Requirements in inter-band UL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58686"/>
            <a:ext cx="10635343" cy="4713513"/>
          </a:xfrm>
        </p:spPr>
        <p:txBody>
          <a:bodyPr>
            <a:normAutofit/>
          </a:bodyPr>
          <a:lstStyle/>
          <a:p>
            <a:r>
              <a:rPr lang="en-GB" sz="2600" u="sng" dirty="0"/>
              <a:t>Issue 2-1-3: DL interruption at NR SRS carrier based switching </a:t>
            </a:r>
            <a:endParaRPr lang="en-US" sz="2600" u="sng" dirty="0"/>
          </a:p>
          <a:p>
            <a:pPr marL="0" indent="0">
              <a:spcAft>
                <a:spcPts val="600"/>
              </a:spcAft>
              <a:buNone/>
            </a:pPr>
            <a:r>
              <a:rPr lang="en-GB" sz="2200" dirty="0"/>
              <a:t>    FFS:</a:t>
            </a:r>
          </a:p>
          <a:p>
            <a:pPr lvl="1"/>
            <a:r>
              <a:rPr lang="en-GB" sz="2000" dirty="0"/>
              <a:t>Option 1: RAN4 investigates the interruption requirements for NR SRS carrier based switching applicable for inter-band SRS carrier switching in FR2. (Huawei, MTK, LG, QC, OPPO, E///, Intel)</a:t>
            </a:r>
            <a:endParaRPr lang="en-US" sz="2000" dirty="0"/>
          </a:p>
          <a:p>
            <a:pPr lvl="1"/>
            <a:r>
              <a:rPr lang="en-GB" sz="2000" dirty="0"/>
              <a:t>Option 2: More discussion is needed. (Apple)</a:t>
            </a:r>
            <a:endParaRPr lang="en-US" sz="2000" dirty="0"/>
          </a:p>
          <a:p>
            <a:pPr lvl="1"/>
            <a:r>
              <a:rPr lang="en-US" sz="2000" dirty="0"/>
              <a:t>Option 3: RRM discussion should be hold until we have conclusion of FR2 inter-band UL CA in RF session. (Nokia)</a:t>
            </a:r>
          </a:p>
          <a:p>
            <a:pPr marL="457200" lvl="1" indent="0">
              <a:buNone/>
            </a:pPr>
            <a:endParaRPr lang="en-GB" sz="2200" u="sng" dirty="0"/>
          </a:p>
        </p:txBody>
      </p:sp>
    </p:spTree>
    <p:extLst>
      <p:ext uri="{BB962C8B-B14F-4D97-AF65-F5344CB8AC3E}">
        <p14:creationId xmlns:p14="http://schemas.microsoft.com/office/powerpoint/2010/main" val="3752596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#1-1 Deployment and UE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8387"/>
            <a:ext cx="10515600" cy="4265727"/>
          </a:xfrm>
        </p:spPr>
        <p:txBody>
          <a:bodyPr>
            <a:normAutofit fontScale="92500" lnSpcReduction="10000"/>
          </a:bodyPr>
          <a:lstStyle/>
          <a:p>
            <a:r>
              <a:rPr lang="en-GB" sz="2400" u="sng" dirty="0"/>
              <a:t>Issue 1-1-1: Deployment scenarios assumption for CBM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00B050"/>
                </a:solidFill>
              </a:rPr>
              <a:t>Agreements: 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200" dirty="0">
                <a:solidFill>
                  <a:srgbClr val="00B050"/>
                </a:solidFill>
              </a:rPr>
              <a:t>Option2: Assumption of deployment and band pair for IBM UE and CBM UE should follow the RF session conclusions (Up to 2nd round discussion)</a:t>
            </a:r>
            <a:endParaRPr lang="en-US" sz="2200" dirty="0">
              <a:solidFill>
                <a:srgbClr val="00B050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2400" u="sng" dirty="0"/>
              <a:t>Issue 1-1-2: UE assumptions for CBM </a:t>
            </a:r>
          </a:p>
          <a:p>
            <a:pPr lvl="1"/>
            <a:r>
              <a:rPr lang="en-GB" sz="2200" dirty="0">
                <a:solidFill>
                  <a:srgbClr val="00B050"/>
                </a:solidFill>
              </a:rPr>
              <a:t>Agreements (in GTW): </a:t>
            </a:r>
          </a:p>
          <a:p>
            <a:pPr lvl="2"/>
            <a:r>
              <a:rPr lang="en-GB" sz="2200" dirty="0">
                <a:solidFill>
                  <a:srgbClr val="00B050"/>
                </a:solidFill>
              </a:rPr>
              <a:t>For CBM capable UE</a:t>
            </a:r>
            <a:endParaRPr lang="en-US" sz="2200" dirty="0">
              <a:solidFill>
                <a:srgbClr val="00B050"/>
              </a:solidFill>
            </a:endParaRPr>
          </a:p>
          <a:p>
            <a:pPr lvl="3"/>
            <a:r>
              <a:rPr lang="en-GB" sz="2200" dirty="0">
                <a:solidFill>
                  <a:srgbClr val="00B050"/>
                </a:solidFill>
              </a:rPr>
              <a:t>UE is assumed to make reception with one beam at a time, i.e. similar to Rel-15 baseline UE assumption </a:t>
            </a:r>
            <a:endParaRPr lang="en-US" sz="2200" dirty="0">
              <a:solidFill>
                <a:srgbClr val="00B050"/>
              </a:solidFill>
            </a:endParaRPr>
          </a:p>
          <a:p>
            <a:pPr lvl="3">
              <a:spcAft>
                <a:spcPts val="600"/>
              </a:spcAft>
            </a:pPr>
            <a:r>
              <a:rPr lang="en-GB" sz="2200" dirty="0">
                <a:solidFill>
                  <a:srgbClr val="00B050"/>
                </a:solidFill>
              </a:rPr>
              <a:t>FFS for number of panels UE can use for CBM and it is up to RF session conclusions. At least one active panel at a time can be assumed as baseline for RRM requirements definition.</a:t>
            </a:r>
            <a:endParaRPr lang="en-GB" sz="2000" dirty="0">
              <a:solidFill>
                <a:srgbClr val="00B050"/>
              </a:solidFill>
            </a:endParaRPr>
          </a:p>
          <a:p>
            <a:pPr lvl="2"/>
            <a:endParaRPr lang="en-US" sz="2200" dirty="0">
              <a:solidFill>
                <a:srgbClr val="00B050"/>
              </a:solidFill>
            </a:endParaRPr>
          </a:p>
          <a:p>
            <a:pPr lvl="1"/>
            <a:endParaRPr lang="en-US" sz="200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41763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#1-1 Deployment and UE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686"/>
            <a:ext cx="10515600" cy="4718277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 sz="2400" u="sng" dirty="0"/>
              <a:t>Issue 1-1-3: Deployment scenarios assumption for IBM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00B050"/>
                </a:solidFill>
              </a:rPr>
              <a:t>Agreements: Follow the agreements in Rel16 i.e. there is no restriction on deployment scenario i.e. </a:t>
            </a:r>
            <a:r>
              <a:rPr lang="en-US" sz="2000" dirty="0">
                <a:solidFill>
                  <a:srgbClr val="00B050"/>
                </a:solidFill>
              </a:rPr>
              <a:t>network assumes IBM UE supports both co-located and non-co-located deployments.</a:t>
            </a:r>
          </a:p>
          <a:p>
            <a:r>
              <a:rPr lang="en-US" sz="2400" u="sng" dirty="0"/>
              <a:t>Issue 1-1-4: UE assumptions for IBM </a:t>
            </a:r>
            <a:endParaRPr lang="en-US" sz="2400" u="sng" dirty="0">
              <a:highlight>
                <a:srgbClr val="FFFF00"/>
              </a:highlight>
            </a:endParaRPr>
          </a:p>
          <a:p>
            <a:pPr lvl="1"/>
            <a:r>
              <a:rPr lang="en-GB" sz="2000" dirty="0">
                <a:solidFill>
                  <a:srgbClr val="00B050"/>
                </a:solidFill>
              </a:rPr>
              <a:t>Agreements (in GTW):</a:t>
            </a:r>
            <a:endParaRPr lang="en-US" sz="2000" dirty="0">
              <a:solidFill>
                <a:srgbClr val="00B050"/>
              </a:solidFill>
            </a:endParaRPr>
          </a:p>
          <a:p>
            <a:pPr lvl="2"/>
            <a:r>
              <a:rPr lang="en-GB" dirty="0">
                <a:solidFill>
                  <a:srgbClr val="00B050"/>
                </a:solidFill>
              </a:rPr>
              <a:t>IBM capable UE is assumed to be capable of receiving signals for FR2 inter-band CA with different beam directions at the same time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27836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1-2 MRTD for</a:t>
            </a:r>
            <a:r>
              <a:rPr lang="zh-CN" altLang="en-US" sz="3200" dirty="0"/>
              <a:t> </a:t>
            </a:r>
            <a:r>
              <a:rPr lang="en-US" sz="3200" dirty="0"/>
              <a:t>CBM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686"/>
            <a:ext cx="10526486" cy="4571999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1-2-1: Can we assume symbol level alignment within CP length?  </a:t>
            </a:r>
            <a:endParaRPr lang="en-US" sz="2400" u="sng" dirty="0"/>
          </a:p>
          <a:p>
            <a:pPr marL="0" indent="0">
              <a:buNone/>
            </a:pPr>
            <a:r>
              <a:rPr lang="en-US" sz="2400" dirty="0"/>
              <a:t>   </a:t>
            </a:r>
            <a:r>
              <a:rPr lang="en-GB" sz="2200" dirty="0"/>
              <a:t>FFS:</a:t>
            </a:r>
          </a:p>
          <a:p>
            <a:pPr lvl="1"/>
            <a:r>
              <a:rPr lang="en-GB" sz="2000" dirty="0"/>
              <a:t>Option 1: Symbol level alignment should be with CP length (Apple, MTK, Xiaomi, OPPO)</a:t>
            </a:r>
          </a:p>
          <a:p>
            <a:pPr lvl="1"/>
            <a:r>
              <a:rPr lang="en-GB" sz="2000" dirty="0"/>
              <a:t>Option </a:t>
            </a:r>
            <a:r>
              <a:rPr lang="en-US" sz="2000" dirty="0"/>
              <a:t>2: We cannot assume symbol level alignment for common beam management (E///, Nokia).</a:t>
            </a:r>
          </a:p>
          <a:p>
            <a:pPr lvl="1"/>
            <a:r>
              <a:rPr lang="en-US" sz="2000" dirty="0"/>
              <a:t>Option 3: RAN4 should focus on how to define MRTD requirements for CBM UE (Huawei, Intel)</a:t>
            </a:r>
          </a:p>
        </p:txBody>
      </p:sp>
    </p:spTree>
    <p:extLst>
      <p:ext uri="{BB962C8B-B14F-4D97-AF65-F5344CB8AC3E}">
        <p14:creationId xmlns:p14="http://schemas.microsoft.com/office/powerpoint/2010/main" val="1340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1-2 MRTD for</a:t>
            </a:r>
            <a:r>
              <a:rPr lang="zh-CN" altLang="en-US" sz="3200" dirty="0"/>
              <a:t> </a:t>
            </a:r>
            <a:r>
              <a:rPr lang="en-US" sz="3200" dirty="0"/>
              <a:t>CBM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58686"/>
            <a:ext cx="10765972" cy="5072743"/>
          </a:xfrm>
        </p:spPr>
        <p:txBody>
          <a:bodyPr>
            <a:normAutofit fontScale="77500" lnSpcReduction="20000"/>
          </a:bodyPr>
          <a:lstStyle/>
          <a:p>
            <a:r>
              <a:rPr lang="en-US" sz="2400" u="sng" dirty="0"/>
              <a:t>Issue </a:t>
            </a:r>
            <a:r>
              <a:rPr lang="en-GB" sz="2400" u="sng" dirty="0"/>
              <a:t>1-2-2: How to determine MRTD for FR2 inter-band CA?  </a:t>
            </a:r>
          </a:p>
          <a:p>
            <a:pPr lvl="1"/>
            <a:r>
              <a:rPr lang="en-GB" sz="2300" dirty="0"/>
              <a:t>FFS:</a:t>
            </a:r>
          </a:p>
          <a:p>
            <a:pPr lvl="2"/>
            <a:r>
              <a:rPr lang="en-GB" sz="2300" dirty="0"/>
              <a:t>Option 1: Reuse </a:t>
            </a:r>
            <a:r>
              <a:rPr lang="en-US" sz="2300" dirty="0"/>
              <a:t>FR2</a:t>
            </a:r>
            <a:r>
              <a:rPr lang="en-GB" sz="2300" dirty="0"/>
              <a:t> intra-band MRTD i.e. 260ns (Apple, Intel, OPPO, MTK, LG, QC, Xiaomi)</a:t>
            </a:r>
          </a:p>
          <a:p>
            <a:pPr lvl="2"/>
            <a:r>
              <a:rPr lang="en-GB" sz="2300" dirty="0"/>
              <a:t>Option 2: 3us (NEC, Nokia, E///)</a:t>
            </a:r>
          </a:p>
          <a:p>
            <a:pPr lvl="2"/>
            <a:r>
              <a:rPr lang="en-US" sz="2300" dirty="0"/>
              <a:t>Option 3: 3us MRTD requirements can be applied for co-located deployment and &gt;3us MRTD requirements can be applied for non-co-located deployment (Huawei, E///)</a:t>
            </a:r>
          </a:p>
          <a:p>
            <a:pPr lvl="3"/>
            <a:r>
              <a:rPr lang="en-US" sz="2300" dirty="0"/>
              <a:t>Option 3a: 4~5us (Huawei)</a:t>
            </a:r>
          </a:p>
          <a:p>
            <a:pPr lvl="3"/>
            <a:r>
              <a:rPr lang="en-US" sz="2300" dirty="0"/>
              <a:t>Option 3b: 8us (Huawei)</a:t>
            </a:r>
          </a:p>
          <a:p>
            <a:pPr lvl="1"/>
            <a:endParaRPr lang="en-US" sz="2300" dirty="0">
              <a:highlight>
                <a:srgbClr val="FFFF00"/>
              </a:highlight>
            </a:endParaRPr>
          </a:p>
          <a:p>
            <a:pPr lvl="1"/>
            <a:r>
              <a:rPr lang="en-GB" sz="2300" dirty="0"/>
              <a:t>Tentative Agreements in GTW for further discussion:</a:t>
            </a:r>
          </a:p>
          <a:p>
            <a:pPr lvl="2"/>
            <a:r>
              <a:rPr lang="en-GB" sz="2300" dirty="0"/>
              <a:t>Inter-band MRTD is FFS</a:t>
            </a:r>
            <a:endParaRPr lang="en-US" sz="2300" dirty="0"/>
          </a:p>
          <a:p>
            <a:pPr lvl="3"/>
            <a:r>
              <a:rPr lang="en-GB" sz="2300" dirty="0"/>
              <a:t>MRTD requirements are derived under assumption of co-located deployments</a:t>
            </a:r>
            <a:endParaRPr lang="en-US" sz="2300" dirty="0"/>
          </a:p>
          <a:p>
            <a:pPr lvl="4"/>
            <a:r>
              <a:rPr lang="en-GB" sz="2300" dirty="0"/>
              <a:t>Note: this does not preclude using co-located or non-co-located deployments in the field</a:t>
            </a:r>
            <a:endParaRPr lang="en-US" sz="2300" dirty="0"/>
          </a:p>
          <a:p>
            <a:pPr lvl="3"/>
            <a:r>
              <a:rPr lang="en-GB" sz="2300" dirty="0"/>
              <a:t>MRTD value</a:t>
            </a:r>
            <a:endParaRPr lang="en-US" sz="2300" dirty="0"/>
          </a:p>
          <a:p>
            <a:pPr lvl="4"/>
            <a:r>
              <a:rPr lang="en-GB" sz="2300" dirty="0"/>
              <a:t>Option 1: 260ns (i.e. FR2 intra-band MRTD)</a:t>
            </a:r>
            <a:endParaRPr lang="en-US" sz="2300" dirty="0"/>
          </a:p>
          <a:p>
            <a:pPr lvl="4"/>
            <a:r>
              <a:rPr lang="en-GB" sz="2300" dirty="0"/>
              <a:t>Option 2: 3us</a:t>
            </a:r>
            <a:endParaRPr lang="en-US" sz="2300" dirty="0"/>
          </a:p>
          <a:p>
            <a:pPr lvl="4"/>
            <a:r>
              <a:rPr lang="en-GB" sz="2300" dirty="0"/>
              <a:t>Other options are not precluded</a:t>
            </a:r>
            <a:endParaRPr lang="en-US" sz="2300" dirty="0"/>
          </a:p>
          <a:p>
            <a:pPr lvl="3"/>
            <a:r>
              <a:rPr lang="en-GB" sz="2300" dirty="0"/>
              <a:t>Companies are encouraged to evaluate the impact on the performance in case of using MRTD larger than CP</a:t>
            </a:r>
          </a:p>
          <a:p>
            <a:pPr marL="1371600" lvl="3" indent="-457200">
              <a:buNone/>
            </a:pPr>
            <a:r>
              <a:rPr lang="en-GB" sz="2300" dirty="0"/>
              <a:t>Session chair: No consensus reached. Continue the discussion.</a:t>
            </a:r>
            <a:endParaRPr lang="en-US" sz="2300" dirty="0"/>
          </a:p>
          <a:p>
            <a:pPr lvl="1"/>
            <a:endParaRPr lang="en-US" sz="22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781829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1-2 MRTD for CBM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687"/>
            <a:ext cx="10526486" cy="4103914"/>
          </a:xfrm>
        </p:spPr>
        <p:txBody>
          <a:bodyPr>
            <a:normAutofit fontScale="92500" lnSpcReduction="10000"/>
          </a:bodyPr>
          <a:lstStyle/>
          <a:p>
            <a:r>
              <a:rPr lang="en-GB" sz="2200" u="sng" dirty="0"/>
              <a:t>Issue 1-2-3: Performance impact due to Rx beam switching  </a:t>
            </a:r>
            <a:endParaRPr lang="en-US" sz="2200" dirty="0"/>
          </a:p>
          <a:p>
            <a:pPr marL="0" indent="0">
              <a:buNone/>
            </a:pPr>
            <a:r>
              <a:rPr lang="en-US" sz="2400" dirty="0"/>
              <a:t>   </a:t>
            </a:r>
            <a:r>
              <a:rPr lang="en-GB" sz="2200" dirty="0"/>
              <a:t>FFS:</a:t>
            </a:r>
          </a:p>
          <a:p>
            <a:pPr lvl="1"/>
            <a:r>
              <a:rPr lang="en-GB" sz="2000" dirty="0"/>
              <a:t>Option 1: Demodulation performance degradation due to Rx beam switch should be noted in MRTD requirements for CBM UE if MRTD is larger than CP (LG, Xiaomi, Huawei, OPPO)</a:t>
            </a:r>
            <a:endParaRPr lang="en-US" sz="2000" dirty="0"/>
          </a:p>
          <a:p>
            <a:pPr lvl="1"/>
            <a:r>
              <a:rPr lang="en-GB" sz="2000" dirty="0"/>
              <a:t>Option 2: In worst case performance degradation of up to 1 OFDM symbol is allowed for UE operating in CBM during RX beam switch (NEC)</a:t>
            </a:r>
          </a:p>
          <a:p>
            <a:pPr lvl="2"/>
            <a:r>
              <a:rPr lang="en-US" dirty="0"/>
              <a:t>Option 2a: The impact of Rx switch can be beyond 1 symbol. (Apple, Intel)</a:t>
            </a:r>
          </a:p>
          <a:p>
            <a:pPr lvl="1"/>
            <a:r>
              <a:rPr lang="en-GB" sz="2000" dirty="0"/>
              <a:t>Option 3: RAN4 should further study in Rel-17 to reduce the worst case (1 OFDM symbol or beyond) performance degradation (NEC, Intel)</a:t>
            </a:r>
            <a:endParaRPr lang="en-US" sz="2000" dirty="0"/>
          </a:p>
          <a:p>
            <a:pPr lvl="1"/>
            <a:r>
              <a:rPr lang="en-US" sz="2000" dirty="0"/>
              <a:t>Option 4: UE could safely switch beams (E///)</a:t>
            </a:r>
          </a:p>
          <a:p>
            <a:pPr lvl="1"/>
            <a:r>
              <a:rPr lang="en-GB" sz="2000" dirty="0"/>
              <a:t>Option 5: Define different sets of requirements (260ns vs 3us) based on the UE capability and leave the degradation issue resolution to UE implementation. (Intel)</a:t>
            </a:r>
          </a:p>
          <a:p>
            <a:pPr lvl="1"/>
            <a:r>
              <a:rPr lang="en-GB" sz="2000" dirty="0"/>
              <a:t>Option</a:t>
            </a:r>
            <a:r>
              <a:rPr lang="en-US" sz="2000" dirty="0"/>
              <a:t> 6: introduce a mechanism to allow UE to autonomously switch its beams, e.g. scheduling/measurement restriction (Qualcomm)</a:t>
            </a:r>
          </a:p>
        </p:txBody>
      </p:sp>
    </p:spTree>
    <p:extLst>
      <p:ext uri="{BB962C8B-B14F-4D97-AF65-F5344CB8AC3E}">
        <p14:creationId xmlns:p14="http://schemas.microsoft.com/office/powerpoint/2010/main" val="3914838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1-3 MRTD in case of IBM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687"/>
            <a:ext cx="10526486" cy="410391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 sz="2200" u="sng" dirty="0"/>
              <a:t>Issue 1-3-1: How to determine MRTD in case of IBM? </a:t>
            </a:r>
          </a:p>
          <a:p>
            <a:pPr lvl="1"/>
            <a:r>
              <a:rPr lang="en-US" sz="2000" dirty="0">
                <a:solidFill>
                  <a:srgbClr val="00B050"/>
                </a:solidFill>
              </a:rPr>
              <a:t>Agreement: For IBM capable UE, the Rel16 MRTD requirements for FR2 inter-band CA can be applied in Rel-17 and no additional discussion is required in Rel17.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458732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1-4 MTTD for CBM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687"/>
            <a:ext cx="10526486" cy="4103914"/>
          </a:xfrm>
        </p:spPr>
        <p:txBody>
          <a:bodyPr>
            <a:normAutofit/>
          </a:bodyPr>
          <a:lstStyle/>
          <a:p>
            <a:r>
              <a:rPr lang="en-GB" sz="2200" u="sng" dirty="0"/>
              <a:t>Issue 1-4-1: How to determine MTTD for CBM?  </a:t>
            </a:r>
          </a:p>
          <a:p>
            <a:pPr marL="0" indent="0">
              <a:buNone/>
            </a:pPr>
            <a:r>
              <a:rPr lang="en-GB" sz="2200" dirty="0"/>
              <a:t>    FFS:</a:t>
            </a:r>
          </a:p>
          <a:p>
            <a:pPr lvl="1"/>
            <a:r>
              <a:rPr lang="en-GB" sz="2000" dirty="0"/>
              <a:t>Option 1: 3.5 µs on condition of UE capability indication</a:t>
            </a:r>
            <a:endParaRPr lang="en-US" sz="2000" dirty="0"/>
          </a:p>
          <a:p>
            <a:pPr lvl="1"/>
            <a:r>
              <a:rPr lang="en-GB" sz="2000" dirty="0"/>
              <a:t>Option 2: If CBM based FR2 inter-band UL CA would be introduced in Rel-17, then RAN4 needs to study the MTTD requirement applicable for CBM based FR2 inter-band CA, and it is based on the conclusion of MRTD requirements for CBM UE. </a:t>
            </a:r>
          </a:p>
          <a:p>
            <a:pPr marL="457200" lvl="1" indent="0">
              <a:buNone/>
            </a:pPr>
            <a:endParaRPr lang="en-GB" sz="2200" u="sng" dirty="0"/>
          </a:p>
          <a:p>
            <a:pPr>
              <a:spcAft>
                <a:spcPts val="600"/>
              </a:spcAft>
            </a:pPr>
            <a:r>
              <a:rPr lang="en-GB" sz="2200" u="sng" dirty="0"/>
              <a:t>Issue 1-4-2: Performance impact due to Tx beam switching  </a:t>
            </a:r>
          </a:p>
          <a:p>
            <a:pPr lvl="1"/>
            <a:r>
              <a:rPr lang="en-GB" sz="2000" dirty="0">
                <a:solidFill>
                  <a:srgbClr val="00B050"/>
                </a:solidFill>
              </a:rPr>
              <a:t>Agreement: RAN4 needs to study how to handle impact on performance due to Tx beam switching.</a:t>
            </a:r>
            <a:r>
              <a:rPr lang="en-US" sz="2400" dirty="0"/>
              <a:t>  </a:t>
            </a:r>
            <a:endParaRPr lang="en-GB" b="1" u="sng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61084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1-5 MTTD for IBM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687"/>
            <a:ext cx="10526486" cy="410391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 sz="2200" u="sng" dirty="0"/>
              <a:t>Issue 1-5-1: How to determine MTTD in case of IBM? </a:t>
            </a:r>
          </a:p>
          <a:p>
            <a:pPr lvl="1"/>
            <a:r>
              <a:rPr lang="en-GB" sz="2000" dirty="0">
                <a:solidFill>
                  <a:srgbClr val="00B050"/>
                </a:solidFill>
              </a:rPr>
              <a:t>Agreement: </a:t>
            </a:r>
            <a:r>
              <a:rPr lang="en-US" sz="2000" dirty="0">
                <a:solidFill>
                  <a:srgbClr val="00B050"/>
                </a:solidFill>
              </a:rPr>
              <a:t>For IBM capable UE, the Rel16 MTTD requirements for FR2 inter-band CA can be applied in Rel-17 and no additional discussion is required in Rel17.</a:t>
            </a:r>
          </a:p>
          <a:p>
            <a:pPr marL="457200" lvl="1" indent="0">
              <a:buNone/>
            </a:pPr>
            <a:endParaRPr lang="en-GB" sz="2200" u="sng" dirty="0"/>
          </a:p>
        </p:txBody>
      </p:sp>
    </p:spTree>
    <p:extLst>
      <p:ext uri="{BB962C8B-B14F-4D97-AF65-F5344CB8AC3E}">
        <p14:creationId xmlns:p14="http://schemas.microsoft.com/office/powerpoint/2010/main" val="4231587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10918</TotalTime>
  <Words>2173</Words>
  <Application>Microsoft Office PowerPoint</Application>
  <PresentationFormat>Widescreen</PresentationFormat>
  <Paragraphs>136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WF on RRM requirements for FR2 Inter-band DL CA and UL CA</vt:lpstr>
      <vt:lpstr>Topic #1-1 Deployment and UE assumptions</vt:lpstr>
      <vt:lpstr>Topic #1-1 Deployment and UE assumptions</vt:lpstr>
      <vt:lpstr>Topic # 1-2 MRTD for CBM</vt:lpstr>
      <vt:lpstr>Topic # 1-2 MRTD for CBM</vt:lpstr>
      <vt:lpstr>Topic # 1-2 MRTD for CBM</vt:lpstr>
      <vt:lpstr>Topic # 1-3 MRTD in case of IBM</vt:lpstr>
      <vt:lpstr>Topic # 1-4 MTTD for CBM</vt:lpstr>
      <vt:lpstr>Topic # 1-5 MTTD for IBM</vt:lpstr>
      <vt:lpstr>Topic # 1-6 RRM Requirements for CBM UEs </vt:lpstr>
      <vt:lpstr>Topic # 1-6 RRM Requirements for CBM UEs </vt:lpstr>
      <vt:lpstr>Topic # 1-6 RRM Requirements for CBM UEs </vt:lpstr>
      <vt:lpstr>Topic # 1-6 RRM Requirements for CBM UEs </vt:lpstr>
      <vt:lpstr>Topic # 1-6 RRM Requirements for CBM UEs </vt:lpstr>
      <vt:lpstr>Topic # 2-1 RRM Requirements in inter-band UL CA</vt:lpstr>
      <vt:lpstr>Topic # 2-1 RRM Requirements in inter-band UL 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Test cases for MR-DC Idle mode CA measurements</dc:title>
  <dc:creator>Nokia</dc:creator>
  <cp:lastModifiedBy>Nokia</cp:lastModifiedBy>
  <cp:revision>71</cp:revision>
  <dcterms:created xsi:type="dcterms:W3CDTF">2020-11-10T12:49:21Z</dcterms:created>
  <dcterms:modified xsi:type="dcterms:W3CDTF">2021-02-05T16:30:54Z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1610951929</vt:lpwstr>
  </property>
</Properties>
</file>