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9" r:id="rId3"/>
    <p:sldId id="260" r:id="rId4"/>
    <p:sldId id="261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8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00185-E94A-45FB-BC8F-7F4DD699A8F3}" type="datetimeFigureOut">
              <a:rPr lang="en-US" smtClean="0"/>
              <a:t>2/3/21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8E749-83D5-42A9-A870-8AC6D6748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2/3/21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412" y="2574235"/>
            <a:ext cx="10363200" cy="1467318"/>
          </a:xfrm>
        </p:spPr>
        <p:txBody>
          <a:bodyPr>
            <a:normAutofit/>
          </a:bodyPr>
          <a:lstStyle/>
          <a:p>
            <a:r>
              <a:rPr lang="en-US" sz="4400" dirty="0"/>
              <a:t>WF on NR mobility enhancement maintenance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8255" y="4545333"/>
            <a:ext cx="9144000" cy="1655762"/>
          </a:xfrm>
        </p:spPr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#98-e                             	            		 							  R4-2103534 </a:t>
            </a:r>
          </a:p>
          <a:p>
            <a:r>
              <a:rPr lang="en-GB" b="1" dirty="0"/>
              <a:t>Electronic Meeting, 2</a:t>
            </a:r>
            <a:r>
              <a:rPr lang="en-US" altLang="zh-CN" b="1" dirty="0"/>
              <a:t>5</a:t>
            </a:r>
            <a:r>
              <a:rPr lang="en-US" altLang="zh-CN" b="1" baseline="30000" dirty="0"/>
              <a:t>th</a:t>
            </a:r>
            <a:r>
              <a:rPr lang="en-GB" b="1" dirty="0"/>
              <a:t> Jan. – 5</a:t>
            </a:r>
            <a:r>
              <a:rPr lang="en-GB" b="1" baseline="30000" dirty="0"/>
              <a:t>th</a:t>
            </a:r>
            <a:r>
              <a:rPr lang="en-GB" b="1" dirty="0"/>
              <a:t> Feb. 2021</a:t>
            </a:r>
            <a:endParaRPr lang="en-US" dirty="0"/>
          </a:p>
          <a:p>
            <a:endParaRPr lang="zh-CN" altLang="zh-CN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093587-1C64-3C45-B77B-4719B41C017D}"/>
              </a:ext>
            </a:extLst>
          </p:cNvPr>
          <p:cNvSpPr txBox="1"/>
          <p:nvPr/>
        </p:nvSpPr>
        <p:spPr>
          <a:xfrm>
            <a:off x="11361683" y="7041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on issue 1-1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r>
              <a:rPr lang="en-GB" b="1" u="sng" dirty="0"/>
              <a:t>Issue 1-1: Further clarification on DL-to-UL and UL-to-DL switching time</a:t>
            </a:r>
            <a:endParaRPr lang="en-CN" dirty="0"/>
          </a:p>
          <a:p>
            <a:pPr lvl="1"/>
            <a:r>
              <a:rPr lang="en-GB" dirty="0"/>
              <a:t>Option 1: same as option 1 in </a:t>
            </a:r>
            <a:r>
              <a:rPr lang="en-US" dirty="0"/>
              <a:t>R4-2017093: </a:t>
            </a:r>
            <a:r>
              <a:rPr lang="en-GB" dirty="0"/>
              <a:t>clarify that 13us switching time is allowed between source cell and target cell: (Apple)</a:t>
            </a:r>
            <a:endParaRPr lang="en-CN" dirty="0"/>
          </a:p>
          <a:p>
            <a:pPr lvl="2"/>
            <a:r>
              <a:rPr lang="en-GB" i="1" dirty="0"/>
              <a:t>Note 2:	For DAPS handover on a TDD band, a UE is not expected to transmit in the uplink to source or target cell earlier than N</a:t>
            </a:r>
            <a:r>
              <a:rPr lang="en-GB" i="1" baseline="-25000" dirty="0"/>
              <a:t>RX-TX</a:t>
            </a:r>
            <a:r>
              <a:rPr lang="en-GB" i="1" dirty="0"/>
              <a:t> after the end of the last received downlink symbol from source or target cell in the same TDD band where N</a:t>
            </a:r>
            <a:r>
              <a:rPr lang="en-GB" i="1" baseline="-25000" dirty="0"/>
              <a:t>RX-TX</a:t>
            </a:r>
            <a:r>
              <a:rPr lang="en-GB" i="1" dirty="0"/>
              <a:t>=25600Tc. </a:t>
            </a:r>
            <a:endParaRPr lang="en-CN" dirty="0"/>
          </a:p>
          <a:p>
            <a:pPr lvl="2"/>
            <a:r>
              <a:rPr lang="en-GB" i="1" dirty="0"/>
              <a:t>Note 3:	For DAPS handover on a TDD band, a UE is not expected to receive in the downlink from source or target cell earlier than N</a:t>
            </a:r>
            <a:r>
              <a:rPr lang="en-GB" i="1" baseline="-25000" dirty="0"/>
              <a:t>TX-RX</a:t>
            </a:r>
            <a:r>
              <a:rPr lang="en-GB" i="1" dirty="0"/>
              <a:t> after the end of the last transmitted uplink symbol toward source or target cell in the same TDD band where N</a:t>
            </a:r>
            <a:r>
              <a:rPr lang="en-GB" i="1" baseline="-25000" dirty="0"/>
              <a:t>TX-RX</a:t>
            </a:r>
            <a:r>
              <a:rPr lang="en-GB" i="1" dirty="0"/>
              <a:t>=25600Tc.</a:t>
            </a:r>
            <a:endParaRPr lang="en-CN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3378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on issue 1-1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r>
              <a:rPr lang="en-GB" b="1" u="sng" dirty="0"/>
              <a:t>Issue 1-1: Further clarification on DL-to-UL and UL-to-DL switching time</a:t>
            </a:r>
            <a:endParaRPr lang="en-CN" dirty="0"/>
          </a:p>
          <a:p>
            <a:pPr lvl="1" hangingPunct="0"/>
            <a:r>
              <a:rPr lang="en-GB" dirty="0"/>
              <a:t>Option 2: Add conditions for not expected to transmit / not expected to receive covering both source and target cell. Autonomous interruption is allowed if these conditions are not met: (Ericsson)</a:t>
            </a:r>
            <a:endParaRPr lang="en-CN" dirty="0"/>
          </a:p>
          <a:p>
            <a:pPr lvl="2" hangingPunct="0"/>
            <a:r>
              <a:rPr lang="en-US" i="1" dirty="0"/>
              <a:t>Note 2:</a:t>
            </a:r>
            <a:r>
              <a:rPr lang="en-GB" i="1" dirty="0"/>
              <a:t>	For DAPS handover on a TDD band,</a:t>
            </a:r>
            <a:r>
              <a:rPr lang="en-US" i="1" dirty="0"/>
              <a:t> a UE shall be capable to transmit in the uplink to source or target cell after N</a:t>
            </a:r>
            <a:r>
              <a:rPr lang="en-US" i="1" baseline="-25000" dirty="0"/>
              <a:t>RX-TX </a:t>
            </a:r>
            <a:r>
              <a:rPr lang="en-US" i="1" dirty="0"/>
              <a:t> from the end of the last received downlink symbol from source or target cell in the same TDD-band where N</a:t>
            </a:r>
            <a:r>
              <a:rPr lang="en-US" i="1" baseline="-25000" dirty="0"/>
              <a:t>RX-TX</a:t>
            </a:r>
            <a:r>
              <a:rPr lang="en-US" i="1" dirty="0"/>
              <a:t>=25600Tc. When this condition is not met, the UE may </a:t>
            </a:r>
            <a:r>
              <a:rPr lang="en-US" i="1" dirty="0" err="1"/>
              <a:t>perfrom</a:t>
            </a:r>
            <a:r>
              <a:rPr lang="en-US" i="1" dirty="0"/>
              <a:t> autonomous interruption as shown in Table 6.1.3.2-2.</a:t>
            </a:r>
            <a:endParaRPr lang="en-CN" dirty="0"/>
          </a:p>
          <a:p>
            <a:pPr lvl="2"/>
            <a:r>
              <a:rPr lang="en-US" i="1" dirty="0"/>
              <a:t>Note 3:</a:t>
            </a:r>
            <a:r>
              <a:rPr lang="en-GB" i="1" dirty="0"/>
              <a:t>	For DAPS handover on a TDD band,</a:t>
            </a:r>
            <a:r>
              <a:rPr lang="en-US" i="1" dirty="0"/>
              <a:t> a UE is shall be capable to receive in the downlink from source or target cell after N</a:t>
            </a:r>
            <a:r>
              <a:rPr lang="en-US" i="1" baseline="-25000" dirty="0"/>
              <a:t>TX-RX</a:t>
            </a:r>
            <a:r>
              <a:rPr lang="en-US" i="1" dirty="0"/>
              <a:t> after the end of the last transmitted uplink symbol towards </a:t>
            </a:r>
            <a:r>
              <a:rPr lang="en-US" i="1" dirty="0" err="1"/>
              <a:t>sorce</a:t>
            </a:r>
            <a:r>
              <a:rPr lang="en-US" i="1" dirty="0"/>
              <a:t> or target cell in the same TDD-band where N</a:t>
            </a:r>
            <a:r>
              <a:rPr lang="en-US" i="1" baseline="-25000" dirty="0"/>
              <a:t>TX-RX</a:t>
            </a:r>
            <a:r>
              <a:rPr lang="en-US" i="1" dirty="0"/>
              <a:t>=25600Tc. When this condition is not met, the UE </a:t>
            </a:r>
            <a:r>
              <a:rPr lang="en-US" i="1" dirty="0" err="1"/>
              <a:t>mau</a:t>
            </a:r>
            <a:r>
              <a:rPr lang="en-US" i="1" dirty="0"/>
              <a:t> </a:t>
            </a:r>
            <a:r>
              <a:rPr lang="en-US" i="1" dirty="0" err="1"/>
              <a:t>perfrom</a:t>
            </a:r>
            <a:r>
              <a:rPr lang="en-US" i="1" dirty="0"/>
              <a:t> autonomous interruption as shown in table 6.1.3.2-3.</a:t>
            </a:r>
            <a:endParaRPr lang="en-CN" dirty="0"/>
          </a:p>
          <a:p>
            <a:pPr marL="914400" lvl="2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938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on issue 1-1 (Cont.)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2F56F2-45A8-F544-940B-FF9D7AEBD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016703"/>
              </p:ext>
            </p:extLst>
          </p:nvPr>
        </p:nvGraphicFramePr>
        <p:xfrm>
          <a:off x="2895219" y="1473158"/>
          <a:ext cx="6001512" cy="1955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9079">
                  <a:extLst>
                    <a:ext uri="{9D8B030D-6E8A-4147-A177-3AD203B41FA5}">
                      <a16:colId xmlns:a16="http://schemas.microsoft.com/office/drawing/2014/main" val="48742324"/>
                    </a:ext>
                  </a:extLst>
                </a:gridCol>
                <a:gridCol w="3042433">
                  <a:extLst>
                    <a:ext uri="{9D8B030D-6E8A-4147-A177-3AD203B41FA5}">
                      <a16:colId xmlns:a16="http://schemas.microsoft.com/office/drawing/2014/main" val="3994822232"/>
                    </a:ext>
                  </a:extLst>
                </a:gridCol>
              </a:tblGrid>
              <a:tr h="17060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Scenario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Allowed interruption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2719589"/>
                  </a:ext>
                </a:extLst>
              </a:tr>
              <a:tr h="34120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earlier than source cell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, prior to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Not applicable 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1308390"/>
                  </a:ext>
                </a:extLst>
              </a:tr>
              <a:tr h="34120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later than source cell 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, prior to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stop receiving the target DL up to 25600 Tc prior to the start of the source UL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272185"/>
                  </a:ext>
                </a:extLst>
              </a:tr>
              <a:tr h="34120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Target cell earlier than source cell </a:t>
                      </a:r>
                      <a:r>
                        <a:rPr lang="en-US" sz="1200" baseline="30000" dirty="0">
                          <a:effectLst/>
                        </a:rPr>
                        <a:t>Note 1</a:t>
                      </a:r>
                      <a:r>
                        <a:rPr lang="en-US" sz="1200" dirty="0">
                          <a:effectLst/>
                        </a:rPr>
                        <a:t>, after start of random access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stop receiving the source DL up to 25600 Tc prior to the start of the target UL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774053"/>
                  </a:ext>
                </a:extLst>
              </a:tr>
              <a:tr h="34120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later than source cell 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, after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start transmitting the source UL up to 25600 Tc after the start of the source DL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465316"/>
                  </a:ext>
                </a:extLst>
              </a:tr>
              <a:tr h="309922">
                <a:tc gridSpan="2"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Note 1: As observed by UE at antenna connector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33295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3F658A-16FC-F340-B315-10D07FE299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096153"/>
              </p:ext>
            </p:extLst>
          </p:nvPr>
        </p:nvGraphicFramePr>
        <p:xfrm>
          <a:off x="2895219" y="4065770"/>
          <a:ext cx="6001512" cy="23350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5290">
                  <a:extLst>
                    <a:ext uri="{9D8B030D-6E8A-4147-A177-3AD203B41FA5}">
                      <a16:colId xmlns:a16="http://schemas.microsoft.com/office/drawing/2014/main" val="281144081"/>
                    </a:ext>
                  </a:extLst>
                </a:gridCol>
                <a:gridCol w="3046222">
                  <a:extLst>
                    <a:ext uri="{9D8B030D-6E8A-4147-A177-3AD203B41FA5}">
                      <a16:colId xmlns:a16="http://schemas.microsoft.com/office/drawing/2014/main" val="3228329676"/>
                    </a:ext>
                  </a:extLst>
                </a:gridCol>
              </a:tblGrid>
              <a:tr h="21227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Scenario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Allowed interruption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5093455"/>
                  </a:ext>
                </a:extLst>
              </a:tr>
              <a:tr h="42455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Target cell earlier than source cell </a:t>
                      </a:r>
                      <a:r>
                        <a:rPr lang="en-US" sz="1200" baseline="30000" dirty="0">
                          <a:effectLst/>
                        </a:rPr>
                        <a:t>Note 1</a:t>
                      </a:r>
                      <a:r>
                        <a:rPr lang="en-US" sz="1200" dirty="0">
                          <a:effectLst/>
                        </a:rPr>
                        <a:t>, prior to start of random access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start receiving the target DL up to 25600 Tc after the end of the source UL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6380208"/>
                  </a:ext>
                </a:extLst>
              </a:tr>
              <a:tr h="42455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later than source cell 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 prior to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Not applicable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0624397"/>
                  </a:ext>
                </a:extLst>
              </a:tr>
              <a:tr h="63682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earlier than source cell 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, after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stop transmissions of the source UL up to 25600 Tc prior to the start of target DL reception.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2578581"/>
                  </a:ext>
                </a:extLst>
              </a:tr>
              <a:tr h="42455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Target cell later than source cell </a:t>
                      </a:r>
                      <a:r>
                        <a:rPr lang="en-US" sz="1200" baseline="30000">
                          <a:effectLst/>
                        </a:rPr>
                        <a:t>Note 1</a:t>
                      </a:r>
                      <a:r>
                        <a:rPr lang="en-US" sz="1200">
                          <a:effectLst/>
                        </a:rPr>
                        <a:t>, after start of random access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The UE may start receiving the source DL up to 25600 Tc after the end of the target UL</a:t>
                      </a:r>
                      <a:endParaRPr lang="en-CN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5010844"/>
                  </a:ext>
                </a:extLst>
              </a:tr>
              <a:tr h="212275">
                <a:tc gridSpan="2"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Note 1: As observed by UE at antenna connector</a:t>
                      </a:r>
                      <a:endParaRPr lang="en-CN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681599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2F916EF-15CB-B14D-9B7A-44B84EBF05E8}"/>
              </a:ext>
            </a:extLst>
          </p:cNvPr>
          <p:cNvSpPr/>
          <p:nvPr/>
        </p:nvSpPr>
        <p:spPr>
          <a:xfrm>
            <a:off x="1031630" y="3700792"/>
            <a:ext cx="101287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300"/>
              </a:spcBef>
              <a:spcAft>
                <a:spcPts val="900"/>
              </a:spcAft>
              <a:buFont typeface="Symbol" pitchFamily="2" charset="2"/>
              <a:buChar char=""/>
            </a:pPr>
            <a:r>
              <a:rPr lang="x-none" sz="1200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 6.1.3.2-3: Autonomous interruptions related to UL to DL switching for syncrounous TDD DAPS handover in the same band</a:t>
            </a:r>
            <a:endParaRPr lang="en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3E96E9-8B70-5442-ADEA-764B5F640B76}"/>
              </a:ext>
            </a:extLst>
          </p:cNvPr>
          <p:cNvSpPr/>
          <p:nvPr/>
        </p:nvSpPr>
        <p:spPr>
          <a:xfrm>
            <a:off x="1031630" y="1123156"/>
            <a:ext cx="100649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ts val="300"/>
              </a:spcBef>
              <a:spcAft>
                <a:spcPts val="900"/>
              </a:spcAft>
              <a:buFont typeface="Symbol" pitchFamily="2" charset="2"/>
              <a:buChar char=""/>
            </a:pPr>
            <a:r>
              <a:rPr lang="x-none" sz="1200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 6.1.3.2-2: Autonomous interruptions related to DL to UL switching for syncrounous TDD DAPS handover in the same band</a:t>
            </a:r>
            <a:endParaRPr lang="en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31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 on issue 1-2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r>
              <a:rPr lang="en-GB" b="1" u="sng" dirty="0"/>
              <a:t>Issue 1-2: T</a:t>
            </a:r>
            <a:r>
              <a:rPr lang="en-GB" b="1" u="sng" baseline="-25000" dirty="0"/>
              <a:t>interrupt2</a:t>
            </a:r>
            <a:r>
              <a:rPr lang="en-GB" b="1" u="sng" dirty="0"/>
              <a:t> of FR1 intra-</a:t>
            </a:r>
            <a:r>
              <a:rPr lang="en-GB" b="1" u="sng" dirty="0" err="1"/>
              <a:t>freq</a:t>
            </a:r>
            <a:r>
              <a:rPr lang="en-GB" b="1" u="sng" dirty="0"/>
              <a:t> DAPS </a:t>
            </a:r>
            <a:r>
              <a:rPr lang="en-GB" b="1" u="sng" dirty="0" err="1"/>
              <a:t>hadover</a:t>
            </a:r>
            <a:endParaRPr lang="en-CN" dirty="0"/>
          </a:p>
          <a:p>
            <a:r>
              <a:rPr lang="en-GB" dirty="0"/>
              <a:t>Agreement: To separately define interruption time T</a:t>
            </a:r>
            <a:r>
              <a:rPr lang="en-GB" baseline="-25000" dirty="0"/>
              <a:t>interrupt2</a:t>
            </a:r>
            <a:r>
              <a:rPr lang="en-GB" dirty="0"/>
              <a:t> of FR1 intra-</a:t>
            </a:r>
            <a:r>
              <a:rPr lang="en-GB" dirty="0" err="1"/>
              <a:t>freq</a:t>
            </a:r>
            <a:r>
              <a:rPr lang="en-GB" dirty="0"/>
              <a:t> DAPS </a:t>
            </a:r>
            <a:r>
              <a:rPr lang="en-GB" dirty="0" err="1"/>
              <a:t>hadover</a:t>
            </a:r>
            <a:r>
              <a:rPr lang="en-GB" dirty="0"/>
              <a:t> for sync and async cases, when the BWP of target cell is smaller than the BWP of source cell.</a:t>
            </a:r>
            <a:r>
              <a:rPr lang="en-CN" dirty="0"/>
              <a:t> 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7011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899</TotalTime>
  <Words>743</Words>
  <Application>Microsoft Macintosh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Times New Roman</vt:lpstr>
      <vt:lpstr>Office Theme</vt:lpstr>
      <vt:lpstr>WF on NR mobility enhancement maintenance</vt:lpstr>
      <vt:lpstr>Agreement on issue 1-1</vt:lpstr>
      <vt:lpstr>Agreement on issue 1-1 (Cont.)</vt:lpstr>
      <vt:lpstr>Agreement on issue 1-1 (Cont.)</vt:lpstr>
      <vt:lpstr>Agreement on issue 1-2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Qiming Li</cp:lastModifiedBy>
  <cp:revision>113</cp:revision>
  <dcterms:created xsi:type="dcterms:W3CDTF">2020-03-02T17:24:24Z</dcterms:created>
  <dcterms:modified xsi:type="dcterms:W3CDTF">2021-02-03T00:44:20Z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b84be9ea-fd03-4b04-8acc-bea1c31dcb4d</vt:lpwstr>
  </property>
  <property fmtid="{D5CDD505-2E9C-101B-9397-08002B2CF9AE}" pid="3" name="CTP_TimeStamp">
    <vt:lpwstr>2020-08-25 13:35:32Z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(2)EuEmWVq8gCkzCTT+ZT/33kvWxVckJU3fFjAkYIm1X8msX4cpIQdUdpCjl2Wt1hrb15oEMvD/
1Q5fNWFzydsfWCtaJIQ+pkKVzrEoqS2DhL3Y/RyTdHcUC7JxUcjKdkkPJI7BtxBfPL4fmn6o
Mf5XpzHGbZMfBewCldWZqhiNar+7EB2Y6BKemwqTrHuv8nJwjKvUYwYgzML7NmhHqcF55jnK
fovsAbZAUCkHeKoMGN</vt:lpwstr>
  </property>
  <property fmtid="{D5CDD505-2E9C-101B-9397-08002B2CF9AE}" pid="9" name="_2015_ms_pID_7253431">
    <vt:lpwstr>LtTHj1iwxdgJE/mWZI60F+yPWYrjueLDTmyvMwspZkmtzmgQV2Paim
PFNJ4LwmhVp79Lqy555bEdH8u5S7mEXTSRZTDFt57uGNZGNbgT7YHfxwAJ9K+NKf53Jg3MFX
kMt2dpHxlCps/uS+s3mbIlNwIzY6jOF4A101yT0bXY1gAqJWyuJ/CHm0f5doXvdmJccWvHu2
PwguEWoZW1jDYP17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1604629054</vt:lpwstr>
  </property>
</Properties>
</file>