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9" r:id="rId1"/>
    <p:sldMasterId id="2147483823" r:id="rId2"/>
    <p:sldMasterId id="2147483824" r:id="rId3"/>
    <p:sldMasterId id="2147484061" r:id="rId4"/>
    <p:sldMasterId id="2147484073" r:id="rId5"/>
  </p:sldMasterIdLst>
  <p:notesMasterIdLst>
    <p:notesMasterId r:id="rId13"/>
  </p:notesMasterIdLst>
  <p:handoutMasterIdLst>
    <p:handoutMasterId r:id="rId14"/>
  </p:handoutMasterIdLst>
  <p:sldIdLst>
    <p:sldId id="730" r:id="rId6"/>
    <p:sldId id="716" r:id="rId7"/>
    <p:sldId id="729" r:id="rId8"/>
    <p:sldId id="732" r:id="rId9"/>
    <p:sldId id="736" r:id="rId10"/>
    <p:sldId id="733" r:id="rId11"/>
    <p:sldId id="734" r:id="rId12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0000FF"/>
    <a:srgbClr val="BBE0E3"/>
    <a:srgbClr val="FF2F92"/>
    <a:srgbClr val="009051"/>
    <a:srgbClr val="4E8F00"/>
    <a:srgbClr val="92D050"/>
    <a:srgbClr val="FFFD78"/>
    <a:srgbClr val="008F00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淡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中間スタイル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淡色スタイル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76" autoAdjust="0"/>
    <p:restoredTop sz="94877" autoAdjust="0"/>
  </p:normalViewPr>
  <p:slideViewPr>
    <p:cSldViewPr snapToGrid="0" snapToObjects="1">
      <p:cViewPr varScale="1">
        <p:scale>
          <a:sx n="154" d="100"/>
          <a:sy n="154" d="100"/>
        </p:scale>
        <p:origin x="1912" y="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32" y="19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2021/1/15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2021/1/15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13" y="589441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4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108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988488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64" y="18576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5" y="18576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389822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49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18C7A-62D1-1B4D-B124-7ABC0D79D6B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8826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7387C-7CDD-364E-BDEE-30AD4BDE9E3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8751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24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91B69-C29F-4946-9CC9-41DA36E7F8CF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77909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08091" y="2060583"/>
            <a:ext cx="345122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811713" y="2060583"/>
            <a:ext cx="3452812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6A444-B308-6640-9BCE-2A4167FB735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1757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5D086-B46B-2E48-BC50-59FE88FB087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48116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6534C-6FED-DB4E-BE04-D71472E7E88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368504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4D852-6659-2345-AE99-3A21677CB2A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68877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7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B1D8E-AE61-864B-8A3B-E8180B05CDF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754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000"/>
            </a:lvl3pPr>
            <a:lvl4pPr marL="1422400" indent="-255588">
              <a:tabLst/>
              <a:defRPr sz="1600"/>
            </a:lvl4pPr>
            <a:lvl5pPr>
              <a:defRPr sz="16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68048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9F3B6-C247-E240-85A8-9A1661CD9B6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9518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8D3B1-2853-DA47-8D6D-A25E4D25118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59367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31495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8" y="274638"/>
            <a:ext cx="6534150" cy="531495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C6C17-FD53-8C4D-80ED-EDCE7B28567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73520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49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290EA-876D-494D-A06D-C0D1B5CC70D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927795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C8DB7-4681-4D45-AD1D-B3244404128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49021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24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0F0E-15CB-5347-8260-8646D9FE128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355245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863725" y="2998812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2375" y="2998812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59884-79AB-1B43-A0FD-E6EDAFE5F83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415945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522E-3CC1-8146-8105-28B8586E51A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91132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0929B-AE63-FA4F-99A4-4858E6EBA0F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69623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475BE-2505-0843-8495-D24C7E13311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2902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2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3679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7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301BA-79A6-0043-8314-C8D0890E3D7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39485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09D5A-0B70-4043-A39A-BFA74424793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691005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4F312-E89E-2C41-87C6-191000BE788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369631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32988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8" y="274639"/>
            <a:ext cx="6534150" cy="32988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B1F46-9206-FF42-BC22-1D68353CA21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47042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10" y="5894406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43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788461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130672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1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24200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10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958471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080583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90900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13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48146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8520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68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401506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779217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9052547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60" y="185756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5" y="185756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147401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6" y="5894398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35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134265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581664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1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466004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6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832473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1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1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162215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544454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98830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1221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60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875169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918976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950244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6" y="185748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3" y="185748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904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033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18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7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2663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3695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oleObject" Target="../embeddings/oleObject2.bin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oleObject" Target="../embeddings/oleObject3.bin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oleObject" Target="../embeddings/oleObject4.bin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oleObject" Target="../embeddings/oleObject5.bin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3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3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2711201" imgH="402133" progId="Photoshop.Image.9">
                  <p:embed/>
                </p:oleObj>
              </mc:Choice>
              <mc:Fallback>
                <p:oleObj name="Image" r:id="rId13" imgW="2711201" imgH="402133" progId="Photoshop.Image.9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3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1" y="18576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1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15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63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HGP創英角ｺﾞｼｯｸUB" charset="-128"/>
              </a:defRPr>
            </a:lvl1pPr>
          </a:lstStyle>
          <a:p>
            <a:pPr>
              <a:defRPr/>
            </a:pPr>
            <a:fld id="{2E34ED41-0EC2-E347-9603-5A4B47872BD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075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91" y="2060583"/>
            <a:ext cx="7056437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</p:txBody>
      </p:sp>
      <p:graphicFrame>
        <p:nvGraphicFramePr>
          <p:cNvPr id="3076" name="Object 17"/>
          <p:cNvGraphicFramePr>
            <a:graphicFrameLocks noChangeAspect="1"/>
          </p:cNvGraphicFramePr>
          <p:nvPr/>
        </p:nvGraphicFramePr>
        <p:xfrm>
          <a:off x="7905763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2711201" imgH="402133" progId="Photoshop.Image.9">
                  <p:embed/>
                </p:oleObj>
              </mc:Choice>
              <mc:Fallback>
                <p:oleObj name="Image" r:id="rId13" imgW="2711201" imgH="402133" progId="Photoshop.Image.9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3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Font typeface="Wingdings" charset="2"/>
        <a:buChar char=" 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1463" algn="ctr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AutoNum type="arabicPeriod"/>
        <a:defRPr kumimoji="1">
          <a:solidFill>
            <a:schemeClr val="tx1"/>
          </a:solidFill>
          <a:latin typeface="+mn-lt"/>
          <a:ea typeface="+mn-ea"/>
        </a:defRPr>
      </a:lvl2pPr>
      <a:lvl3pPr marL="1727200" indent="-3810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Char char="u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3pPr>
      <a:lvl4pPr marL="2173288" indent="-2667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charset="2"/>
        <a:buChar char="p"/>
        <a:defRPr kumimoji="1" sz="1400">
          <a:solidFill>
            <a:schemeClr val="tx1"/>
          </a:solidFill>
          <a:latin typeface="Arial" charset="0"/>
          <a:ea typeface="ＭＳ Ｐゴシック" charset="-128"/>
        </a:defRPr>
      </a:lvl4pPr>
      <a:lvl5pPr marL="2581275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5pPr>
      <a:lvl6pPr marL="30384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6pPr>
      <a:lvl7pPr marL="34956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7pPr>
      <a:lvl8pPr marL="39528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8pPr>
      <a:lvl9pPr marL="44100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3725" y="2998812"/>
            <a:ext cx="6184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24372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63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HGP創英角ｺﾞｼｯｸUB" charset="-128"/>
              </a:defRPr>
            </a:lvl1pPr>
          </a:lstStyle>
          <a:p>
            <a:pPr>
              <a:defRPr/>
            </a:pPr>
            <a:fld id="{D6A52D09-D1D9-FD43-871E-78DEC033CB6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graphicFrame>
        <p:nvGraphicFramePr>
          <p:cNvPr id="15364" name="Object 22"/>
          <p:cNvGraphicFramePr>
            <a:graphicFrameLocks noChangeAspect="1"/>
          </p:cNvGraphicFramePr>
          <p:nvPr/>
        </p:nvGraphicFramePr>
        <p:xfrm>
          <a:off x="7905763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2711201" imgH="402133" progId="Photoshop.Image.9">
                  <p:embed/>
                </p:oleObj>
              </mc:Choice>
              <mc:Fallback>
                <p:oleObj name="Image" r:id="rId13" imgW="2711201" imgH="402133" progId="Photoshop.Image.9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3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0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62ECC560-382A-4C37-B5F8-27C2F47D32A8}" type="slidenum">
              <a:rPr lang="ja-JP" altLang="en-US" sz="1200">
                <a:solidFill>
                  <a:srgbClr val="000000"/>
                </a:solidFill>
                <a:latin typeface="HGP創英角ｺﾞｼｯｸUB" pitchFamily="50" charset="-128"/>
                <a:ea typeface="HGP創英角ｺﾞｼｯｸUB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itchFamily="50" charset="-128"/>
              <a:ea typeface="HGP創英角ｺﾞｼｯｸUB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60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2711201" imgH="402133" progId="Photoshop.Image.9">
                  <p:embed/>
                </p:oleObj>
              </mc:Choice>
              <mc:Fallback>
                <p:oleObj name="Image" r:id="rId13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0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8" y="185756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7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9268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000">
          <a:solidFill>
            <a:srgbClr val="0000FF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18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5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62ECC560-382A-4C37-B5F8-27C2F47D32A8}" type="slidenum">
              <a:rPr lang="ja-JP" altLang="en-US" sz="1200">
                <a:solidFill>
                  <a:srgbClr val="000000"/>
                </a:solidFill>
                <a:latin typeface="HGP創英角ｺﾞｼｯｸUB" pitchFamily="50" charset="-128"/>
                <a:ea typeface="HGP創英角ｺﾞｼｯｸUB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itchFamily="50" charset="-128"/>
              <a:ea typeface="HGP創英角ｺﾞｼｯｸUB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56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2711201" imgH="402133" progId="Photoshop.Image.9">
                  <p:embed/>
                </p:oleObj>
              </mc:Choice>
              <mc:Fallback>
                <p:oleObj name="Image" r:id="rId13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6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3" y="185748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3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80629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>
          <a:solidFill>
            <a:srgbClr val="0000FF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image" Target="../media/image17.png"/><Relationship Id="rId21" Type="http://schemas.openxmlformats.org/officeDocument/2006/relationships/image" Target="../media/image31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29.png"/><Relationship Id="rId25" Type="http://schemas.openxmlformats.org/officeDocument/2006/relationships/image" Target="../media/image35.png"/><Relationship Id="rId2" Type="http://schemas.openxmlformats.org/officeDocument/2006/relationships/image" Target="../media/image16.png"/><Relationship Id="rId16" Type="http://schemas.openxmlformats.org/officeDocument/2006/relationships/image" Target="../media/image28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4.png"/><Relationship Id="rId5" Type="http://schemas.openxmlformats.org/officeDocument/2006/relationships/image" Target="../media/image10.png"/><Relationship Id="rId15" Type="http://schemas.openxmlformats.org/officeDocument/2006/relationships/image" Target="../media/image11.png"/><Relationship Id="rId23" Type="http://schemas.openxmlformats.org/officeDocument/2006/relationships/image" Target="../media/image33.png"/><Relationship Id="rId10" Type="http://schemas.openxmlformats.org/officeDocument/2006/relationships/image" Target="../media/image23.png"/><Relationship Id="rId19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image" Target="../media/image17.png"/><Relationship Id="rId21" Type="http://schemas.openxmlformats.org/officeDocument/2006/relationships/image" Target="../media/image31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29.png"/><Relationship Id="rId25" Type="http://schemas.openxmlformats.org/officeDocument/2006/relationships/image" Target="../media/image35.png"/><Relationship Id="rId2" Type="http://schemas.openxmlformats.org/officeDocument/2006/relationships/image" Target="../media/image16.png"/><Relationship Id="rId16" Type="http://schemas.openxmlformats.org/officeDocument/2006/relationships/image" Target="../media/image28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4.png"/><Relationship Id="rId5" Type="http://schemas.openxmlformats.org/officeDocument/2006/relationships/image" Target="../media/image10.png"/><Relationship Id="rId15" Type="http://schemas.openxmlformats.org/officeDocument/2006/relationships/image" Target="../media/image11.png"/><Relationship Id="rId23" Type="http://schemas.openxmlformats.org/officeDocument/2006/relationships/image" Target="../media/image33.png"/><Relationship Id="rId10" Type="http://schemas.openxmlformats.org/officeDocument/2006/relationships/image" Target="../media/image23.png"/><Relationship Id="rId19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image" Target="../media/image17.png"/><Relationship Id="rId21" Type="http://schemas.openxmlformats.org/officeDocument/2006/relationships/image" Target="../media/image31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29.png"/><Relationship Id="rId25" Type="http://schemas.openxmlformats.org/officeDocument/2006/relationships/image" Target="../media/image35.png"/><Relationship Id="rId2" Type="http://schemas.openxmlformats.org/officeDocument/2006/relationships/image" Target="../media/image16.png"/><Relationship Id="rId16" Type="http://schemas.openxmlformats.org/officeDocument/2006/relationships/image" Target="../media/image28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4.png"/><Relationship Id="rId5" Type="http://schemas.openxmlformats.org/officeDocument/2006/relationships/image" Target="../media/image10.png"/><Relationship Id="rId15" Type="http://schemas.openxmlformats.org/officeDocument/2006/relationships/image" Target="../media/image11.png"/><Relationship Id="rId23" Type="http://schemas.openxmlformats.org/officeDocument/2006/relationships/image" Target="../media/image33.png"/><Relationship Id="rId10" Type="http://schemas.openxmlformats.org/officeDocument/2006/relationships/image" Target="../media/image23.png"/><Relationship Id="rId19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A78519A-51F1-D748-90EF-AB0CCF07A19E}"/>
              </a:ext>
            </a:extLst>
          </p:cNvPr>
          <p:cNvSpPr txBox="1"/>
          <p:nvPr/>
        </p:nvSpPr>
        <p:spPr>
          <a:xfrm>
            <a:off x="885437" y="2856641"/>
            <a:ext cx="8626806" cy="2141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1260475" algn="l"/>
                <a:tab pos="1530350" algn="l"/>
              </a:tabLst>
            </a:pPr>
            <a:r>
              <a:rPr lang="en-US" altLang="ja-JP" sz="20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Agenda item:	4.4.1(BS RF, General)</a:t>
            </a:r>
            <a:endParaRPr lang="ja-JP" altLang="ja-JP" sz="2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1260475" indent="-1260475" hangingPunct="0">
              <a:lnSpc>
                <a:spcPct val="115000"/>
              </a:lnSpc>
              <a:spcAft>
                <a:spcPts val="900"/>
              </a:spcAft>
              <a:tabLst>
                <a:tab pos="1260475" algn="l"/>
                <a:tab pos="1530350" algn="l"/>
              </a:tabLst>
            </a:pPr>
            <a:r>
              <a:rPr lang="en-US" altLang="ja-JP" sz="20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</a:rPr>
              <a:t>Source:			SoftBank Corp., KDDI Corporation</a:t>
            </a:r>
            <a:r>
              <a:rPr lang="en-US" altLang="ja-JP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,</a:t>
            </a:r>
            <a:r>
              <a:rPr lang="ja-JP" altLang="en-US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en-US" altLang="ja-JP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NEC</a:t>
            </a:r>
            <a:r>
              <a:rPr lang="ja-JP" altLang="en-US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en-US" altLang="ja-JP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Corporation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 hangingPunct="0">
              <a:lnSpc>
                <a:spcPct val="115000"/>
              </a:lnSpc>
              <a:spcAft>
                <a:spcPts val="900"/>
              </a:spcAft>
              <a:tabLst>
                <a:tab pos="1530350" algn="l"/>
              </a:tabLst>
            </a:pPr>
            <a:r>
              <a:rPr lang="en-GB" altLang="ja-JP" sz="20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</a:rPr>
              <a:t>Title:</a:t>
            </a:r>
            <a:r>
              <a:rPr lang="en-GB" altLang="ja-JP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			</a:t>
            </a:r>
            <a:r>
              <a:rPr lang="en-US" altLang="ja-JP" sz="2000" b="1" dirty="0">
                <a:latin typeface="Arial" panose="020B0604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Support of Japan regulation for 2.5GHz(BWA) in NR 			BS</a:t>
            </a:r>
          </a:p>
          <a:p>
            <a:pPr marL="1260475" indent="-1260475" hangingPunct="0">
              <a:lnSpc>
                <a:spcPct val="115000"/>
              </a:lnSpc>
              <a:spcAft>
                <a:spcPts val="900"/>
              </a:spcAft>
              <a:tabLst>
                <a:tab pos="1530350" algn="l"/>
              </a:tabLst>
            </a:pPr>
            <a:r>
              <a:rPr lang="en-GB" altLang="ja-JP" sz="20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</a:rPr>
              <a:t>Document for:	</a:t>
            </a:r>
            <a:r>
              <a:rPr lang="en-US" altLang="ja-JP" sz="2000" b="1" dirty="0">
                <a:latin typeface="Arial" panose="020B0604020202020204" pitchFamily="34" charset="0"/>
                <a:ea typeface="ＭＳ 明朝" panose="02020609040205080304" pitchFamily="17" charset="-128"/>
              </a:rPr>
              <a:t>Information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6CEA225-5EA1-7F4F-AF7A-AF9904A96DED}"/>
              </a:ext>
            </a:extLst>
          </p:cNvPr>
          <p:cNvSpPr txBox="1"/>
          <p:nvPr/>
        </p:nvSpPr>
        <p:spPr>
          <a:xfrm>
            <a:off x="246185" y="182850"/>
            <a:ext cx="9406734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ja-JP" sz="12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3GPP TSG-RAN WG4 Meeting #98-e</a:t>
            </a:r>
            <a:r>
              <a:rPr lang="en-GB" altLang="ja-JP" sz="1400" b="1" i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	                                                                                                              R4-2101016</a:t>
            </a:r>
            <a:endParaRPr lang="ja-JP" altLang="ja-JP" sz="1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ja-JP" sz="12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Electronic meeting,  25 Jan – </a:t>
            </a:r>
            <a:r>
              <a:rPr lang="en-GB" altLang="ja-JP" sz="1200" b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5 Feb</a:t>
            </a:r>
            <a:r>
              <a:rPr lang="en-GB" altLang="ja-JP" sz="12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,  2021</a:t>
            </a:r>
            <a:endParaRPr lang="ja-JP" altLang="ja-JP" sz="1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55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8229600" cy="59341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2.5GHz regulation in Japan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60BDF8C7-877F-4B48-B689-A2F793B8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737"/>
            <a:ext cx="8229600" cy="5829623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2.5GHz in Japan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Designated as “BWA”(Broadband Wireless Access), accommodating various RATs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Different from “Cellular” spectrum where the requirements are basically aligned with those of 3GPP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In LTE, we have adapted B41 for the range with necessary regional requirements added</a:t>
            </a:r>
          </a:p>
          <a:p>
            <a:endParaRPr lang="en-US" altLang="ja-JP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Updated regulations for NR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CBW: 10/20/30/40/50MHz 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Tx max power limitation stays as it is : 20W/10MHz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Unwanted emission : -22dBm or -30dBm/MHz regions are relaxed to -13dBm/MHz but -42dBm/MHz range stays as it is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Other requirements can be treated as per LTE: no modification made when relevant 3GPP requirements are tighter or equivalent </a:t>
            </a:r>
          </a:p>
          <a:p>
            <a:pPr lvl="1"/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7786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8229600" cy="593412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Unwanted Emission in Japan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5B05342E-563B-F44B-ACD9-06F16F885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737"/>
            <a:ext cx="8229600" cy="5816923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Mask</a:t>
            </a: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1) ”Mask” is only applied in 2535 – 2655MHz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Within 1.5*CBW away from the center : no requirement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Within 1.5*CBW to 2.5*CBW away from the center: -13dBm/MHz</a:t>
            </a:r>
          </a:p>
          <a:p>
            <a:pPr lvl="3"/>
            <a:r>
              <a:rPr lang="en-US" altLang="ja-JP" sz="2000" dirty="0">
                <a:highlight>
                  <a:srgbClr val="00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Same relaxation goes for LTE </a:t>
            </a:r>
          </a:p>
          <a:p>
            <a:pPr lvl="3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Further than 2.5*CBW from the center : Follow the ”spurious” below: so-called 250% rule</a:t>
            </a:r>
          </a:p>
          <a:p>
            <a:pPr lvl="3"/>
            <a:endParaRPr lang="en-US" altLang="ja-JP" sz="20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 Spurious Emission</a:t>
            </a:r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2) “Spurious” is applied to ranges other than 2535-2655MHz, or 2535-2655MHz but further than 2.5*CBW away from the center</a:t>
            </a:r>
          </a:p>
          <a:p>
            <a:pPr lvl="1"/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-42dBm/MHz stays at 2505 – 2535MHz but </a:t>
            </a:r>
            <a:r>
              <a:rPr lang="en-US" altLang="ja-JP" dirty="0">
                <a:highlight>
                  <a:srgbClr val="00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-22dBm/MHz and -30dBm/MHz ranges are relaxed to -13dBm/MHz</a:t>
            </a:r>
          </a:p>
          <a:p>
            <a:pPr lvl="1"/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5845" name="Picture 5" descr="page199image61023808">
            <a:extLst>
              <a:ext uri="{FF2B5EF4-FFF2-40B4-BE49-F238E27FC236}">
                <a16:creationId xmlns:a16="http://schemas.microsoft.com/office/drawing/2014/main" id="{F33D5C5F-E400-5F4F-9CBB-1AAB48DA9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8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page199image61023616">
            <a:extLst>
              <a:ext uri="{FF2B5EF4-FFF2-40B4-BE49-F238E27FC236}">
                <a16:creationId xmlns:a16="http://schemas.microsoft.com/office/drawing/2014/main" id="{215F2BA3-6018-E14E-8DBB-A2C875FC0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8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page199image61023424">
            <a:extLst>
              <a:ext uri="{FF2B5EF4-FFF2-40B4-BE49-F238E27FC236}">
                <a16:creationId xmlns:a16="http://schemas.microsoft.com/office/drawing/2014/main" id="{E4758A85-2536-9B45-9491-DBAC533CA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888" y="2806700"/>
            <a:ext cx="1739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page199image61023232">
            <a:extLst>
              <a:ext uri="{FF2B5EF4-FFF2-40B4-BE49-F238E27FC236}">
                <a16:creationId xmlns:a16="http://schemas.microsoft.com/office/drawing/2014/main" id="{C7AEB8F0-D99E-D448-8510-534B233D3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5388" y="2806700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9" name="Picture 9" descr="page199image61015552">
            <a:extLst>
              <a:ext uri="{FF2B5EF4-FFF2-40B4-BE49-F238E27FC236}">
                <a16:creationId xmlns:a16="http://schemas.microsoft.com/office/drawing/2014/main" id="{A7E513E8-5F45-F942-A722-8CADA53A4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8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0" name="Picture 10" descr="page199image61015744">
            <a:extLst>
              <a:ext uri="{FF2B5EF4-FFF2-40B4-BE49-F238E27FC236}">
                <a16:creationId xmlns:a16="http://schemas.microsoft.com/office/drawing/2014/main" id="{178B0146-0627-B448-9BFC-4321C633F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8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1" name="Picture 11" descr="page199image61021312">
            <a:extLst>
              <a:ext uri="{FF2B5EF4-FFF2-40B4-BE49-F238E27FC236}">
                <a16:creationId xmlns:a16="http://schemas.microsoft.com/office/drawing/2014/main" id="{F9F3317C-9614-3144-8D2F-D553D2B28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8388" y="2806700"/>
            <a:ext cx="3873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2" name="Picture 12" descr="page199image60838592">
            <a:extLst>
              <a:ext uri="{FF2B5EF4-FFF2-40B4-BE49-F238E27FC236}">
                <a16:creationId xmlns:a16="http://schemas.microsoft.com/office/drawing/2014/main" id="{4FDBD062-BF3E-EA41-9F26-C3520E560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2388" y="2806700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13" descr="page199image60835328">
            <a:extLst>
              <a:ext uri="{FF2B5EF4-FFF2-40B4-BE49-F238E27FC236}">
                <a16:creationId xmlns:a16="http://schemas.microsoft.com/office/drawing/2014/main" id="{C45D9BCE-90C0-A34D-AB35-EF5842F1C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4" name="Picture 14" descr="page199image60835136">
            <a:extLst>
              <a:ext uri="{FF2B5EF4-FFF2-40B4-BE49-F238E27FC236}">
                <a16:creationId xmlns:a16="http://schemas.microsoft.com/office/drawing/2014/main" id="{58F16B24-74E8-2C44-89B4-1A9CAB217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5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5" name="Picture 15" descr="page199image60834944">
            <a:extLst>
              <a:ext uri="{FF2B5EF4-FFF2-40B4-BE49-F238E27FC236}">
                <a16:creationId xmlns:a16="http://schemas.microsoft.com/office/drawing/2014/main" id="{AA712CFD-3A7E-624A-B5B0-3BE6071A2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5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6" name="Picture 16" descr="page199image60846080">
            <a:extLst>
              <a:ext uri="{FF2B5EF4-FFF2-40B4-BE49-F238E27FC236}">
                <a16:creationId xmlns:a16="http://schemas.microsoft.com/office/drawing/2014/main" id="{629AB029-361D-AC48-BB6B-69D26C3BD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7" name="Picture 17" descr="page199image60846656">
            <a:extLst>
              <a:ext uri="{FF2B5EF4-FFF2-40B4-BE49-F238E27FC236}">
                <a16:creationId xmlns:a16="http://schemas.microsoft.com/office/drawing/2014/main" id="{B9B7E589-AE32-C94F-8055-2EC74F12A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5388" y="2806700"/>
            <a:ext cx="1739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8" name="Picture 18" descr="page199image60846272">
            <a:extLst>
              <a:ext uri="{FF2B5EF4-FFF2-40B4-BE49-F238E27FC236}">
                <a16:creationId xmlns:a16="http://schemas.microsoft.com/office/drawing/2014/main" id="{B7410BDC-053C-1642-A1AC-F718F8803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3888" y="2806700"/>
            <a:ext cx="1473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9" name="Picture 19" descr="page199image60848000">
            <a:extLst>
              <a:ext uri="{FF2B5EF4-FFF2-40B4-BE49-F238E27FC236}">
                <a16:creationId xmlns:a16="http://schemas.microsoft.com/office/drawing/2014/main" id="{C2C2C99A-B403-2349-A4D7-A936B493D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388" y="2806700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0" name="Picture 20" descr="page199image60847808">
            <a:extLst>
              <a:ext uri="{FF2B5EF4-FFF2-40B4-BE49-F238E27FC236}">
                <a16:creationId xmlns:a16="http://schemas.microsoft.com/office/drawing/2014/main" id="{772FF42A-ECB8-D44F-ABB8-8DB349213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8388" y="2806700"/>
            <a:ext cx="3873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1" name="Picture 21" descr="page199image60848960">
            <a:extLst>
              <a:ext uri="{FF2B5EF4-FFF2-40B4-BE49-F238E27FC236}">
                <a16:creationId xmlns:a16="http://schemas.microsoft.com/office/drawing/2014/main" id="{05DE4BF5-E6CC-E84D-A2A4-30A240E28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2388" y="2806700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2" name="Picture 22" descr="page199image60849728">
            <a:extLst>
              <a:ext uri="{FF2B5EF4-FFF2-40B4-BE49-F238E27FC236}">
                <a16:creationId xmlns:a16="http://schemas.microsoft.com/office/drawing/2014/main" id="{98C026AE-50CE-314C-9624-B09B0B8F7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1388" y="2806700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3" name="Picture 23" descr="page199image60849536">
            <a:extLst>
              <a:ext uri="{FF2B5EF4-FFF2-40B4-BE49-F238E27FC236}">
                <a16:creationId xmlns:a16="http://schemas.microsoft.com/office/drawing/2014/main" id="{3150DA9A-0DC9-284C-8C5D-6877EABD6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4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4" name="Picture 24" descr="page199image60849344">
            <a:extLst>
              <a:ext uri="{FF2B5EF4-FFF2-40B4-BE49-F238E27FC236}">
                <a16:creationId xmlns:a16="http://schemas.microsoft.com/office/drawing/2014/main" id="{66BD8232-1816-AF4F-8C9B-70EB2D9AC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4388" y="2806700"/>
            <a:ext cx="266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5" name="Picture 25" descr="page199image60849920">
            <a:extLst>
              <a:ext uri="{FF2B5EF4-FFF2-40B4-BE49-F238E27FC236}">
                <a16:creationId xmlns:a16="http://schemas.microsoft.com/office/drawing/2014/main" id="{1783C644-F9D6-DB40-8B19-78498779B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2388" y="2806700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6" name="Picture 26" descr="page199image60848768">
            <a:extLst>
              <a:ext uri="{FF2B5EF4-FFF2-40B4-BE49-F238E27FC236}">
                <a16:creationId xmlns:a16="http://schemas.microsoft.com/office/drawing/2014/main" id="{2F9A9F47-8919-214C-9AA4-6FA6638CF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388" y="2806700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7" name="Picture 27" descr="page199image60844736">
            <a:extLst>
              <a:ext uri="{FF2B5EF4-FFF2-40B4-BE49-F238E27FC236}">
                <a16:creationId xmlns:a16="http://schemas.microsoft.com/office/drawing/2014/main" id="{01D2812A-F905-C246-B9E1-0B9CD395B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41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8" name="Picture 28" descr="page199image60832960">
            <a:extLst>
              <a:ext uri="{FF2B5EF4-FFF2-40B4-BE49-F238E27FC236}">
                <a16:creationId xmlns:a16="http://schemas.microsoft.com/office/drawing/2014/main" id="{C0306659-94D9-F54C-BA18-B018B0B15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8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9" name="Picture 29" descr="page199image60832000">
            <a:extLst>
              <a:ext uri="{FF2B5EF4-FFF2-40B4-BE49-F238E27FC236}">
                <a16:creationId xmlns:a16="http://schemas.microsoft.com/office/drawing/2014/main" id="{77721245-B5B3-D044-9BFE-6B9DD2E65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95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0" name="Picture 30" descr="page199image60827008">
            <a:extLst>
              <a:ext uri="{FF2B5EF4-FFF2-40B4-BE49-F238E27FC236}">
                <a16:creationId xmlns:a16="http://schemas.microsoft.com/office/drawing/2014/main" id="{977BF5E3-8416-1940-9D43-A02B8B259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22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1" name="Picture 31" descr="page199image60914304">
            <a:extLst>
              <a:ext uri="{FF2B5EF4-FFF2-40B4-BE49-F238E27FC236}">
                <a16:creationId xmlns:a16="http://schemas.microsoft.com/office/drawing/2014/main" id="{DED661BE-155B-3048-855C-4508DF40F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9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2" name="Picture 32" descr="page199image38140016">
            <a:extLst>
              <a:ext uri="{FF2B5EF4-FFF2-40B4-BE49-F238E27FC236}">
                <a16:creationId xmlns:a16="http://schemas.microsoft.com/office/drawing/2014/main" id="{C8F7D9C2-D213-6C44-9AA6-67718CF27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6888" y="2806700"/>
            <a:ext cx="1587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3" name="Picture 33" descr="page199image60947456">
            <a:extLst>
              <a:ext uri="{FF2B5EF4-FFF2-40B4-BE49-F238E27FC236}">
                <a16:creationId xmlns:a16="http://schemas.microsoft.com/office/drawing/2014/main" id="{3C6963C4-9F17-7346-98C1-E786873EA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27888" y="2806700"/>
            <a:ext cx="12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69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8229600" cy="593412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Issue(1)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6869" name="Picture 5" descr="page196image61329920">
            <a:extLst>
              <a:ext uri="{FF2B5EF4-FFF2-40B4-BE49-F238E27FC236}">
                <a16:creationId xmlns:a16="http://schemas.microsoft.com/office/drawing/2014/main" id="{5318F991-29D6-5C41-AC24-9EE62094A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page196image61329728">
            <a:extLst>
              <a:ext uri="{FF2B5EF4-FFF2-40B4-BE49-F238E27FC236}">
                <a16:creationId xmlns:a16="http://schemas.microsoft.com/office/drawing/2014/main" id="{F987E04D-FB41-E34E-A070-E020388AF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1" name="Picture 7" descr="page196image61330304">
            <a:extLst>
              <a:ext uri="{FF2B5EF4-FFF2-40B4-BE49-F238E27FC236}">
                <a16:creationId xmlns:a16="http://schemas.microsoft.com/office/drawing/2014/main" id="{91C338C3-D08B-C14D-A54E-C5756F110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888" y="2662238"/>
            <a:ext cx="3467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page196image61330112">
            <a:extLst>
              <a:ext uri="{FF2B5EF4-FFF2-40B4-BE49-F238E27FC236}">
                <a16:creationId xmlns:a16="http://schemas.microsoft.com/office/drawing/2014/main" id="{91DC1A9F-F9F8-CB48-ABA7-926F2FC33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4888" y="2662238"/>
            <a:ext cx="1473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3" name="Picture 9" descr="page196image61330688">
            <a:extLst>
              <a:ext uri="{FF2B5EF4-FFF2-40B4-BE49-F238E27FC236}">
                <a16:creationId xmlns:a16="http://schemas.microsoft.com/office/drawing/2014/main" id="{1EBC1D23-3C22-F448-BBE5-5E7B3F08A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9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4" name="Picture 10" descr="page196image61330496">
            <a:extLst>
              <a:ext uri="{FF2B5EF4-FFF2-40B4-BE49-F238E27FC236}">
                <a16:creationId xmlns:a16="http://schemas.microsoft.com/office/drawing/2014/main" id="{EF8E5706-085A-5147-876C-73E01FDAA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9388" y="2662238"/>
            <a:ext cx="2273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5" name="Picture 11" descr="page196image61331072">
            <a:extLst>
              <a:ext uri="{FF2B5EF4-FFF2-40B4-BE49-F238E27FC236}">
                <a16:creationId xmlns:a16="http://schemas.microsoft.com/office/drawing/2014/main" id="{68AC9E5E-E99D-0F4C-AAB6-0E9FC4DBA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6" name="Picture 12" descr="page196image61330880">
            <a:extLst>
              <a:ext uri="{FF2B5EF4-FFF2-40B4-BE49-F238E27FC236}">
                <a16:creationId xmlns:a16="http://schemas.microsoft.com/office/drawing/2014/main" id="{C8BF4EF7-4E3F-FF43-8042-27E6E601B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5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7" name="Picture 13" descr="page196image61331456">
            <a:extLst>
              <a:ext uri="{FF2B5EF4-FFF2-40B4-BE49-F238E27FC236}">
                <a16:creationId xmlns:a16="http://schemas.microsoft.com/office/drawing/2014/main" id="{85DE30DC-9802-1B41-87F8-982F6CCB1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2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Picture 14" descr="page196image61331264">
            <a:extLst>
              <a:ext uri="{FF2B5EF4-FFF2-40B4-BE49-F238E27FC236}">
                <a16:creationId xmlns:a16="http://schemas.microsoft.com/office/drawing/2014/main" id="{33525D54-C501-1245-A579-ADE4FBB73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9" name="Picture 15" descr="page196image61331840">
            <a:extLst>
              <a:ext uri="{FF2B5EF4-FFF2-40B4-BE49-F238E27FC236}">
                <a16:creationId xmlns:a16="http://schemas.microsoft.com/office/drawing/2014/main" id="{FE38B992-5DE9-CC46-8E4F-9B9212CE3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888" y="2662238"/>
            <a:ext cx="4267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0" name="Picture 16" descr="page196image61331648">
            <a:extLst>
              <a:ext uri="{FF2B5EF4-FFF2-40B4-BE49-F238E27FC236}">
                <a16:creationId xmlns:a16="http://schemas.microsoft.com/office/drawing/2014/main" id="{4BB0252D-6A8C-F742-A998-5DFDBF76A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1" name="Picture 17" descr="page196image61332224">
            <a:extLst>
              <a:ext uri="{FF2B5EF4-FFF2-40B4-BE49-F238E27FC236}">
                <a16:creationId xmlns:a16="http://schemas.microsoft.com/office/drawing/2014/main" id="{AB825534-2879-8C43-A154-C72CAAC47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5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2" name="Picture 18" descr="page196image61332032">
            <a:extLst>
              <a:ext uri="{FF2B5EF4-FFF2-40B4-BE49-F238E27FC236}">
                <a16:creationId xmlns:a16="http://schemas.microsoft.com/office/drawing/2014/main" id="{C910E313-F4FA-9749-B10C-9B90B2E6A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2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3" name="Picture 19" descr="page196image61332608">
            <a:extLst>
              <a:ext uri="{FF2B5EF4-FFF2-40B4-BE49-F238E27FC236}">
                <a16:creationId xmlns:a16="http://schemas.microsoft.com/office/drawing/2014/main" id="{707795CC-E00F-0E42-A060-E8A874521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9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4" name="Picture 20" descr="page196image61332416">
            <a:extLst>
              <a:ext uri="{FF2B5EF4-FFF2-40B4-BE49-F238E27FC236}">
                <a16:creationId xmlns:a16="http://schemas.microsoft.com/office/drawing/2014/main" id="{D6205332-2918-0C42-AE09-B243980AD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6388" y="2662238"/>
            <a:ext cx="37338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5" name="Picture 21" descr="page196image61332992">
            <a:extLst>
              <a:ext uri="{FF2B5EF4-FFF2-40B4-BE49-F238E27FC236}">
                <a16:creationId xmlns:a16="http://schemas.microsoft.com/office/drawing/2014/main" id="{8CA52109-F1E7-724D-BBD0-4BD3F00DE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3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6" name="Picture 22" descr="page196image61332800">
            <a:extLst>
              <a:ext uri="{FF2B5EF4-FFF2-40B4-BE49-F238E27FC236}">
                <a16:creationId xmlns:a16="http://schemas.microsoft.com/office/drawing/2014/main" id="{2F5CF848-3D08-5E4F-93F0-63816D33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3388" y="2662238"/>
            <a:ext cx="4000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7" name="Picture 23" descr="page196image61333376">
            <a:extLst>
              <a:ext uri="{FF2B5EF4-FFF2-40B4-BE49-F238E27FC236}">
                <a16:creationId xmlns:a16="http://schemas.microsoft.com/office/drawing/2014/main" id="{3BE4CD4A-2858-DB4F-A934-DDDEE9271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4388" y="2662238"/>
            <a:ext cx="1333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8" name="Picture 24" descr="page196image61333184">
            <a:extLst>
              <a:ext uri="{FF2B5EF4-FFF2-40B4-BE49-F238E27FC236}">
                <a16:creationId xmlns:a16="http://schemas.microsoft.com/office/drawing/2014/main" id="{ED093308-B0FA-FA48-9B8B-F92A2FAE4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83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9" name="Picture 25" descr="page196image61333760">
            <a:extLst>
              <a:ext uri="{FF2B5EF4-FFF2-40B4-BE49-F238E27FC236}">
                <a16:creationId xmlns:a16="http://schemas.microsoft.com/office/drawing/2014/main" id="{B874353D-B222-E045-BE5E-132E6A808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388" y="2662238"/>
            <a:ext cx="1638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0" name="Picture 26" descr="page196image61334528">
            <a:extLst>
              <a:ext uri="{FF2B5EF4-FFF2-40B4-BE49-F238E27FC236}">
                <a16:creationId xmlns:a16="http://schemas.microsoft.com/office/drawing/2014/main" id="{8CB18238-5561-4C41-85A4-6D648C3A0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8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1" name="Picture 27" descr="page196image61334144">
            <a:extLst>
              <a:ext uri="{FF2B5EF4-FFF2-40B4-BE49-F238E27FC236}">
                <a16:creationId xmlns:a16="http://schemas.microsoft.com/office/drawing/2014/main" id="{DAEE1F04-16AA-D043-8817-7EA084487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7888" y="2662238"/>
            <a:ext cx="1612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2" name="Picture 28" descr="page196image61318144">
            <a:extLst>
              <a:ext uri="{FF2B5EF4-FFF2-40B4-BE49-F238E27FC236}">
                <a16:creationId xmlns:a16="http://schemas.microsoft.com/office/drawing/2014/main" id="{96DBDC3F-63E3-9E47-BD12-D9A02D062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9388" y="2662238"/>
            <a:ext cx="26670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3" name="Picture 29" descr="page196image61317184">
            <a:extLst>
              <a:ext uri="{FF2B5EF4-FFF2-40B4-BE49-F238E27FC236}">
                <a16:creationId xmlns:a16="http://schemas.microsoft.com/office/drawing/2014/main" id="{F14D132C-2B36-F248-A74F-0A59EDDB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6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4" name="Picture 30" descr="page196image61317568">
            <a:extLst>
              <a:ext uri="{FF2B5EF4-FFF2-40B4-BE49-F238E27FC236}">
                <a16:creationId xmlns:a16="http://schemas.microsoft.com/office/drawing/2014/main" id="{4B8B4757-22D3-6447-B17E-13436670C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6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5" name="Picture 31" descr="page196image61321216">
            <a:extLst>
              <a:ext uri="{FF2B5EF4-FFF2-40B4-BE49-F238E27FC236}">
                <a16:creationId xmlns:a16="http://schemas.microsoft.com/office/drawing/2014/main" id="{FCB7D636-96BB-4E45-9721-5AEE939C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15888" y="2662238"/>
            <a:ext cx="2933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6" name="Picture 32" descr="page196image61322368">
            <a:extLst>
              <a:ext uri="{FF2B5EF4-FFF2-40B4-BE49-F238E27FC236}">
                <a16:creationId xmlns:a16="http://schemas.microsoft.com/office/drawing/2014/main" id="{B0721EE4-C2A2-4049-A19D-5F487D56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90888" y="2662238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7" name="Picture 33" descr="page196image61319104">
            <a:extLst>
              <a:ext uri="{FF2B5EF4-FFF2-40B4-BE49-F238E27FC236}">
                <a16:creationId xmlns:a16="http://schemas.microsoft.com/office/drawing/2014/main" id="{9E6FFE09-044D-B346-807E-82C936D97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3888" y="2662238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8" name="Picture 34" descr="page196image38350320">
            <a:extLst>
              <a:ext uri="{FF2B5EF4-FFF2-40B4-BE49-F238E27FC236}">
                <a16:creationId xmlns:a16="http://schemas.microsoft.com/office/drawing/2014/main" id="{50877A78-53EF-F04E-94B6-2678622C2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0388" y="2662238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9" name="Picture 35" descr="page196image38339456">
            <a:extLst>
              <a:ext uri="{FF2B5EF4-FFF2-40B4-BE49-F238E27FC236}">
                <a16:creationId xmlns:a16="http://schemas.microsoft.com/office/drawing/2014/main" id="{6A098110-A712-4045-A5E1-2B8D4C754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25888" y="2662238"/>
            <a:ext cx="850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0" name="Picture 36" descr="page196image38353008">
            <a:extLst>
              <a:ext uri="{FF2B5EF4-FFF2-40B4-BE49-F238E27FC236}">
                <a16:creationId xmlns:a16="http://schemas.microsoft.com/office/drawing/2014/main" id="{D42E3A04-CEF0-5644-98FB-299FC16D0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8388" y="2662238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1" name="Picture 37" descr="page197image38169760">
            <a:extLst>
              <a:ext uri="{FF2B5EF4-FFF2-40B4-BE49-F238E27FC236}">
                <a16:creationId xmlns:a16="http://schemas.microsoft.com/office/drawing/2014/main" id="{C25DC071-066A-EF49-A979-2FCF83B2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3105150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3" name="Picture 39" descr="page197image38172336">
            <a:extLst>
              <a:ext uri="{FF2B5EF4-FFF2-40B4-BE49-F238E27FC236}">
                <a16:creationId xmlns:a16="http://schemas.microsoft.com/office/drawing/2014/main" id="{FC08E177-87C3-4846-8654-4B6C7AF9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4" name="Picture 40" descr="page197image38173904">
            <a:extLst>
              <a:ext uri="{FF2B5EF4-FFF2-40B4-BE49-F238E27FC236}">
                <a16:creationId xmlns:a16="http://schemas.microsoft.com/office/drawing/2014/main" id="{5D4615D7-A460-E64B-BEFA-907B2D8E5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5" name="Picture 41" descr="page197image38171104">
            <a:extLst>
              <a:ext uri="{FF2B5EF4-FFF2-40B4-BE49-F238E27FC236}">
                <a16:creationId xmlns:a16="http://schemas.microsoft.com/office/drawing/2014/main" id="{A5108255-2298-504F-A244-47DD550A6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6" name="Picture 42" descr="page197image38230928">
            <a:extLst>
              <a:ext uri="{FF2B5EF4-FFF2-40B4-BE49-F238E27FC236}">
                <a16:creationId xmlns:a16="http://schemas.microsoft.com/office/drawing/2014/main" id="{FF41EFE4-9AE9-814D-A787-161EDA0E5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7" name="Picture 43" descr="page197image38234400">
            <a:extLst>
              <a:ext uri="{FF2B5EF4-FFF2-40B4-BE49-F238E27FC236}">
                <a16:creationId xmlns:a16="http://schemas.microsoft.com/office/drawing/2014/main" id="{9646B6E0-AE09-7F46-BBEB-578552AD2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10" name="Picture 46" descr="page197image38227344">
            <a:extLst>
              <a:ext uri="{FF2B5EF4-FFF2-40B4-BE49-F238E27FC236}">
                <a16:creationId xmlns:a16="http://schemas.microsoft.com/office/drawing/2014/main" id="{35A3A4EF-ED3A-164E-8B2E-41899B345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275" y="3105150"/>
            <a:ext cx="8509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コンテンツ プレースホルダー 2">
            <a:extLst>
              <a:ext uri="{FF2B5EF4-FFF2-40B4-BE49-F238E27FC236}">
                <a16:creationId xmlns:a16="http://schemas.microsoft.com/office/drawing/2014/main" id="{F81926B1-35F5-DA4B-A2F6-0E84C247D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736"/>
            <a:ext cx="8229600" cy="5687669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 Architectural mismatch (1) </a:t>
            </a: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In 3GPP, antenna connector based definition has been applied while max power is not limited</a:t>
            </a:r>
          </a:p>
          <a:p>
            <a:pPr lvl="1"/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In BWA in Japan, requirements are based on ”cell” in 3GPP term, with a limitation on Max power per cell</a:t>
            </a:r>
          </a:p>
          <a:p>
            <a:pPr lvl="1"/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Mapping between possible flexibilities in 3GPP on a cell configuration and J-regulation should be addressed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For 4Tx in a cell for example: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In 1-H/1-O, there would be variations on how to configure 4Tx in a cell 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1-C allows 4x unwanted emission in 3GPP but not in Japan-BWA (but practically unwanted emission could be reduced due to the max power limitation per cell)</a:t>
            </a:r>
          </a:p>
          <a:p>
            <a:pPr lvl="2"/>
            <a:r>
              <a:rPr lang="en-US" altLang="ja-JP" sz="2000" dirty="0">
                <a:latin typeface="Meiryo" panose="020B0604030504040204" pitchFamily="34" charset="-128"/>
                <a:ea typeface="Meiryo" panose="020B0604030504040204" pitchFamily="34" charset="-128"/>
              </a:rPr>
              <a:t>In J-Reg, scaling is allowed in 1-H/1-O type of configurations but not allowed for 1-C type</a:t>
            </a:r>
          </a:p>
        </p:txBody>
      </p:sp>
    </p:spTree>
    <p:extLst>
      <p:ext uri="{BB962C8B-B14F-4D97-AF65-F5344CB8AC3E}">
        <p14:creationId xmlns:p14="http://schemas.microsoft.com/office/powerpoint/2010/main" val="905235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8229600" cy="593412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Issues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6869" name="Picture 5" descr="page196image61329920">
            <a:extLst>
              <a:ext uri="{FF2B5EF4-FFF2-40B4-BE49-F238E27FC236}">
                <a16:creationId xmlns:a16="http://schemas.microsoft.com/office/drawing/2014/main" id="{5318F991-29D6-5C41-AC24-9EE62094A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page196image61329728">
            <a:extLst>
              <a:ext uri="{FF2B5EF4-FFF2-40B4-BE49-F238E27FC236}">
                <a16:creationId xmlns:a16="http://schemas.microsoft.com/office/drawing/2014/main" id="{F987E04D-FB41-E34E-A070-E020388AF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1" name="Picture 7" descr="page196image61330304">
            <a:extLst>
              <a:ext uri="{FF2B5EF4-FFF2-40B4-BE49-F238E27FC236}">
                <a16:creationId xmlns:a16="http://schemas.microsoft.com/office/drawing/2014/main" id="{91C338C3-D08B-C14D-A54E-C5756F110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888" y="2662238"/>
            <a:ext cx="3467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page196image61330112">
            <a:extLst>
              <a:ext uri="{FF2B5EF4-FFF2-40B4-BE49-F238E27FC236}">
                <a16:creationId xmlns:a16="http://schemas.microsoft.com/office/drawing/2014/main" id="{91DC1A9F-F9F8-CB48-ABA7-926F2FC33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4888" y="2662238"/>
            <a:ext cx="1473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3" name="Picture 9" descr="page196image61330688">
            <a:extLst>
              <a:ext uri="{FF2B5EF4-FFF2-40B4-BE49-F238E27FC236}">
                <a16:creationId xmlns:a16="http://schemas.microsoft.com/office/drawing/2014/main" id="{1EBC1D23-3C22-F448-BBE5-5E7B3F08A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9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4" name="Picture 10" descr="page196image61330496">
            <a:extLst>
              <a:ext uri="{FF2B5EF4-FFF2-40B4-BE49-F238E27FC236}">
                <a16:creationId xmlns:a16="http://schemas.microsoft.com/office/drawing/2014/main" id="{EF8E5706-085A-5147-876C-73E01FDAA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9388" y="2662238"/>
            <a:ext cx="2273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5" name="Picture 11" descr="page196image61331072">
            <a:extLst>
              <a:ext uri="{FF2B5EF4-FFF2-40B4-BE49-F238E27FC236}">
                <a16:creationId xmlns:a16="http://schemas.microsoft.com/office/drawing/2014/main" id="{68AC9E5E-E99D-0F4C-AAB6-0E9FC4DBA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6" name="Picture 12" descr="page196image61330880">
            <a:extLst>
              <a:ext uri="{FF2B5EF4-FFF2-40B4-BE49-F238E27FC236}">
                <a16:creationId xmlns:a16="http://schemas.microsoft.com/office/drawing/2014/main" id="{C8BF4EF7-4E3F-FF43-8042-27E6E601B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5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7" name="Picture 13" descr="page196image61331456">
            <a:extLst>
              <a:ext uri="{FF2B5EF4-FFF2-40B4-BE49-F238E27FC236}">
                <a16:creationId xmlns:a16="http://schemas.microsoft.com/office/drawing/2014/main" id="{85DE30DC-9802-1B41-87F8-982F6CCB1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2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Picture 14" descr="page196image61331264">
            <a:extLst>
              <a:ext uri="{FF2B5EF4-FFF2-40B4-BE49-F238E27FC236}">
                <a16:creationId xmlns:a16="http://schemas.microsoft.com/office/drawing/2014/main" id="{33525D54-C501-1245-A579-ADE4FBB73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9" name="Picture 15" descr="page196image61331840">
            <a:extLst>
              <a:ext uri="{FF2B5EF4-FFF2-40B4-BE49-F238E27FC236}">
                <a16:creationId xmlns:a16="http://schemas.microsoft.com/office/drawing/2014/main" id="{FE38B992-5DE9-CC46-8E4F-9B9212CE3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888" y="2662238"/>
            <a:ext cx="4267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0" name="Picture 16" descr="page196image61331648">
            <a:extLst>
              <a:ext uri="{FF2B5EF4-FFF2-40B4-BE49-F238E27FC236}">
                <a16:creationId xmlns:a16="http://schemas.microsoft.com/office/drawing/2014/main" id="{4BB0252D-6A8C-F742-A998-5DFDBF76A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1" name="Picture 17" descr="page196image61332224">
            <a:extLst>
              <a:ext uri="{FF2B5EF4-FFF2-40B4-BE49-F238E27FC236}">
                <a16:creationId xmlns:a16="http://schemas.microsoft.com/office/drawing/2014/main" id="{AB825534-2879-8C43-A154-C72CAAC47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5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2" name="Picture 18" descr="page196image61332032">
            <a:extLst>
              <a:ext uri="{FF2B5EF4-FFF2-40B4-BE49-F238E27FC236}">
                <a16:creationId xmlns:a16="http://schemas.microsoft.com/office/drawing/2014/main" id="{C910E313-F4FA-9749-B10C-9B90B2E6A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2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3" name="Picture 19" descr="page196image61332608">
            <a:extLst>
              <a:ext uri="{FF2B5EF4-FFF2-40B4-BE49-F238E27FC236}">
                <a16:creationId xmlns:a16="http://schemas.microsoft.com/office/drawing/2014/main" id="{707795CC-E00F-0E42-A060-E8A874521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9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4" name="Picture 20" descr="page196image61332416">
            <a:extLst>
              <a:ext uri="{FF2B5EF4-FFF2-40B4-BE49-F238E27FC236}">
                <a16:creationId xmlns:a16="http://schemas.microsoft.com/office/drawing/2014/main" id="{D6205332-2918-0C42-AE09-B243980AD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6388" y="2662238"/>
            <a:ext cx="37338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5" name="Picture 21" descr="page196image61332992">
            <a:extLst>
              <a:ext uri="{FF2B5EF4-FFF2-40B4-BE49-F238E27FC236}">
                <a16:creationId xmlns:a16="http://schemas.microsoft.com/office/drawing/2014/main" id="{8CA52109-F1E7-724D-BBD0-4BD3F00DE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3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6" name="Picture 22" descr="page196image61332800">
            <a:extLst>
              <a:ext uri="{FF2B5EF4-FFF2-40B4-BE49-F238E27FC236}">
                <a16:creationId xmlns:a16="http://schemas.microsoft.com/office/drawing/2014/main" id="{2F5CF848-3D08-5E4F-93F0-63816D33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3388" y="2662238"/>
            <a:ext cx="4000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7" name="Picture 23" descr="page196image61333376">
            <a:extLst>
              <a:ext uri="{FF2B5EF4-FFF2-40B4-BE49-F238E27FC236}">
                <a16:creationId xmlns:a16="http://schemas.microsoft.com/office/drawing/2014/main" id="{3BE4CD4A-2858-DB4F-A934-DDDEE9271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4388" y="2662238"/>
            <a:ext cx="1333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8" name="Picture 24" descr="page196image61333184">
            <a:extLst>
              <a:ext uri="{FF2B5EF4-FFF2-40B4-BE49-F238E27FC236}">
                <a16:creationId xmlns:a16="http://schemas.microsoft.com/office/drawing/2014/main" id="{ED093308-B0FA-FA48-9B8B-F92A2FAE4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83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9" name="Picture 25" descr="page196image61333760">
            <a:extLst>
              <a:ext uri="{FF2B5EF4-FFF2-40B4-BE49-F238E27FC236}">
                <a16:creationId xmlns:a16="http://schemas.microsoft.com/office/drawing/2014/main" id="{B874353D-B222-E045-BE5E-132E6A808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388" y="2662238"/>
            <a:ext cx="1638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0" name="Picture 26" descr="page196image61334528">
            <a:extLst>
              <a:ext uri="{FF2B5EF4-FFF2-40B4-BE49-F238E27FC236}">
                <a16:creationId xmlns:a16="http://schemas.microsoft.com/office/drawing/2014/main" id="{8CB18238-5561-4C41-85A4-6D648C3A0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8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1" name="Picture 27" descr="page196image61334144">
            <a:extLst>
              <a:ext uri="{FF2B5EF4-FFF2-40B4-BE49-F238E27FC236}">
                <a16:creationId xmlns:a16="http://schemas.microsoft.com/office/drawing/2014/main" id="{DAEE1F04-16AA-D043-8817-7EA084487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7888" y="2662238"/>
            <a:ext cx="1612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2" name="Picture 28" descr="page196image61318144">
            <a:extLst>
              <a:ext uri="{FF2B5EF4-FFF2-40B4-BE49-F238E27FC236}">
                <a16:creationId xmlns:a16="http://schemas.microsoft.com/office/drawing/2014/main" id="{96DBDC3F-63E3-9E47-BD12-D9A02D062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9388" y="2662238"/>
            <a:ext cx="26670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3" name="Picture 29" descr="page196image61317184">
            <a:extLst>
              <a:ext uri="{FF2B5EF4-FFF2-40B4-BE49-F238E27FC236}">
                <a16:creationId xmlns:a16="http://schemas.microsoft.com/office/drawing/2014/main" id="{F14D132C-2B36-F248-A74F-0A59EDDB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6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4" name="Picture 30" descr="page196image61317568">
            <a:extLst>
              <a:ext uri="{FF2B5EF4-FFF2-40B4-BE49-F238E27FC236}">
                <a16:creationId xmlns:a16="http://schemas.microsoft.com/office/drawing/2014/main" id="{4B8B4757-22D3-6447-B17E-13436670C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6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5" name="Picture 31" descr="page196image61321216">
            <a:extLst>
              <a:ext uri="{FF2B5EF4-FFF2-40B4-BE49-F238E27FC236}">
                <a16:creationId xmlns:a16="http://schemas.microsoft.com/office/drawing/2014/main" id="{FCB7D636-96BB-4E45-9721-5AEE939C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15888" y="2662238"/>
            <a:ext cx="2933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6" name="Picture 32" descr="page196image61322368">
            <a:extLst>
              <a:ext uri="{FF2B5EF4-FFF2-40B4-BE49-F238E27FC236}">
                <a16:creationId xmlns:a16="http://schemas.microsoft.com/office/drawing/2014/main" id="{B0721EE4-C2A2-4049-A19D-5F487D56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90888" y="2662238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7" name="Picture 33" descr="page196image61319104">
            <a:extLst>
              <a:ext uri="{FF2B5EF4-FFF2-40B4-BE49-F238E27FC236}">
                <a16:creationId xmlns:a16="http://schemas.microsoft.com/office/drawing/2014/main" id="{9E6FFE09-044D-B346-807E-82C936D97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3888" y="2662238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8" name="Picture 34" descr="page196image38350320">
            <a:extLst>
              <a:ext uri="{FF2B5EF4-FFF2-40B4-BE49-F238E27FC236}">
                <a16:creationId xmlns:a16="http://schemas.microsoft.com/office/drawing/2014/main" id="{50877A78-53EF-F04E-94B6-2678622C2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0388" y="2662238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9" name="Picture 35" descr="page196image38339456">
            <a:extLst>
              <a:ext uri="{FF2B5EF4-FFF2-40B4-BE49-F238E27FC236}">
                <a16:creationId xmlns:a16="http://schemas.microsoft.com/office/drawing/2014/main" id="{6A098110-A712-4045-A5E1-2B8D4C754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25888" y="2662238"/>
            <a:ext cx="850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0" name="Picture 36" descr="page196image38353008">
            <a:extLst>
              <a:ext uri="{FF2B5EF4-FFF2-40B4-BE49-F238E27FC236}">
                <a16:creationId xmlns:a16="http://schemas.microsoft.com/office/drawing/2014/main" id="{D42E3A04-CEF0-5644-98FB-299FC16D0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8388" y="2662238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1" name="Picture 37" descr="page197image38169760">
            <a:extLst>
              <a:ext uri="{FF2B5EF4-FFF2-40B4-BE49-F238E27FC236}">
                <a16:creationId xmlns:a16="http://schemas.microsoft.com/office/drawing/2014/main" id="{C25DC071-066A-EF49-A979-2FCF83B2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3105150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3" name="Picture 39" descr="page197image38172336">
            <a:extLst>
              <a:ext uri="{FF2B5EF4-FFF2-40B4-BE49-F238E27FC236}">
                <a16:creationId xmlns:a16="http://schemas.microsoft.com/office/drawing/2014/main" id="{FC08E177-87C3-4846-8654-4B6C7AF9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4" name="Picture 40" descr="page197image38173904">
            <a:extLst>
              <a:ext uri="{FF2B5EF4-FFF2-40B4-BE49-F238E27FC236}">
                <a16:creationId xmlns:a16="http://schemas.microsoft.com/office/drawing/2014/main" id="{5D4615D7-A460-E64B-BEFA-907B2D8E5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5" name="Picture 41" descr="page197image38171104">
            <a:extLst>
              <a:ext uri="{FF2B5EF4-FFF2-40B4-BE49-F238E27FC236}">
                <a16:creationId xmlns:a16="http://schemas.microsoft.com/office/drawing/2014/main" id="{A5108255-2298-504F-A244-47DD550A6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6" name="Picture 42" descr="page197image38230928">
            <a:extLst>
              <a:ext uri="{FF2B5EF4-FFF2-40B4-BE49-F238E27FC236}">
                <a16:creationId xmlns:a16="http://schemas.microsoft.com/office/drawing/2014/main" id="{FF41EFE4-9AE9-814D-A787-161EDA0E5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7" name="Picture 43" descr="page197image38234400">
            <a:extLst>
              <a:ext uri="{FF2B5EF4-FFF2-40B4-BE49-F238E27FC236}">
                <a16:creationId xmlns:a16="http://schemas.microsoft.com/office/drawing/2014/main" id="{9646B6E0-AE09-7F46-BBEB-578552AD2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10" name="Picture 46" descr="page197image38227344">
            <a:extLst>
              <a:ext uri="{FF2B5EF4-FFF2-40B4-BE49-F238E27FC236}">
                <a16:creationId xmlns:a16="http://schemas.microsoft.com/office/drawing/2014/main" id="{35A3A4EF-ED3A-164E-8B2E-41899B345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275" y="3105150"/>
            <a:ext cx="8509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コンテンツ プレースホルダー 2">
            <a:extLst>
              <a:ext uri="{FF2B5EF4-FFF2-40B4-BE49-F238E27FC236}">
                <a16:creationId xmlns:a16="http://schemas.microsoft.com/office/drawing/2014/main" id="{F81926B1-35F5-DA4B-A2F6-0E84C247D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736"/>
            <a:ext cx="8229600" cy="5687669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 Architectural mismatch (2) </a:t>
            </a: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It does not seem feasible to map straight-forward and stringent</a:t>
            </a:r>
          </a:p>
          <a:p>
            <a:pPr lvl="1"/>
            <a:endParaRPr lang="en-US" altLang="ja-JP" sz="2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It is proposed to put a note of “per-cell definition” where necessary and not to go into detail in architectural descriptions</a:t>
            </a:r>
          </a:p>
        </p:txBody>
      </p:sp>
    </p:spTree>
    <p:extLst>
      <p:ext uri="{BB962C8B-B14F-4D97-AF65-F5344CB8AC3E}">
        <p14:creationId xmlns:p14="http://schemas.microsoft.com/office/powerpoint/2010/main" val="102433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8640"/>
            <a:ext cx="8229600" cy="59341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Others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6869" name="Picture 5" descr="page196image61329920">
            <a:extLst>
              <a:ext uri="{FF2B5EF4-FFF2-40B4-BE49-F238E27FC236}">
                <a16:creationId xmlns:a16="http://schemas.microsoft.com/office/drawing/2014/main" id="{5318F991-29D6-5C41-AC24-9EE62094A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page196image61329728">
            <a:extLst>
              <a:ext uri="{FF2B5EF4-FFF2-40B4-BE49-F238E27FC236}">
                <a16:creationId xmlns:a16="http://schemas.microsoft.com/office/drawing/2014/main" id="{F987E04D-FB41-E34E-A070-E020388AF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1" name="Picture 7" descr="page196image61330304">
            <a:extLst>
              <a:ext uri="{FF2B5EF4-FFF2-40B4-BE49-F238E27FC236}">
                <a16:creationId xmlns:a16="http://schemas.microsoft.com/office/drawing/2014/main" id="{91C338C3-D08B-C14D-A54E-C5756F110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888" y="2662238"/>
            <a:ext cx="3467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page196image61330112">
            <a:extLst>
              <a:ext uri="{FF2B5EF4-FFF2-40B4-BE49-F238E27FC236}">
                <a16:creationId xmlns:a16="http://schemas.microsoft.com/office/drawing/2014/main" id="{91DC1A9F-F9F8-CB48-ABA7-926F2FC33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4888" y="2662238"/>
            <a:ext cx="1473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3" name="Picture 9" descr="page196image61330688">
            <a:extLst>
              <a:ext uri="{FF2B5EF4-FFF2-40B4-BE49-F238E27FC236}">
                <a16:creationId xmlns:a16="http://schemas.microsoft.com/office/drawing/2014/main" id="{1EBC1D23-3C22-F448-BBE5-5E7B3F08A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9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4" name="Picture 10" descr="page196image61330496">
            <a:extLst>
              <a:ext uri="{FF2B5EF4-FFF2-40B4-BE49-F238E27FC236}">
                <a16:creationId xmlns:a16="http://schemas.microsoft.com/office/drawing/2014/main" id="{EF8E5706-085A-5147-876C-73E01FDAA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9388" y="2662238"/>
            <a:ext cx="2273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5" name="Picture 11" descr="page196image61331072">
            <a:extLst>
              <a:ext uri="{FF2B5EF4-FFF2-40B4-BE49-F238E27FC236}">
                <a16:creationId xmlns:a16="http://schemas.microsoft.com/office/drawing/2014/main" id="{68AC9E5E-E99D-0F4C-AAB6-0E9FC4DBA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6" name="Picture 12" descr="page196image61330880">
            <a:extLst>
              <a:ext uri="{FF2B5EF4-FFF2-40B4-BE49-F238E27FC236}">
                <a16:creationId xmlns:a16="http://schemas.microsoft.com/office/drawing/2014/main" id="{C8BF4EF7-4E3F-FF43-8042-27E6E601B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5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7" name="Picture 13" descr="page196image61331456">
            <a:extLst>
              <a:ext uri="{FF2B5EF4-FFF2-40B4-BE49-F238E27FC236}">
                <a16:creationId xmlns:a16="http://schemas.microsoft.com/office/drawing/2014/main" id="{85DE30DC-9802-1B41-87F8-982F6CCB1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2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Picture 14" descr="page196image61331264">
            <a:extLst>
              <a:ext uri="{FF2B5EF4-FFF2-40B4-BE49-F238E27FC236}">
                <a16:creationId xmlns:a16="http://schemas.microsoft.com/office/drawing/2014/main" id="{33525D54-C501-1245-A579-ADE4FBB73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8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9" name="Picture 15" descr="page196image61331840">
            <a:extLst>
              <a:ext uri="{FF2B5EF4-FFF2-40B4-BE49-F238E27FC236}">
                <a16:creationId xmlns:a16="http://schemas.microsoft.com/office/drawing/2014/main" id="{FE38B992-5DE9-CC46-8E4F-9B9212CE3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888" y="2662238"/>
            <a:ext cx="42672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0" name="Picture 16" descr="page196image61331648">
            <a:extLst>
              <a:ext uri="{FF2B5EF4-FFF2-40B4-BE49-F238E27FC236}">
                <a16:creationId xmlns:a16="http://schemas.microsoft.com/office/drawing/2014/main" id="{4BB0252D-6A8C-F742-A998-5DFDBF76A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1" name="Picture 17" descr="page196image61332224">
            <a:extLst>
              <a:ext uri="{FF2B5EF4-FFF2-40B4-BE49-F238E27FC236}">
                <a16:creationId xmlns:a16="http://schemas.microsoft.com/office/drawing/2014/main" id="{AB825534-2879-8C43-A154-C72CAAC47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5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2" name="Picture 18" descr="page196image61332032">
            <a:extLst>
              <a:ext uri="{FF2B5EF4-FFF2-40B4-BE49-F238E27FC236}">
                <a16:creationId xmlns:a16="http://schemas.microsoft.com/office/drawing/2014/main" id="{C910E313-F4FA-9749-B10C-9B90B2E6A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2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3" name="Picture 19" descr="page196image61332608">
            <a:extLst>
              <a:ext uri="{FF2B5EF4-FFF2-40B4-BE49-F238E27FC236}">
                <a16:creationId xmlns:a16="http://schemas.microsoft.com/office/drawing/2014/main" id="{707795CC-E00F-0E42-A060-E8A874521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9388" y="2662238"/>
            <a:ext cx="4978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4" name="Picture 20" descr="page196image61332416">
            <a:extLst>
              <a:ext uri="{FF2B5EF4-FFF2-40B4-BE49-F238E27FC236}">
                <a16:creationId xmlns:a16="http://schemas.microsoft.com/office/drawing/2014/main" id="{D6205332-2918-0C42-AE09-B243980AD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6388" y="2662238"/>
            <a:ext cx="37338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5" name="Picture 21" descr="page196image61332992">
            <a:extLst>
              <a:ext uri="{FF2B5EF4-FFF2-40B4-BE49-F238E27FC236}">
                <a16:creationId xmlns:a16="http://schemas.microsoft.com/office/drawing/2014/main" id="{8CA52109-F1E7-724D-BBD0-4BD3F00DE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33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6" name="Picture 22" descr="page196image61332800">
            <a:extLst>
              <a:ext uri="{FF2B5EF4-FFF2-40B4-BE49-F238E27FC236}">
                <a16:creationId xmlns:a16="http://schemas.microsoft.com/office/drawing/2014/main" id="{2F5CF848-3D08-5E4F-93F0-63816D33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3388" y="2662238"/>
            <a:ext cx="4000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7" name="Picture 23" descr="page196image61333376">
            <a:extLst>
              <a:ext uri="{FF2B5EF4-FFF2-40B4-BE49-F238E27FC236}">
                <a16:creationId xmlns:a16="http://schemas.microsoft.com/office/drawing/2014/main" id="{3BE4CD4A-2858-DB4F-A934-DDDEE9271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4388" y="2662238"/>
            <a:ext cx="13335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8" name="Picture 24" descr="page196image61333184">
            <a:extLst>
              <a:ext uri="{FF2B5EF4-FFF2-40B4-BE49-F238E27FC236}">
                <a16:creationId xmlns:a16="http://schemas.microsoft.com/office/drawing/2014/main" id="{ED093308-B0FA-FA48-9B8B-F92A2FAE4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83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9" name="Picture 25" descr="page196image61333760">
            <a:extLst>
              <a:ext uri="{FF2B5EF4-FFF2-40B4-BE49-F238E27FC236}">
                <a16:creationId xmlns:a16="http://schemas.microsoft.com/office/drawing/2014/main" id="{B874353D-B222-E045-BE5E-132E6A808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388" y="2662238"/>
            <a:ext cx="16383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0" name="Picture 26" descr="page196image61334528">
            <a:extLst>
              <a:ext uri="{FF2B5EF4-FFF2-40B4-BE49-F238E27FC236}">
                <a16:creationId xmlns:a16="http://schemas.microsoft.com/office/drawing/2014/main" id="{8CB18238-5561-4C41-85A4-6D648C3A0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8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1" name="Picture 27" descr="page196image61334144">
            <a:extLst>
              <a:ext uri="{FF2B5EF4-FFF2-40B4-BE49-F238E27FC236}">
                <a16:creationId xmlns:a16="http://schemas.microsoft.com/office/drawing/2014/main" id="{DAEE1F04-16AA-D043-8817-7EA084487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7888" y="2662238"/>
            <a:ext cx="1612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2" name="Picture 28" descr="page196image61318144">
            <a:extLst>
              <a:ext uri="{FF2B5EF4-FFF2-40B4-BE49-F238E27FC236}">
                <a16:creationId xmlns:a16="http://schemas.microsoft.com/office/drawing/2014/main" id="{96DBDC3F-63E3-9E47-BD12-D9A02D062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9388" y="2662238"/>
            <a:ext cx="26670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3" name="Picture 29" descr="page196image61317184">
            <a:extLst>
              <a:ext uri="{FF2B5EF4-FFF2-40B4-BE49-F238E27FC236}">
                <a16:creationId xmlns:a16="http://schemas.microsoft.com/office/drawing/2014/main" id="{F14D132C-2B36-F248-A74F-0A59EDDB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6888" y="2662238"/>
            <a:ext cx="4851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4" name="Picture 30" descr="page196image61317568">
            <a:extLst>
              <a:ext uri="{FF2B5EF4-FFF2-40B4-BE49-F238E27FC236}">
                <a16:creationId xmlns:a16="http://schemas.microsoft.com/office/drawing/2014/main" id="{4B8B4757-22D3-6447-B17E-13436670C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6888" y="2662238"/>
            <a:ext cx="673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5" name="Picture 31" descr="page196image61321216">
            <a:extLst>
              <a:ext uri="{FF2B5EF4-FFF2-40B4-BE49-F238E27FC236}">
                <a16:creationId xmlns:a16="http://schemas.microsoft.com/office/drawing/2014/main" id="{FCB7D636-96BB-4E45-9721-5AEE939C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15888" y="2662238"/>
            <a:ext cx="2933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6" name="Picture 32" descr="page196image61322368">
            <a:extLst>
              <a:ext uri="{FF2B5EF4-FFF2-40B4-BE49-F238E27FC236}">
                <a16:creationId xmlns:a16="http://schemas.microsoft.com/office/drawing/2014/main" id="{B0721EE4-C2A2-4049-A19D-5F487D56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90888" y="2662238"/>
            <a:ext cx="4711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7" name="Picture 33" descr="page196image61319104">
            <a:extLst>
              <a:ext uri="{FF2B5EF4-FFF2-40B4-BE49-F238E27FC236}">
                <a16:creationId xmlns:a16="http://schemas.microsoft.com/office/drawing/2014/main" id="{9E6FFE09-044D-B346-807E-82C936D97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3888" y="2662238"/>
            <a:ext cx="4838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8" name="Picture 34" descr="page196image38350320">
            <a:extLst>
              <a:ext uri="{FF2B5EF4-FFF2-40B4-BE49-F238E27FC236}">
                <a16:creationId xmlns:a16="http://schemas.microsoft.com/office/drawing/2014/main" id="{50877A78-53EF-F04E-94B6-2678622C2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0388" y="2662238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99" name="Picture 35" descr="page196image38339456">
            <a:extLst>
              <a:ext uri="{FF2B5EF4-FFF2-40B4-BE49-F238E27FC236}">
                <a16:creationId xmlns:a16="http://schemas.microsoft.com/office/drawing/2014/main" id="{6A098110-A712-4045-A5E1-2B8D4C754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25888" y="2662238"/>
            <a:ext cx="8509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0" name="Picture 36" descr="page196image38353008">
            <a:extLst>
              <a:ext uri="{FF2B5EF4-FFF2-40B4-BE49-F238E27FC236}">
                <a16:creationId xmlns:a16="http://schemas.microsoft.com/office/drawing/2014/main" id="{D42E3A04-CEF0-5644-98FB-299FC16D0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8388" y="2662238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1" name="Picture 37" descr="page197image38169760">
            <a:extLst>
              <a:ext uri="{FF2B5EF4-FFF2-40B4-BE49-F238E27FC236}">
                <a16:creationId xmlns:a16="http://schemas.microsoft.com/office/drawing/2014/main" id="{C25DC071-066A-EF49-A979-2FCF83B2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3105150"/>
            <a:ext cx="3263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3" name="Picture 39" descr="page197image38172336">
            <a:extLst>
              <a:ext uri="{FF2B5EF4-FFF2-40B4-BE49-F238E27FC236}">
                <a16:creationId xmlns:a16="http://schemas.microsoft.com/office/drawing/2014/main" id="{FC08E177-87C3-4846-8654-4B6C7AF9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4" name="Picture 40" descr="page197image38173904">
            <a:extLst>
              <a:ext uri="{FF2B5EF4-FFF2-40B4-BE49-F238E27FC236}">
                <a16:creationId xmlns:a16="http://schemas.microsoft.com/office/drawing/2014/main" id="{5D4615D7-A460-E64B-BEFA-907B2D8E5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5" name="Picture 41" descr="page197image38171104">
            <a:extLst>
              <a:ext uri="{FF2B5EF4-FFF2-40B4-BE49-F238E27FC236}">
                <a16:creationId xmlns:a16="http://schemas.microsoft.com/office/drawing/2014/main" id="{A5108255-2298-504F-A244-47DD550A6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6" name="Picture 42" descr="page197image38230928">
            <a:extLst>
              <a:ext uri="{FF2B5EF4-FFF2-40B4-BE49-F238E27FC236}">
                <a16:creationId xmlns:a16="http://schemas.microsoft.com/office/drawing/2014/main" id="{FF41EFE4-9AE9-814D-A787-161EDA0E5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07" name="Picture 43" descr="page197image38234400">
            <a:extLst>
              <a:ext uri="{FF2B5EF4-FFF2-40B4-BE49-F238E27FC236}">
                <a16:creationId xmlns:a16="http://schemas.microsoft.com/office/drawing/2014/main" id="{9646B6E0-AE09-7F46-BBEB-578552AD2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3105150"/>
            <a:ext cx="8509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910" name="Picture 46" descr="page197image38227344">
            <a:extLst>
              <a:ext uri="{FF2B5EF4-FFF2-40B4-BE49-F238E27FC236}">
                <a16:creationId xmlns:a16="http://schemas.microsoft.com/office/drawing/2014/main" id="{35A3A4EF-ED3A-164E-8B2E-41899B345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275" y="3105150"/>
            <a:ext cx="8509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コンテンツ プレースホルダー 2">
            <a:extLst>
              <a:ext uri="{FF2B5EF4-FFF2-40B4-BE49-F238E27FC236}">
                <a16:creationId xmlns:a16="http://schemas.microsoft.com/office/drawing/2014/main" id="{F81926B1-35F5-DA4B-A2F6-0E84C247D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736"/>
            <a:ext cx="8229600" cy="5687669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2800" dirty="0">
                <a:latin typeface="Meiryo" panose="020B0604030504040204" pitchFamily="34" charset="-128"/>
                <a:ea typeface="Meiryo" panose="020B0604030504040204" pitchFamily="34" charset="-128"/>
              </a:rPr>
              <a:t>Other Notes</a:t>
            </a:r>
          </a:p>
          <a:p>
            <a:pPr lvl="1"/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Release: prefers to modify </a:t>
            </a:r>
            <a:r>
              <a:rPr lang="en-US" altLang="ja-JP" sz="2400" dirty="0">
                <a:highlight>
                  <a:srgbClr val="00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from REL-15 </a:t>
            </a:r>
          </a:p>
          <a:p>
            <a:pPr lvl="2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We need to add n90 in REL-16</a:t>
            </a:r>
            <a:br>
              <a:rPr lang="en-US" altLang="ja-JP" sz="2200" dirty="0"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altLang="ja-JP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sz="2200" dirty="0">
                <a:latin typeface="Meiryo" panose="020B0604030504040204" pitchFamily="34" charset="-128"/>
                <a:ea typeface="Meiryo" panose="020B0604030504040204" pitchFamily="34" charset="-128"/>
              </a:rPr>
              <a:t>Handling of 37 series: to be postponed in Apr. as we need extra-maintenance efforts</a:t>
            </a:r>
            <a:br>
              <a:rPr lang="en-US" altLang="ja-JP" sz="2200" dirty="0"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altLang="ja-JP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r>
              <a:rPr lang="en-US" altLang="ja-JP" sz="2400" dirty="0">
                <a:highlight>
                  <a:srgbClr val="00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n34 range </a:t>
            </a:r>
            <a:r>
              <a:rPr lang="en-US" altLang="ja-JP" sz="2400" dirty="0">
                <a:latin typeface="Meiryo" panose="020B0604030504040204" pitchFamily="34" charset="-128"/>
                <a:ea typeface="Meiryo" panose="020B0604030504040204" pitchFamily="34" charset="-128"/>
              </a:rPr>
              <a:t>is not enlisted as an NR frequency in the regulation: no need to add this time</a:t>
            </a:r>
          </a:p>
          <a:p>
            <a:pPr lvl="1"/>
            <a:endParaRPr lang="en-US" altLang="ja-JP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1"/>
            <a:endParaRPr lang="en-US" altLang="ja-JP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3929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572DC8-1B93-FB4D-AE42-83FCE4254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2995612"/>
            <a:ext cx="8420100" cy="1069951"/>
          </a:xfrm>
        </p:spPr>
        <p:txBody>
          <a:bodyPr/>
          <a:lstStyle/>
          <a:p>
            <a:r>
              <a:rPr kumimoji="1" lang="en-US" altLang="ja-JP" b="1" dirty="0">
                <a:latin typeface="Meiryo" panose="020B0604030504040204" pitchFamily="34" charset="-128"/>
                <a:ea typeface="Meiryo" panose="020B0604030504040204" pitchFamily="34" charset="-128"/>
              </a:rPr>
              <a:t>EOF</a:t>
            </a:r>
            <a:endParaRPr kumimoji="1" lang="ja-JP" altLang="en-US" b="1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8027061"/>
      </p:ext>
    </p:extLst>
  </p:cSld>
  <p:clrMapOvr>
    <a:masterClrMapping/>
  </p:clrMapOvr>
</p:sld>
</file>

<file path=ppt/theme/theme1.xml><?xml version="1.0" encoding="utf-8"?>
<a:theme xmlns:a="http://schemas.openxmlformats.org/drawingml/2006/main" name="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次">
  <a:themeElements>
    <a:clrScheme name="目次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目次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目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ディバイダー">
  <a:themeElements>
    <a:clrScheme name="ディバイダ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ィバイダー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ィバイダ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 PPT B</Template>
  <TotalTime>47210</TotalTime>
  <Words>545</Words>
  <Application>Microsoft Office PowerPoint</Application>
  <PresentationFormat>A4 210 x 297 mm</PresentationFormat>
  <Paragraphs>51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20" baseType="lpstr">
      <vt:lpstr>HGP創英角ｺﾞｼｯｸUB</vt:lpstr>
      <vt:lpstr>Meiryo</vt:lpstr>
      <vt:lpstr>Arial</vt:lpstr>
      <vt:lpstr>Times</vt:lpstr>
      <vt:lpstr>Times New Roman</vt:lpstr>
      <vt:lpstr>Verdana</vt:lpstr>
      <vt:lpstr>Wingdings</vt:lpstr>
      <vt:lpstr>SB PPT B</vt:lpstr>
      <vt:lpstr>目次</vt:lpstr>
      <vt:lpstr>ディバイダー</vt:lpstr>
      <vt:lpstr>1_SB PPT B</vt:lpstr>
      <vt:lpstr>2_SB PPT B</vt:lpstr>
      <vt:lpstr>Image</vt:lpstr>
      <vt:lpstr>PowerPoint プレゼンテーション</vt:lpstr>
      <vt:lpstr>2.5GHz regulation in Japan</vt:lpstr>
      <vt:lpstr>Unwanted Emission in Japan</vt:lpstr>
      <vt:lpstr>Issue(1)</vt:lpstr>
      <vt:lpstr>Issues</vt:lpstr>
      <vt:lpstr>Others</vt:lpstr>
      <vt:lpstr>EOF</vt:lpstr>
    </vt:vector>
  </TitlesOfParts>
  <Company>ソフトバンク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Kihara Kenichi</cp:lastModifiedBy>
  <cp:revision>2231</cp:revision>
  <cp:lastPrinted>2016-07-25T08:37:15Z</cp:lastPrinted>
  <dcterms:created xsi:type="dcterms:W3CDTF">2012-05-31T02:14:53Z</dcterms:created>
  <dcterms:modified xsi:type="dcterms:W3CDTF">2021-01-15T05:59:53Z</dcterms:modified>
</cp:coreProperties>
</file>