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4"/>
  </p:sldMasterIdLst>
  <p:notesMasterIdLst>
    <p:notesMasterId r:id="rId14"/>
  </p:notesMasterIdLst>
  <p:sldIdLst>
    <p:sldId id="256" r:id="rId5"/>
    <p:sldId id="310" r:id="rId6"/>
    <p:sldId id="309" r:id="rId7"/>
    <p:sldId id="305" r:id="rId8"/>
    <p:sldId id="312" r:id="rId9"/>
    <p:sldId id="307" r:id="rId10"/>
    <p:sldId id="308" r:id="rId11"/>
    <p:sldId id="311" r:id="rId12"/>
    <p:sldId id="306" r:id="rId13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  <p:cmAuthor id="1" name="Thorsten Hertel" initials="TH" lastIdx="3" clrIdx="1">
    <p:extLst/>
  </p:cmAuthor>
  <p:cmAuthor id="2" name="Ruixin Wang" initials="RW" lastIdx="4" clrIdx="2">
    <p:extLst/>
  </p:cmAuthor>
  <p:cmAuthor id="3" name="Thorsten Hertel (KEYS)" initials="TWH" lastIdx="1" clrIdx="3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46" autoAdjust="0"/>
    <p:restoredTop sz="95847" autoAdjust="0"/>
  </p:normalViewPr>
  <p:slideViewPr>
    <p:cSldViewPr>
      <p:cViewPr varScale="1">
        <p:scale>
          <a:sx n="85" d="100"/>
          <a:sy n="85" d="100"/>
        </p:scale>
        <p:origin x="437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11/12/2020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618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0423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685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336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198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9522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3884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497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NR MIMO OTA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438598" y="3746897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vivo, CAICT, Spirent, 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r>
              <a:rPr lang="en-US" altLang="zh-CN" dirty="0">
                <a:solidFill>
                  <a:schemeClr val="tx1"/>
                </a:solidFill>
              </a:rPr>
              <a:t>, Samsung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3GPP TSG-RAN WG4 Meeting #97-e</a:t>
            </a:r>
            <a:r>
              <a:rPr lang="en-GB" altLang="zh-CN" sz="1800" b="1" dirty="0"/>
              <a:t>	                                                     R4-2017585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Electronic Meeting, 2-13 Nov., 2020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12.1.1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Test methods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400" b="1" dirty="0"/>
              <a:t>System implementation of FR2 3D-MPAC system</a:t>
            </a:r>
            <a:endParaRPr lang="zh-CN" altLang="zh-CN" sz="2400" dirty="0"/>
          </a:p>
          <a:p>
            <a:pPr lvl="1" fontAlgn="auto" hangingPunct="1"/>
            <a:r>
              <a:rPr lang="en-US" altLang="zh-CN" sz="2400" dirty="0"/>
              <a:t>The system layout of FR2 3D-MPAC is concluded, based on proposal 1 in R4-2016210. </a:t>
            </a:r>
          </a:p>
          <a:p>
            <a:pPr lvl="2" fontAlgn="auto" hangingPunct="1"/>
            <a:endParaRPr lang="en-US" altLang="zh-CN" sz="20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altLang="zh-CN" sz="2000" b="1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altLang="zh-CN" sz="2000" b="1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altLang="zh-CN" sz="2000" b="1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GB" altLang="zh-CN" sz="2400" b="1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sz="2400" b="1" dirty="0"/>
              <a:t>Channel model validation procedure</a:t>
            </a:r>
            <a:endParaRPr lang="zh-CN" altLang="zh-CN" sz="2400" b="1" dirty="0"/>
          </a:p>
          <a:p>
            <a:pPr lvl="2" fontAlgn="auto" hangingPunct="1"/>
            <a:r>
              <a:rPr lang="en-US" altLang="zh-CN" dirty="0"/>
              <a:t>Theoretical values of channel model validation with Base Station antenna filtering effect shall be provided as reference.</a:t>
            </a:r>
            <a:endParaRPr lang="en-US" altLang="zh-CN" sz="2000" dirty="0"/>
          </a:p>
          <a:p>
            <a:pPr lvl="2" fontAlgn="auto" hangingPunct="1"/>
            <a:r>
              <a:rPr lang="en-US" altLang="zh-CN" dirty="0"/>
              <a:t>Focus on high power clusters for channel model validation, consider 40dB threshold as a starting point and further discuss the final threshold. </a:t>
            </a:r>
          </a:p>
          <a:p>
            <a:pPr lvl="2" fontAlgn="auto" hangingPunct="1"/>
            <a:endParaRPr lang="en-US" altLang="zh-CN" sz="22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844094A-6529-4C2A-A30B-D9D0C32143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13694"/>
              </p:ext>
            </p:extLst>
          </p:nvPr>
        </p:nvGraphicFramePr>
        <p:xfrm>
          <a:off x="2447764" y="2395024"/>
          <a:ext cx="4392488" cy="15297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6056">
                  <a:extLst>
                    <a:ext uri="{9D8B030D-6E8A-4147-A177-3AD203B41FA5}">
                      <a16:colId xmlns:a16="http://schemas.microsoft.com/office/drawing/2014/main" val="3846862546"/>
                    </a:ext>
                  </a:extLst>
                </a:gridCol>
                <a:gridCol w="1463120">
                  <a:extLst>
                    <a:ext uri="{9D8B030D-6E8A-4147-A177-3AD203B41FA5}">
                      <a16:colId xmlns:a16="http://schemas.microsoft.com/office/drawing/2014/main" val="4039993987"/>
                    </a:ext>
                  </a:extLst>
                </a:gridCol>
                <a:gridCol w="1913312">
                  <a:extLst>
                    <a:ext uri="{9D8B030D-6E8A-4147-A177-3AD203B41FA5}">
                      <a16:colId xmlns:a16="http://schemas.microsoft.com/office/drawing/2014/main" val="2463897687"/>
                    </a:ext>
                  </a:extLst>
                </a:gridCol>
              </a:tblGrid>
              <a:tr h="17970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Probe Number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Theta/ZoA [deg]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Phi/</a:t>
                      </a:r>
                      <a:r>
                        <a:rPr lang="en-GB" sz="1200" dirty="0" err="1">
                          <a:effectLst/>
                        </a:rPr>
                        <a:t>AoA</a:t>
                      </a:r>
                      <a:r>
                        <a:rPr lang="en-GB" sz="1200" dirty="0">
                          <a:effectLst/>
                        </a:rPr>
                        <a:t> [</a:t>
                      </a:r>
                      <a:r>
                        <a:rPr lang="en-GB" sz="1200" dirty="0" err="1">
                          <a:effectLst/>
                        </a:rPr>
                        <a:t>deg</a:t>
                      </a:r>
                      <a:r>
                        <a:rPr lang="en-GB" sz="1200" dirty="0">
                          <a:effectLst/>
                        </a:rPr>
                        <a:t>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841692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479668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116.7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5805092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20.6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-104.3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388706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20.6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104.3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90930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20.6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75.7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735025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90.0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023226578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47E2D4D2-20A5-4916-9B0B-6DA8D22473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872" y="2157360"/>
            <a:ext cx="244827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</a:t>
            </a:r>
            <a:r>
              <a:rPr kumimoji="0" lang="en-GB" altLang="en-US" sz="10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able </a:t>
            </a:r>
            <a:r>
              <a:rPr kumimoji="0" lang="en-GB" altLang="en-US" sz="1000" b="1" i="0" u="none" strike="noStrike" cap="none" normalizeH="0" baseline="0" dirty="0" bmk="_Ref54342999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</a:t>
            </a:r>
            <a:r>
              <a:rPr kumimoji="0" lang="en-GB" altLang="en-U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: FR2 3D-MPAC Probe Locations</a:t>
            </a:r>
            <a:endParaRPr kumimoji="0" lang="en-US" altLang="en-US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6321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098" y="-26573"/>
            <a:ext cx="8543191" cy="1143000"/>
          </a:xfrm>
        </p:spPr>
        <p:txBody>
          <a:bodyPr/>
          <a:lstStyle/>
          <a:p>
            <a:r>
              <a:rPr lang="en-US" dirty="0"/>
              <a:t>System validation limits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800" b="1" dirty="0"/>
              <a:t>Channel model validation</a:t>
            </a:r>
            <a:endParaRPr lang="zh-CN" altLang="zh-CN" sz="2800" dirty="0"/>
          </a:p>
          <a:p>
            <a:pPr lvl="1" fontAlgn="auto" hangingPunct="1"/>
            <a:r>
              <a:rPr lang="en-US" altLang="zh-CN" sz="2400" dirty="0"/>
              <a:t>Reference figure for channel model validation</a:t>
            </a:r>
          </a:p>
          <a:p>
            <a:pPr lvl="2" fontAlgn="auto" hangingPunct="1"/>
            <a:r>
              <a:rPr lang="en-US" altLang="zh-CN" sz="1800" dirty="0"/>
              <a:t>Simulated curve (channel model with BS filtering effect) with limited number of probes (16 probes for FR1 and 6 probes for FR2) is agreed as a reference, to be added into the TR to determine pass fail limits</a:t>
            </a:r>
          </a:p>
          <a:p>
            <a:pPr lvl="2" fontAlgn="auto" hangingPunct="1"/>
            <a:r>
              <a:rPr lang="en-US" altLang="zh-CN" sz="1800" dirty="0"/>
              <a:t>Simulated curve (channel model with BS filtering effect) with infinite number of probes is optional to be added </a:t>
            </a:r>
          </a:p>
          <a:p>
            <a:pPr lvl="2" fontAlgn="auto" hangingPunct="1"/>
            <a:r>
              <a:rPr lang="en-US" altLang="zh-CN" sz="1800" dirty="0"/>
              <a:t>Simulation results of the reference figure from CE vendors are encouraged next meeting</a:t>
            </a:r>
          </a:p>
          <a:p>
            <a:pPr lvl="1" fontAlgn="auto" hangingPunct="1"/>
            <a:r>
              <a:rPr lang="en-US" altLang="zh-CN" sz="2400" dirty="0"/>
              <a:t>Channel model validation limit</a:t>
            </a:r>
          </a:p>
          <a:p>
            <a:pPr lvl="2" fontAlgn="auto" hangingPunct="1"/>
            <a:r>
              <a:rPr lang="en-US" altLang="zh-CN" sz="1800" dirty="0"/>
              <a:t>Analysis of channel model implementation limits from CE vendors are encouraged</a:t>
            </a:r>
          </a:p>
          <a:p>
            <a:pPr lvl="2" fontAlgn="auto" hangingPunct="1"/>
            <a:endParaRPr lang="en-US" altLang="zh-CN" sz="18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1419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/>
              <a:t>Test Parameters for requirements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052736"/>
            <a:ext cx="8882543" cy="5688632"/>
          </a:xfrm>
          <a:noFill/>
        </p:spPr>
        <p:txBody>
          <a:bodyPr>
            <a:normAutofit/>
          </a:bodyPr>
          <a:lstStyle/>
          <a:p>
            <a:r>
              <a:rPr lang="en-US" altLang="zh-CN" sz="2400" b="1" dirty="0"/>
              <a:t>Test Parameters for FR1 requirements</a:t>
            </a:r>
          </a:p>
          <a:p>
            <a:pPr lvl="1"/>
            <a:r>
              <a:rPr lang="en-US" altLang="zh-CN" sz="2000" dirty="0"/>
              <a:t>For FR1 MIMO OTA performance requirements: </a:t>
            </a:r>
          </a:p>
          <a:p>
            <a:pPr lvl="2"/>
            <a:r>
              <a:rPr lang="en-US" altLang="zh-CN" sz="1800" dirty="0"/>
              <a:t>CDL-A </a:t>
            </a:r>
            <a:r>
              <a:rPr lang="en-US" altLang="zh-CN" sz="1800" dirty="0" err="1"/>
              <a:t>UMi</a:t>
            </a:r>
            <a:r>
              <a:rPr lang="en-US" altLang="zh-CN" sz="1800" dirty="0"/>
              <a:t> model is not suitable for 4x4 4-layer performance testing. Channel models mapping for NR MIMO OTA test need to be reconsidered. The group will confirm the conclusion in RAN4#98e based on below options</a:t>
            </a:r>
          </a:p>
          <a:p>
            <a:pPr lvl="3"/>
            <a:r>
              <a:rPr lang="en-US" altLang="zh-CN" sz="1600" dirty="0"/>
              <a:t>Option1: CDL-C </a:t>
            </a:r>
            <a:r>
              <a:rPr lang="en-US" altLang="zh-CN" sz="1600" dirty="0" err="1"/>
              <a:t>UMa</a:t>
            </a:r>
            <a:r>
              <a:rPr lang="en-US" altLang="zh-CN" sz="1600" dirty="0"/>
              <a:t> for 4x4 and CDL-A </a:t>
            </a:r>
            <a:r>
              <a:rPr lang="en-US" altLang="zh-CN" sz="1600" dirty="0" err="1"/>
              <a:t>UMi</a:t>
            </a:r>
            <a:r>
              <a:rPr lang="en-US" altLang="zh-CN" sz="1600" dirty="0"/>
              <a:t> for 2x2 (is agreed baseline)</a:t>
            </a:r>
          </a:p>
          <a:p>
            <a:pPr lvl="3"/>
            <a:r>
              <a:rPr lang="en-US" altLang="zh-CN" sz="1600" dirty="0"/>
              <a:t>Option2: </a:t>
            </a:r>
            <a:r>
              <a:rPr lang="en-GB" sz="1600" dirty="0"/>
              <a:t>CDL-C </a:t>
            </a:r>
            <a:r>
              <a:rPr lang="en-GB" sz="1600" dirty="0" err="1"/>
              <a:t>UMi</a:t>
            </a:r>
            <a:r>
              <a:rPr lang="en-GB" sz="1600" dirty="0"/>
              <a:t> for 4x4 and CDL-C </a:t>
            </a:r>
            <a:r>
              <a:rPr lang="en-GB" sz="1600" dirty="0" err="1"/>
              <a:t>UMa</a:t>
            </a:r>
            <a:r>
              <a:rPr lang="en-GB" sz="1600" dirty="0"/>
              <a:t> for 2x2</a:t>
            </a:r>
          </a:p>
          <a:p>
            <a:pPr lvl="3"/>
            <a:r>
              <a:rPr lang="en-US" altLang="zh-CN" sz="1600" dirty="0"/>
              <a:t>Option3: </a:t>
            </a:r>
            <a:r>
              <a:rPr lang="en-GB" sz="1600" dirty="0"/>
              <a:t>CDL-C </a:t>
            </a:r>
            <a:r>
              <a:rPr lang="en-GB" sz="1600" dirty="0" err="1"/>
              <a:t>UMi</a:t>
            </a:r>
            <a:r>
              <a:rPr lang="en-GB" sz="1600" dirty="0"/>
              <a:t> for 4x4 and CDL-A </a:t>
            </a:r>
            <a:r>
              <a:rPr lang="en-GB" sz="1600" dirty="0" err="1"/>
              <a:t>UMa</a:t>
            </a:r>
            <a:r>
              <a:rPr lang="en-GB" sz="1600" dirty="0"/>
              <a:t> for 2x2 </a:t>
            </a:r>
            <a:endParaRPr lang="en-US" altLang="zh-CN" sz="1600" dirty="0"/>
          </a:p>
          <a:p>
            <a:pPr lvl="2"/>
            <a:r>
              <a:rPr lang="en-US" altLang="zh-CN" sz="1800" dirty="0"/>
              <a:t>For band frequency &lt;3GHz, the maximum downlink RS-ERPE should be -80dBm/15kHz for 10MHz </a:t>
            </a:r>
            <a:r>
              <a:rPr lang="en-US" altLang="zh-CN" sz="1800" dirty="0" err="1"/>
              <a:t>gNB</a:t>
            </a:r>
            <a:r>
              <a:rPr lang="en-US" altLang="zh-CN" sz="1800" dirty="0"/>
              <a:t> setting </a:t>
            </a:r>
          </a:p>
          <a:p>
            <a:pPr lvl="3"/>
            <a:r>
              <a:rPr lang="en-US" altLang="zh-CN" sz="1600" dirty="0"/>
              <a:t>Further study the maximum downlink RS-EPRE for frequency band &gt;3GHz</a:t>
            </a:r>
          </a:p>
          <a:p>
            <a:pPr lvl="3"/>
            <a:r>
              <a:rPr lang="en-US" altLang="zh-CN" sz="1600" dirty="0"/>
              <a:t>Further study the maximum downlink RS-EPRE for 40MHz bandwidth for the above frequency bands</a:t>
            </a:r>
          </a:p>
          <a:p>
            <a:pPr lvl="2"/>
            <a:r>
              <a:rPr lang="en-US" altLang="zh-CN" sz="1800" dirty="0"/>
              <a:t>Only middle channel shall be verified for each band. Test Frequencies as specified in TS 38.508-1 subclause 4.3.1.</a:t>
            </a:r>
          </a:p>
          <a:p>
            <a:pPr lvl="2"/>
            <a:r>
              <a:rPr lang="en-US" sz="1800" dirty="0"/>
              <a:t>Minimum number of slots: 20k for 15kHz SCS; 40k for 30kHz SCS</a:t>
            </a:r>
            <a:endParaRPr lang="en-US" altLang="zh-CN" sz="18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8287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424936" cy="1143000"/>
          </a:xfrm>
        </p:spPr>
        <p:txBody>
          <a:bodyPr/>
          <a:lstStyle/>
          <a:p>
            <a:r>
              <a:rPr lang="en-US" sz="4000" dirty="0"/>
              <a:t>Test Parameters for requirements (con.) 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052736"/>
            <a:ext cx="8882543" cy="5688632"/>
          </a:xfrm>
          <a:noFill/>
        </p:spPr>
        <p:txBody>
          <a:bodyPr>
            <a:normAutofit/>
          </a:bodyPr>
          <a:lstStyle/>
          <a:p>
            <a:r>
              <a:rPr lang="en-US" altLang="zh-CN" sz="2400" b="1" dirty="0"/>
              <a:t>Test Parameters for FR2 requirements</a:t>
            </a:r>
          </a:p>
          <a:p>
            <a:pPr lvl="1"/>
            <a:r>
              <a:rPr lang="en-US" altLang="zh-CN" sz="2000" dirty="0"/>
              <a:t>For FR2 MIMO OTA performance requirements:</a:t>
            </a:r>
          </a:p>
          <a:p>
            <a:pPr lvl="2"/>
            <a:r>
              <a:rPr lang="en-US" altLang="zh-CN" sz="1800" dirty="0"/>
              <a:t>Adopt 16QAM RMC as the only RMC for FR2 MIMO OTA.  </a:t>
            </a:r>
          </a:p>
          <a:p>
            <a:pPr lvl="3"/>
            <a:r>
              <a:rPr lang="en-US" altLang="zh-CN" sz="1600" dirty="0"/>
              <a:t>Feasibility and potential relaxed KPIs for n259 and n260 can be discussed</a:t>
            </a:r>
          </a:p>
          <a:p>
            <a:pPr lvl="2"/>
            <a:r>
              <a:rPr lang="en-US" altLang="zh-CN" sz="1800" dirty="0" err="1"/>
              <a:t>UMi</a:t>
            </a:r>
            <a:r>
              <a:rPr lang="en-US" altLang="zh-CN" sz="1800" dirty="0"/>
              <a:t> CDL-C is selected as 1</a:t>
            </a:r>
            <a:r>
              <a:rPr lang="en-US" altLang="zh-CN" sz="1800" baseline="30000" dirty="0"/>
              <a:t>st</a:t>
            </a:r>
            <a:r>
              <a:rPr lang="en-US" altLang="zh-CN" sz="1800" dirty="0"/>
              <a:t> priority for FR2 requirements</a:t>
            </a:r>
          </a:p>
          <a:p>
            <a:pPr lvl="2"/>
            <a:r>
              <a:rPr lang="en-US" altLang="zh-CN" sz="1800" dirty="0"/>
              <a:t>Keep the agreement of 36 evenly spaced test points for FR2 MIMO OTA test</a:t>
            </a:r>
          </a:p>
          <a:p>
            <a:pPr lvl="3"/>
            <a:r>
              <a:rPr lang="en-US" altLang="zh-CN" sz="1600" dirty="0"/>
              <a:t>Analysis on number of test points vs uncertainty of FR2 MIMO OTA requirements is encouraged</a:t>
            </a:r>
          </a:p>
          <a:p>
            <a:pPr lvl="2"/>
            <a:r>
              <a:rPr lang="en-US" altLang="zh-CN" sz="1800" dirty="0"/>
              <a:t>Only middle channel shall be verified for each band. </a:t>
            </a:r>
          </a:p>
          <a:p>
            <a:pPr lvl="2"/>
            <a:r>
              <a:rPr lang="en-US" sz="1800" dirty="0"/>
              <a:t>Minimum number of slots: 20k for FR2 </a:t>
            </a:r>
            <a:r>
              <a:rPr lang="en-US" sz="1800" dirty="0" err="1"/>
              <a:t>UMi</a:t>
            </a:r>
            <a:r>
              <a:rPr lang="en-US" sz="1800" dirty="0"/>
              <a:t> models; 75k for FR2 Indoor Office models;</a:t>
            </a:r>
            <a:endParaRPr lang="en-US" altLang="zh-CN" sz="18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3273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/>
              <a:t>NR MIMO OTA requirements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56542"/>
            <a:ext cx="8882543" cy="5904656"/>
          </a:xfrm>
          <a:noFill/>
        </p:spPr>
        <p:txBody>
          <a:bodyPr>
            <a:normAutofit/>
          </a:bodyPr>
          <a:lstStyle/>
          <a:p>
            <a:r>
              <a:rPr lang="en-GB" altLang="zh-CN" sz="2800" b="1" dirty="0"/>
              <a:t>Figure of Merit for NR MIMO OTA requirements</a:t>
            </a:r>
            <a:endParaRPr lang="zh-CN" altLang="zh-CN" sz="2800" dirty="0"/>
          </a:p>
          <a:p>
            <a:pPr lvl="1" fontAlgn="auto" hangingPunct="1"/>
            <a:r>
              <a:rPr lang="en-US" altLang="zh-CN" sz="2400" dirty="0"/>
              <a:t>For FR1 MIMO OTA performance requirements:</a:t>
            </a:r>
          </a:p>
          <a:p>
            <a:pPr lvl="2" fontAlgn="auto" hangingPunct="1"/>
            <a:r>
              <a:rPr lang="en-US" altLang="zh-CN" sz="2000" dirty="0"/>
              <a:t>For 10MHz CHBW testing, the 11 of total 12 P</a:t>
            </a:r>
            <a:r>
              <a:rPr lang="en-US" altLang="zh-CN" sz="2000" baseline="-25000" dirty="0"/>
              <a:t>MODE</a:t>
            </a:r>
            <a:r>
              <a:rPr lang="en-US" altLang="zh-CN" sz="2000" dirty="0"/>
              <a:t> should reach 70%TP. </a:t>
            </a:r>
          </a:p>
          <a:p>
            <a:pPr lvl="2" fontAlgn="auto" hangingPunct="1"/>
            <a:r>
              <a:rPr lang="en-US" altLang="zh-CN" sz="2000" dirty="0"/>
              <a:t>For 40MHz CHBW testing, the restriction of P</a:t>
            </a:r>
            <a:r>
              <a:rPr lang="en-US" altLang="zh-CN" sz="2000" baseline="-25000" dirty="0"/>
              <a:t>MODE</a:t>
            </a:r>
            <a:r>
              <a:rPr lang="en-US" altLang="zh-CN" sz="2000" dirty="0"/>
              <a:t> at 70%TP is FFS.</a:t>
            </a:r>
          </a:p>
          <a:p>
            <a:pPr lvl="2" fontAlgn="auto" hangingPunct="1"/>
            <a:r>
              <a:rPr lang="en-US" altLang="zh-CN" sz="2000" dirty="0"/>
              <a:t>Group agreed to further check additional test metric with below options:</a:t>
            </a:r>
          </a:p>
          <a:p>
            <a:pPr lvl="3" fontAlgn="auto" hangingPunct="1"/>
            <a:r>
              <a:rPr lang="en-US" altLang="zh-CN" sz="1800" dirty="0"/>
              <a:t>Option 1</a:t>
            </a:r>
            <a:r>
              <a:rPr lang="zh-CN" altLang="en-US" sz="1800" dirty="0"/>
              <a:t>：</a:t>
            </a:r>
            <a:r>
              <a:rPr lang="en-US" altLang="zh-CN" sz="1800" dirty="0"/>
              <a:t>TP@90% can pass 10 of total 12 rotations</a:t>
            </a:r>
          </a:p>
          <a:p>
            <a:pPr lvl="3" fontAlgn="auto" hangingPunct="1"/>
            <a:r>
              <a:rPr lang="en-US" altLang="zh-CN" sz="1800" dirty="0"/>
              <a:t>Option 2</a:t>
            </a:r>
            <a:r>
              <a:rPr lang="zh-CN" altLang="en-US" sz="1800" dirty="0"/>
              <a:t>：</a:t>
            </a:r>
            <a:r>
              <a:rPr lang="en-US" altLang="zh-CN" sz="1800" dirty="0"/>
              <a:t>TP@95% can pass 10 of total 12 rotations</a:t>
            </a:r>
          </a:p>
          <a:p>
            <a:pPr lvl="1" fontAlgn="auto" hangingPunct="1"/>
            <a:r>
              <a:rPr lang="en-US" altLang="zh-CN" sz="2400" dirty="0"/>
              <a:t>For FR2 MIMO OTA performance requirements:</a:t>
            </a:r>
          </a:p>
          <a:p>
            <a:pPr lvl="2" fontAlgn="auto" hangingPunct="1"/>
            <a:r>
              <a:rPr lang="en-US" altLang="zh-CN" sz="1800" dirty="0"/>
              <a:t>As a starting point, adopt 70% of maximum throughput value as outage point</a:t>
            </a:r>
          </a:p>
          <a:p>
            <a:pPr marL="1371600" lvl="3" indent="0" fontAlgn="auto" hangingPunct="1">
              <a:buNone/>
            </a:pPr>
            <a:r>
              <a:rPr lang="en-US" altLang="zh-CN" sz="1600" dirty="0"/>
              <a:t>-Further study the final outage of throughput for FR2 MIMO OTA requirements</a:t>
            </a:r>
          </a:p>
          <a:p>
            <a:pPr lvl="2" fontAlgn="auto" hangingPunct="1"/>
            <a:r>
              <a:rPr lang="en-US" altLang="zh-CN" sz="1800" dirty="0"/>
              <a:t>RAN4 agreed not to introduce “[50%] percentile of the CCDF curve” as another </a:t>
            </a:r>
            <a:r>
              <a:rPr lang="en-US" altLang="zh-CN" sz="1800" dirty="0" err="1"/>
              <a:t>FoM</a:t>
            </a:r>
            <a:r>
              <a:rPr lang="en-US" altLang="zh-CN" sz="1800" dirty="0"/>
              <a:t>.</a:t>
            </a:r>
          </a:p>
          <a:p>
            <a:pPr lvl="2" fontAlgn="auto" hangingPunct="1"/>
            <a:r>
              <a:rPr lang="en-US" altLang="zh-CN" sz="1800" dirty="0"/>
              <a:t>Decision should be made on how to treat the orientations those can not reach target outage throughput in the future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4317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793" y="265574"/>
            <a:ext cx="8676456" cy="666328"/>
          </a:xfrm>
        </p:spPr>
        <p:txBody>
          <a:bodyPr/>
          <a:lstStyle/>
          <a:p>
            <a:r>
              <a:rPr lang="en-US" dirty="0"/>
              <a:t>Framework on perf. requirements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052736"/>
            <a:ext cx="8882543" cy="5616624"/>
          </a:xfrm>
          <a:noFill/>
        </p:spPr>
        <p:txBody>
          <a:bodyPr>
            <a:normAutofit fontScale="92500" lnSpcReduction="10000"/>
          </a:bodyPr>
          <a:lstStyle/>
          <a:p>
            <a:r>
              <a:rPr lang="en-US" altLang="zh-CN" sz="2200" dirty="0"/>
              <a:t>Views on Framework are shared in [R4-2015311] and [R4-2016588]</a:t>
            </a:r>
          </a:p>
          <a:p>
            <a:r>
              <a:rPr lang="en-GB" altLang="zh-CN" sz="2400" b="1" dirty="0"/>
              <a:t>Agreed NR MIMO OTA requirements framework</a:t>
            </a:r>
          </a:p>
          <a:p>
            <a:pPr lvl="1"/>
            <a:r>
              <a:rPr lang="en-US" altLang="zh-CN" sz="2200" dirty="0"/>
              <a:t>Lab alignment aspects</a:t>
            </a:r>
          </a:p>
          <a:p>
            <a:pPr lvl="2" fontAlgn="auto" hangingPunct="1"/>
            <a:r>
              <a:rPr lang="en-US" altLang="zh-CN" sz="1800" dirty="0"/>
              <a:t>Labs/companies volunteer to participate in the performance requirement part shall complete the lab alignment measurements and system validation measurements, results should be submitted to RAN4 for review.</a:t>
            </a:r>
          </a:p>
          <a:p>
            <a:pPr lvl="2" fontAlgn="auto" hangingPunct="1"/>
            <a:r>
              <a:rPr lang="en-US" altLang="zh-CN" sz="1800" dirty="0"/>
              <a:t>Lab alignment activities shall be divided in two independent parts. Part 1: lab alignment for FR1; Part 2: lab alignment for FR2 (if applicable). Simulation approach for FR2 requirement development is also considered.</a:t>
            </a:r>
          </a:p>
          <a:p>
            <a:pPr lvl="2" fontAlgn="auto" hangingPunct="1"/>
            <a:r>
              <a:rPr lang="en-US" altLang="zh-CN" sz="1800" dirty="0"/>
              <a:t>Only aligned labs/companies can share measurement results into MIMO OTA data pool to define requirements. </a:t>
            </a:r>
          </a:p>
          <a:p>
            <a:pPr lvl="2" fontAlgn="auto" hangingPunct="1"/>
            <a:r>
              <a:rPr lang="en-US" altLang="zh-CN" sz="1800" dirty="0"/>
              <a:t>Pass/fail limit for FR1/FR2 lab alignment is FFS. Pass/fail limit for system validation is FFS.</a:t>
            </a:r>
          </a:p>
          <a:p>
            <a:pPr lvl="1"/>
            <a:r>
              <a:rPr lang="en-US" altLang="zh-CN" sz="2200" dirty="0"/>
              <a:t>FR1 requirement aspects</a:t>
            </a:r>
          </a:p>
          <a:p>
            <a:pPr lvl="2" fontAlgn="auto" hangingPunct="1"/>
            <a:r>
              <a:rPr lang="en-US" altLang="zh-CN" sz="1800" dirty="0"/>
              <a:t>For FR1, the TRMS requirements should be derived from measurement results of commercial devices, minimum number of 15 devices for defining requirements in each band.</a:t>
            </a:r>
          </a:p>
          <a:p>
            <a:pPr lvl="2" fontAlgn="auto" hangingPunct="1"/>
            <a:r>
              <a:rPr lang="en-US" altLang="zh-CN" sz="1800" dirty="0"/>
              <a:t>For FR1, requirements for SA at </a:t>
            </a:r>
            <a:r>
              <a:rPr lang="pt-BR" altLang="zh-CN" sz="1800" dirty="0"/>
              <a:t>Band n41, n77,n78 and n79,</a:t>
            </a:r>
            <a:r>
              <a:rPr lang="en-US" altLang="zh-CN" sz="1800" dirty="0"/>
              <a:t> are the first priority.</a:t>
            </a:r>
          </a:p>
          <a:p>
            <a:pPr lvl="2" fontAlgn="auto" hangingPunct="1"/>
            <a:r>
              <a:rPr lang="en-US" altLang="zh-CN" sz="1800" dirty="0"/>
              <a:t>The minimum number of supported NR bands for each FR1 sample is FFS</a:t>
            </a:r>
          </a:p>
          <a:p>
            <a:pPr lvl="2" fontAlgn="auto" hangingPunct="1"/>
            <a:r>
              <a:rPr lang="en-US" altLang="zh-CN" sz="1800" dirty="0"/>
              <a:t>PC3 is the 1</a:t>
            </a:r>
            <a:r>
              <a:rPr lang="en-US" altLang="zh-CN" sz="1800" baseline="30000" dirty="0"/>
              <a:t>st</a:t>
            </a:r>
            <a:r>
              <a:rPr lang="en-US" altLang="zh-CN" sz="1800" dirty="0"/>
              <a:t> priority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3959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568952" cy="666328"/>
          </a:xfrm>
        </p:spPr>
        <p:txBody>
          <a:bodyPr/>
          <a:lstStyle/>
          <a:p>
            <a:r>
              <a:rPr lang="en-US" sz="4000" dirty="0"/>
              <a:t>Framework on perf. requirements (con.)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072" y="934120"/>
            <a:ext cx="8882543" cy="5472608"/>
          </a:xfrm>
          <a:noFill/>
        </p:spPr>
        <p:txBody>
          <a:bodyPr>
            <a:normAutofit/>
          </a:bodyPr>
          <a:lstStyle/>
          <a:p>
            <a:r>
              <a:rPr lang="en-GB" altLang="zh-CN" sz="2400" b="1" dirty="0"/>
              <a:t>Agreed NR MIMO OTA requirements framework</a:t>
            </a:r>
            <a:endParaRPr lang="zh-CN" altLang="zh-CN" sz="2400" dirty="0"/>
          </a:p>
          <a:p>
            <a:pPr lvl="1"/>
            <a:r>
              <a:rPr lang="en-US" altLang="zh-CN" sz="2200" dirty="0"/>
              <a:t>FR2 requirement aspects (including simulation framework)</a:t>
            </a:r>
          </a:p>
          <a:p>
            <a:pPr lvl="2" fontAlgn="auto" hangingPunct="1"/>
            <a:r>
              <a:rPr lang="en-US" altLang="zh-CN" sz="1800" dirty="0"/>
              <a:t>Given the limited number of FR2 commercial smartphones, both simulation results and measurement results are permitted to define requirements. </a:t>
            </a:r>
          </a:p>
          <a:p>
            <a:pPr lvl="2" fontAlgn="auto" hangingPunct="1"/>
            <a:r>
              <a:rPr lang="en-US" altLang="zh-CN" sz="1800" dirty="0"/>
              <a:t>Simulation parameters should be aligned with testing condition as much as possible, such as RMC, channel models, chamber environment, different UE form factors, etc.</a:t>
            </a:r>
          </a:p>
          <a:p>
            <a:pPr lvl="2" fontAlgn="auto" hangingPunct="1"/>
            <a:r>
              <a:rPr lang="en-US" altLang="zh-CN" sz="1800" dirty="0"/>
              <a:t>The potential gap between simulation and measurement should be discussed.</a:t>
            </a:r>
          </a:p>
          <a:p>
            <a:pPr lvl="2" fontAlgn="auto" hangingPunct="1"/>
            <a:r>
              <a:rPr lang="en-US" altLang="zh-CN" sz="1800" dirty="0"/>
              <a:t>For FR2, requirements for PC3 NSA at </a:t>
            </a:r>
            <a:r>
              <a:rPr lang="pt-BR" altLang="zh-CN" sz="1800" dirty="0"/>
              <a:t>Band n257, n258, n260 and n261 </a:t>
            </a:r>
            <a:r>
              <a:rPr lang="en-US" altLang="zh-CN" sz="1800" dirty="0"/>
              <a:t>are the first priority. </a:t>
            </a:r>
          </a:p>
          <a:p>
            <a:pPr lvl="1"/>
            <a:r>
              <a:rPr lang="en-US" altLang="zh-CN" sz="2200" dirty="0"/>
              <a:t>FR2 simulation work plan</a:t>
            </a:r>
          </a:p>
          <a:p>
            <a:pPr lvl="2" fontAlgn="auto" hangingPunct="1"/>
            <a:r>
              <a:rPr lang="en-US" altLang="zh-CN" sz="1800" dirty="0"/>
              <a:t>The simulation work plan in R4-2014829 is agreed as baseline. The work plan will be updated based on new WI work plan according to potential new Rel-17 timeline in Dec. RAN plenary meeting.</a:t>
            </a:r>
          </a:p>
          <a:p>
            <a:pPr lvl="2" fontAlgn="auto" hangingPunct="1"/>
            <a:r>
              <a:rPr lang="en-US" altLang="zh-CN" sz="1800" dirty="0"/>
              <a:t>Detailed simulation assumption is the WF R4-2017632 on FR2 MIMO OTA simulation assumption.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4590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/>
              <a:t>Next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08720"/>
            <a:ext cx="8882543" cy="5760640"/>
          </a:xfrm>
          <a:noFill/>
        </p:spPr>
        <p:txBody>
          <a:bodyPr>
            <a:normAutofit/>
          </a:bodyPr>
          <a:lstStyle/>
          <a:p>
            <a:endParaRPr lang="zh-CN" altLang="zh-CN" sz="2400" dirty="0"/>
          </a:p>
          <a:p>
            <a:pPr lvl="1" fontAlgn="auto" hangingPunct="1"/>
            <a:r>
              <a:rPr lang="en-US" altLang="zh-CN" sz="2200" dirty="0"/>
              <a:t>FR2 simulation results of UE performance are encouraged</a:t>
            </a:r>
          </a:p>
          <a:p>
            <a:pPr lvl="1" fontAlgn="auto" hangingPunct="1"/>
            <a:r>
              <a:rPr lang="en-US" altLang="zh-CN" sz="2200" dirty="0"/>
              <a:t>Confirm the Channel models mapping for NR MIMO OTA requirements </a:t>
            </a:r>
          </a:p>
          <a:p>
            <a:pPr lvl="1" fontAlgn="auto" hangingPunct="1"/>
            <a:r>
              <a:rPr lang="en-US" altLang="zh-CN" sz="2200" dirty="0"/>
              <a:t>Discuss the pass/fail limit and reference figure of channel model validation</a:t>
            </a:r>
          </a:p>
          <a:p>
            <a:pPr lvl="1" fontAlgn="auto" hangingPunct="1"/>
            <a:r>
              <a:rPr lang="en-US" altLang="zh-CN" sz="2200" dirty="0"/>
              <a:t>Further confirm detailed testing parameters for requirements (e.g. Maximum downlink power)</a:t>
            </a:r>
          </a:p>
          <a:p>
            <a:pPr lvl="1" fontAlgn="auto" hangingPunct="1"/>
            <a:r>
              <a:rPr lang="en-US" altLang="zh-CN" sz="2200" dirty="0"/>
              <a:t>Further discuss the Figure of Merit for FR1 and FR2</a:t>
            </a:r>
          </a:p>
          <a:p>
            <a:pPr lvl="1" fontAlgn="auto" hangingPunct="1"/>
            <a:r>
              <a:rPr lang="en-US" altLang="zh-CN" sz="2200" dirty="0"/>
              <a:t>Measurement results of FR1 or FR2 UEs are encouraged for discussion</a:t>
            </a:r>
          </a:p>
          <a:p>
            <a:pPr lvl="1" fontAlgn="auto" hangingPunct="1"/>
            <a:r>
              <a:rPr lang="en-US" altLang="zh-CN" sz="2200" dirty="0"/>
              <a:t>Analysis on number of test points vs uncertainty of FR2 MIMO OTA requirements</a:t>
            </a:r>
          </a:p>
          <a:p>
            <a:pPr lvl="1" fontAlgn="auto" hangingPunct="1"/>
            <a:endParaRPr lang="en-US" altLang="zh-CN" sz="2200" dirty="0"/>
          </a:p>
          <a:p>
            <a:pPr lvl="1" fontAlgn="auto" hangingPunct="1"/>
            <a:endParaRPr lang="en-US" altLang="zh-CN" sz="22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26116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2" ma:contentTypeDescription="Create a new document." ma:contentTypeScope="" ma:versionID="28f9cf7ff0947e6ff336ed57262b94f6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3e074cbbecf9664a3b9bd27592852fa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F6E5432-22C9-4DE3-B7FA-038EA267B23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878f5c59-aec9-459c-acf8-8cf941473193"/>
    <ds:schemaRef ds:uri="bdd78157-346c-4767-bfdd-352789a5c5f1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EC46D2F-2B5C-4945-B9A0-8F53F9D5C4C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BAB1D7-0253-4579-8856-F8B17F9D2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3309</TotalTime>
  <Words>1158</Words>
  <Application>Microsoft Office PowerPoint</Application>
  <PresentationFormat>全屏显示(4:3)</PresentationFormat>
  <Paragraphs>124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Malgun Gothic</vt:lpstr>
      <vt:lpstr>ＭＳ Ｐゴシック</vt:lpstr>
      <vt:lpstr>宋体</vt:lpstr>
      <vt:lpstr>Arial</vt:lpstr>
      <vt:lpstr>Calibri</vt:lpstr>
      <vt:lpstr>Times New Roman</vt:lpstr>
      <vt:lpstr>Office 主题</vt:lpstr>
      <vt:lpstr>WF on NR MIMO OTA</vt:lpstr>
      <vt:lpstr>Test methods</vt:lpstr>
      <vt:lpstr>System validation limits</vt:lpstr>
      <vt:lpstr>Test Parameters for requirements </vt:lpstr>
      <vt:lpstr>Test Parameters for requirements (con.) </vt:lpstr>
      <vt:lpstr>NR MIMO OTA requirements</vt:lpstr>
      <vt:lpstr>Framework on perf. requirements </vt:lpstr>
      <vt:lpstr>Framework on perf. requirements (con.)</vt:lpstr>
      <vt:lpstr>Next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Ruixin Wang (vivo)</cp:lastModifiedBy>
  <cp:revision>1086</cp:revision>
  <dcterms:created xsi:type="dcterms:W3CDTF">2016-04-12T20:58:18Z</dcterms:created>
  <dcterms:modified xsi:type="dcterms:W3CDTF">2020-11-11T23:10:20Z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  <property fmtid="{D5CDD505-2E9C-101B-9397-08002B2CF9AE}" pid="17" name="ContentTypeId">
    <vt:lpwstr>0x01010017CD74E91CD4AF408185E1FC416F4AC4</vt:lpwstr>
  </property>
  <property fmtid="{D5CDD505-2E9C-101B-9397-08002B2CF9AE}" pid="18" name="NSCPROP_SA">
    <vt:lpwstr>D:\RAN4 Meeting Doc\RAN4_95e\draft  WF on FR2 MIMO OTA v1.pptx</vt:lpwstr>
  </property>
</Properties>
</file>