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65" r:id="rId4"/>
    <p:sldId id="268" r:id="rId5"/>
    <p:sldId id="269" r:id="rId6"/>
    <p:sldId id="266" r:id="rId7"/>
    <p:sldId id="271" r:id="rId8"/>
    <p:sldId id="267" r:id="rId9"/>
    <p:sldId id="272" r:id="rId10"/>
    <p:sldId id="273" r:id="rId11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/>
  <p:cmAuthor id="2" name="xuefei1" initials="4" lastIdx="1" clrIdx="1"/>
  <p:cmAuthor id="3" name="Golebiowski, Bartlomiej (Nokia - PL/Wroclaw)" initials="GB(-P" lastIdx="2" clrIdx="2"/>
  <p:cmAuthor id="4" name="Chunhui Zhang" initials="CZ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4F2FC3-CDE8-47A3-8653-833D81E5CE48}" v="24" dt="2020-06-02T18:28:21.289"/>
  </p1510:revLst>
</p1510:revInfo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9625" autoAdjust="0"/>
  </p:normalViewPr>
  <p:slideViewPr>
    <p:cSldViewPr snapToGrid="0">
      <p:cViewPr varScale="1">
        <p:scale>
          <a:sx n="81" d="100"/>
          <a:sy n="81" d="100"/>
        </p:scale>
        <p:origin x="100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7EBC0-D4F9-467A-9E44-56A9E9D27E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0A813-F145-485A-8CE3-B2E840A924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469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E///: The boundary for CAT A and CAT B spurious emission.</a:t>
            </a:r>
            <a:r>
              <a:rPr lang="en-US" altLang="zh-CN" baseline="0" dirty="0"/>
              <a:t> We have concern on the value also have concern on separate table.</a:t>
            </a:r>
          </a:p>
          <a:p>
            <a:r>
              <a:rPr lang="en-US" altLang="zh-CN" baseline="0" dirty="0"/>
              <a:t>Option 3: Remove this requirements for band n96,with additional note in emission requirements.</a:t>
            </a:r>
          </a:p>
          <a:p>
            <a:r>
              <a:rPr lang="en-US" altLang="zh-CN" baseline="0" dirty="0"/>
              <a:t>Nokia: This has discussed over many times, this new proposal not so clear. We are referring to 3GPP, we need to have clear definition for out of band and in-band, this should be generic approach.</a:t>
            </a:r>
          </a:p>
          <a:p>
            <a:r>
              <a:rPr lang="en-US" altLang="zh-CN" baseline="0" dirty="0"/>
              <a:t>Huawei</a:t>
            </a:r>
            <a:r>
              <a:rPr lang="zh-CN" altLang="en-US" baseline="0" dirty="0"/>
              <a:t>： </a:t>
            </a:r>
            <a:r>
              <a:rPr lang="en-US" altLang="zh-CN" baseline="0" dirty="0"/>
              <a:t>We prefer option 1, otherwise many clarification needed.</a:t>
            </a:r>
          </a:p>
          <a:p>
            <a:r>
              <a:rPr lang="en-US" altLang="zh-CN" baseline="0" dirty="0"/>
              <a:t>Nokia: What’s the proposal from E///?</a:t>
            </a:r>
          </a:p>
          <a:p>
            <a:r>
              <a:rPr lang="en-US" altLang="zh-CN" baseline="0" dirty="0"/>
              <a:t>ZTE</a:t>
            </a:r>
            <a:r>
              <a:rPr lang="zh-CN" altLang="en-US" baseline="0" dirty="0"/>
              <a:t>： </a:t>
            </a:r>
            <a:r>
              <a:rPr lang="en-US" altLang="zh-CN" baseline="0" dirty="0"/>
              <a:t>Have  concern on the proposed value [50MHz] considering FCC requirements, for sake of progress, ZTE willing to comprise with [50MHz].</a:t>
            </a:r>
          </a:p>
          <a:p>
            <a:endParaRPr lang="en-US" altLang="zh-CN" baseline="0" dirty="0"/>
          </a:p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0A813-F145-485A-8CE3-B2E840A924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912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11.11.2020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6636" y="2033652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GB" dirty="0"/>
              <a:t>NR-U remaining BS RF core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24348"/>
            <a:ext cx="9144000" cy="1655762"/>
          </a:xfrm>
        </p:spPr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9717741" y="15289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dirty="0"/>
              <a:t> </a:t>
            </a:r>
            <a:r>
              <a:rPr lang="fi-FI" dirty="0"/>
              <a:t>R4-20</a:t>
            </a:r>
            <a:r>
              <a:rPr lang="pl-PL" dirty="0"/>
              <a:t>17461</a:t>
            </a:r>
            <a:endParaRPr lang="fi-FI" dirty="0"/>
          </a:p>
        </p:txBody>
      </p:sp>
      <p:sp>
        <p:nvSpPr>
          <p:cNvPr id="5" name="Subtitle 2"/>
          <p:cNvSpPr txBox="1"/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</a:t>
            </a:r>
            <a:r>
              <a:rPr lang="pl-PL" b="1" dirty="0"/>
              <a:t>7</a:t>
            </a:r>
            <a:r>
              <a:rPr lang="en-GB" b="1" dirty="0"/>
              <a:t>-e</a:t>
            </a:r>
          </a:p>
          <a:p>
            <a:pPr algn="l"/>
            <a:r>
              <a:rPr lang="en-GB" b="1" dirty="0"/>
              <a:t>Electronic Meeting, </a:t>
            </a:r>
            <a:r>
              <a:rPr lang="pl-PL" b="1" dirty="0" err="1"/>
              <a:t>November</a:t>
            </a:r>
            <a:r>
              <a:rPr lang="pl-PL" b="1" dirty="0"/>
              <a:t> 2</a:t>
            </a:r>
            <a:r>
              <a:rPr lang="en-GB" b="1" baseline="30000" dirty="0" err="1"/>
              <a:t>th</a:t>
            </a:r>
            <a:r>
              <a:rPr lang="en-GB" b="1" dirty="0"/>
              <a:t> – </a:t>
            </a:r>
            <a:r>
              <a:rPr lang="pl-PL" b="1" dirty="0"/>
              <a:t>13</a:t>
            </a:r>
            <a:r>
              <a:rPr lang="en-GB" b="1" baseline="30000" dirty="0" err="1"/>
              <a:t>th</a:t>
            </a:r>
            <a:r>
              <a:rPr lang="en-GB" b="1" dirty="0"/>
              <a:t> 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A32E8-D515-448C-B6F7-9A398FB4A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WF o</a:t>
            </a:r>
            <a:r>
              <a:rPr lang="en-US" sz="3600" dirty="0"/>
              <a:t>n ICS (in channel selectivity) interfering signal power level for band n96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A45B-43BE-4731-B61C-D57DDC67E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Agreements</a:t>
            </a:r>
            <a:r>
              <a:rPr lang="pl-PL" dirty="0">
                <a:solidFill>
                  <a:srgbClr val="00B050"/>
                </a:solidFill>
              </a:rPr>
              <a:t>: </a:t>
            </a:r>
          </a:p>
          <a:p>
            <a:pPr lvl="1"/>
            <a:r>
              <a:rPr lang="pl-PL" dirty="0">
                <a:solidFill>
                  <a:srgbClr val="00B050"/>
                </a:solidFill>
              </a:rPr>
              <a:t>T</a:t>
            </a:r>
            <a:r>
              <a:rPr lang="en-GB" dirty="0">
                <a:solidFill>
                  <a:srgbClr val="00B050"/>
                </a:solidFill>
              </a:rPr>
              <a:t>o align interfering signal levels for LA BS for band n96 and remove brackets from specification </a:t>
            </a:r>
            <a:r>
              <a:rPr lang="pl-PL" dirty="0">
                <a:solidFill>
                  <a:srgbClr val="00B050"/>
                </a:solidFill>
              </a:rPr>
              <a:t>38.104 in </a:t>
            </a:r>
            <a:r>
              <a:rPr lang="en-GB" dirty="0">
                <a:solidFill>
                  <a:srgbClr val="00B050"/>
                </a:solidFill>
              </a:rPr>
              <a:t>table 7.8.2-3c</a:t>
            </a:r>
            <a:r>
              <a:rPr lang="pl-PL" dirty="0">
                <a:solidFill>
                  <a:srgbClr val="00B050"/>
                </a:solidFill>
              </a:rPr>
              <a:t> </a:t>
            </a:r>
            <a:r>
              <a:rPr lang="en-GB" dirty="0">
                <a:solidFill>
                  <a:srgbClr val="00B050"/>
                </a:solidFill>
              </a:rPr>
              <a:t>considering</a:t>
            </a:r>
            <a:r>
              <a:rPr lang="pl-PL" dirty="0">
                <a:solidFill>
                  <a:srgbClr val="00B050"/>
                </a:solidFill>
              </a:rPr>
              <a:t> </a:t>
            </a:r>
            <a:r>
              <a:rPr lang="en-GB" dirty="0">
                <a:solidFill>
                  <a:srgbClr val="00B050"/>
                </a:solidFill>
              </a:rPr>
              <a:t>1dB difference due to NF change</a:t>
            </a:r>
            <a:endParaRPr lang="pl-PL" dirty="0">
              <a:solidFill>
                <a:srgbClr val="00B050"/>
              </a:solidFill>
            </a:endParaRPr>
          </a:p>
          <a:p>
            <a:endParaRPr lang="pl-PL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1930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92" y="0"/>
            <a:ext cx="10515600" cy="1325563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42F178-7347-4A16-A9D6-6BD78A02CC97}"/>
              </a:ext>
            </a:extLst>
          </p:cNvPr>
          <p:cNvSpPr/>
          <p:nvPr/>
        </p:nvSpPr>
        <p:spPr>
          <a:xfrm>
            <a:off x="377093" y="1325563"/>
            <a:ext cx="1097278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This WF summarize</a:t>
            </a:r>
            <a:r>
              <a:rPr lang="pl-PL" dirty="0"/>
              <a:t>s </a:t>
            </a:r>
            <a:r>
              <a:rPr lang="en-GB" dirty="0"/>
              <a:t>agreements</a:t>
            </a:r>
            <a:r>
              <a:rPr lang="pl-PL" dirty="0"/>
              <a:t> from RAN4#97-e </a:t>
            </a:r>
            <a:r>
              <a:rPr lang="en-GB" dirty="0"/>
              <a:t>meeting</a:t>
            </a:r>
            <a:r>
              <a:rPr lang="pl-PL" dirty="0"/>
              <a:t> on </a:t>
            </a:r>
            <a:r>
              <a:rPr lang="en-GB" dirty="0"/>
              <a:t>remaining</a:t>
            </a:r>
            <a:r>
              <a:rPr lang="pl-PL" dirty="0"/>
              <a:t> BS RF </a:t>
            </a:r>
            <a:r>
              <a:rPr lang="pl-PL" dirty="0" err="1"/>
              <a:t>core</a:t>
            </a:r>
            <a:r>
              <a:rPr lang="pl-PL" dirty="0"/>
              <a:t> </a:t>
            </a:r>
            <a:r>
              <a:rPr lang="en-GB" dirty="0"/>
              <a:t>requirements</a:t>
            </a:r>
            <a:r>
              <a:rPr lang="pl-PL" dirty="0"/>
              <a:t>. </a:t>
            </a:r>
            <a:r>
              <a:rPr lang="en-GB" dirty="0"/>
              <a:t>Following</a:t>
            </a:r>
            <a:r>
              <a:rPr lang="pl-PL" dirty="0"/>
              <a:t> </a:t>
            </a:r>
            <a:r>
              <a:rPr lang="en-GB" dirty="0"/>
              <a:t>contributions were submitted </a:t>
            </a:r>
            <a:r>
              <a:rPr lang="pl-PL" dirty="0"/>
              <a:t>for NR-U BS RF agenda: </a:t>
            </a:r>
            <a:r>
              <a:rPr lang="en-GB" dirty="0"/>
              <a:t> </a:t>
            </a:r>
            <a:endParaRPr lang="pl-PL" dirty="0"/>
          </a:p>
          <a:p>
            <a:endParaRPr lang="pl-PL" dirty="0"/>
          </a:p>
          <a:p>
            <a:r>
              <a:rPr lang="pl-PL" sz="1400" dirty="0"/>
              <a:t>[1] </a:t>
            </a:r>
            <a:r>
              <a:rPr lang="en-GB" sz="1400" dirty="0"/>
              <a:t>R4-2015372</a:t>
            </a:r>
            <a:r>
              <a:rPr lang="pl-PL" sz="1400" dirty="0"/>
              <a:t>, </a:t>
            </a:r>
            <a:r>
              <a:rPr lang="en-GB" sz="1400" dirty="0"/>
              <a:t>On band n96 remaining issues</a:t>
            </a:r>
            <a:r>
              <a:rPr lang="pl-PL" sz="1400" dirty="0"/>
              <a:t>, </a:t>
            </a:r>
            <a:r>
              <a:rPr lang="en-GB" sz="1400" dirty="0"/>
              <a:t>Nokia, Nokia Shanghai Bell</a:t>
            </a:r>
            <a:endParaRPr lang="pl-PL" sz="1400" dirty="0"/>
          </a:p>
          <a:p>
            <a:r>
              <a:rPr lang="pl-PL" sz="1400" dirty="0"/>
              <a:t>[2] </a:t>
            </a:r>
            <a:r>
              <a:rPr lang="en-GB" sz="1400" dirty="0"/>
              <a:t>R4-2016124</a:t>
            </a:r>
            <a:r>
              <a:rPr lang="pl-PL" sz="1400" dirty="0"/>
              <a:t>, </a:t>
            </a:r>
            <a:r>
              <a:rPr lang="en-GB" sz="1400" dirty="0"/>
              <a:t>Discussions on remaining issue of NR-U BS RF requirements</a:t>
            </a:r>
            <a:r>
              <a:rPr lang="pl-PL" sz="1400" dirty="0"/>
              <a:t>, ZTE Corporation</a:t>
            </a:r>
          </a:p>
          <a:p>
            <a:r>
              <a:rPr lang="pl-PL" sz="1400" dirty="0"/>
              <a:t>[3] </a:t>
            </a:r>
            <a:r>
              <a:rPr lang="en-GB" sz="1400" dirty="0"/>
              <a:t>R4-2015374</a:t>
            </a:r>
            <a:r>
              <a:rPr lang="pl-PL" sz="1400" dirty="0"/>
              <a:t>, </a:t>
            </a:r>
            <a:r>
              <a:rPr lang="en-GB" sz="1400" dirty="0"/>
              <a:t>BS OBUE mask for NR-U</a:t>
            </a:r>
            <a:r>
              <a:rPr lang="pl-PL" sz="1400" dirty="0"/>
              <a:t>, </a:t>
            </a:r>
            <a:r>
              <a:rPr lang="en-GB" sz="1400" dirty="0"/>
              <a:t>Nokia, Nokia Shanghai Bell</a:t>
            </a:r>
            <a:endParaRPr lang="pl-PL" sz="1400" dirty="0"/>
          </a:p>
          <a:p>
            <a:r>
              <a:rPr lang="pl-PL" sz="1400" dirty="0"/>
              <a:t>[4] </a:t>
            </a:r>
            <a:r>
              <a:rPr lang="en-GB" sz="1400" dirty="0"/>
              <a:t>R4-2015695</a:t>
            </a:r>
            <a:r>
              <a:rPr lang="pl-PL" sz="1400" dirty="0"/>
              <a:t>, </a:t>
            </a:r>
            <a:r>
              <a:rPr lang="en-GB" sz="1400" dirty="0"/>
              <a:t>On remaining issues for BS TX</a:t>
            </a:r>
            <a:r>
              <a:rPr lang="pl-PL" sz="1400" dirty="0"/>
              <a:t>, </a:t>
            </a:r>
            <a:r>
              <a:rPr lang="en-GB" sz="1400" dirty="0"/>
              <a:t>Huawei, </a:t>
            </a:r>
            <a:r>
              <a:rPr lang="en-GB" sz="1400" dirty="0" err="1"/>
              <a:t>HiSilicon</a:t>
            </a:r>
            <a:endParaRPr lang="pl-PL" sz="1400" dirty="0"/>
          </a:p>
          <a:p>
            <a:r>
              <a:rPr lang="pl-PL" sz="1400" dirty="0"/>
              <a:t>[5] </a:t>
            </a:r>
            <a:r>
              <a:rPr lang="en-GB" sz="1400" dirty="0"/>
              <a:t>R4-2015725</a:t>
            </a:r>
            <a:r>
              <a:rPr lang="pl-PL" sz="1400" dirty="0"/>
              <a:t>, </a:t>
            </a:r>
            <a:r>
              <a:rPr lang="en-GB" sz="1400" dirty="0"/>
              <a:t>Discussion on remaining NR-U BS RF Requirements</a:t>
            </a:r>
            <a:r>
              <a:rPr lang="pl-PL" sz="1400" dirty="0"/>
              <a:t>, Ericsson</a:t>
            </a:r>
          </a:p>
          <a:p>
            <a:r>
              <a:rPr lang="pl-PL" sz="1400" dirty="0"/>
              <a:t>[6] </a:t>
            </a:r>
            <a:r>
              <a:rPr lang="en-GB" sz="1400" dirty="0"/>
              <a:t>R4-2015373</a:t>
            </a:r>
            <a:r>
              <a:rPr lang="pl-PL" sz="1400" dirty="0"/>
              <a:t>, </a:t>
            </a:r>
            <a:r>
              <a:rPr lang="en-GB" sz="1400" dirty="0"/>
              <a:t>On interfering signals for NR-U Rx requirements</a:t>
            </a:r>
            <a:r>
              <a:rPr lang="pl-PL" sz="1400" dirty="0"/>
              <a:t>, </a:t>
            </a:r>
            <a:r>
              <a:rPr lang="en-GB" sz="1400" dirty="0"/>
              <a:t>Nokia, Nokia Shanghai Bell</a:t>
            </a:r>
            <a:endParaRPr lang="pl-PL" sz="1400" dirty="0"/>
          </a:p>
          <a:p>
            <a:r>
              <a:rPr lang="pl-PL" sz="1400" dirty="0"/>
              <a:t>[7] </a:t>
            </a:r>
            <a:r>
              <a:rPr lang="en-GB" sz="1400" dirty="0"/>
              <a:t>R4-2015696</a:t>
            </a:r>
            <a:r>
              <a:rPr lang="pl-PL" sz="1400" dirty="0"/>
              <a:t>, </a:t>
            </a:r>
            <a:r>
              <a:rPr lang="en-GB" sz="1400" dirty="0"/>
              <a:t>On remaining issues for BS RX</a:t>
            </a:r>
            <a:r>
              <a:rPr lang="pl-PL" sz="1400" dirty="0"/>
              <a:t>, </a:t>
            </a:r>
            <a:r>
              <a:rPr lang="en-GB" sz="1400" dirty="0"/>
              <a:t>Huawei, </a:t>
            </a:r>
            <a:r>
              <a:rPr lang="en-GB" sz="1400" dirty="0" err="1"/>
              <a:t>HiSilicon</a:t>
            </a:r>
            <a:endParaRPr lang="pl-PL" sz="1400" dirty="0"/>
          </a:p>
          <a:p>
            <a:r>
              <a:rPr lang="pl-PL" sz="1400" dirty="0"/>
              <a:t>[8] </a:t>
            </a:r>
            <a:r>
              <a:rPr lang="en-GB" sz="1400" dirty="0"/>
              <a:t>R4-2015371</a:t>
            </a:r>
            <a:r>
              <a:rPr lang="pl-PL" sz="1400" dirty="0"/>
              <a:t>, </a:t>
            </a:r>
            <a:r>
              <a:rPr lang="en-GB" sz="1400" dirty="0"/>
              <a:t>CR to TS 38.104 with NR-U remaining open issues updates</a:t>
            </a:r>
            <a:r>
              <a:rPr lang="pl-PL" sz="1400" dirty="0"/>
              <a:t>, </a:t>
            </a:r>
            <a:r>
              <a:rPr lang="en-GB" sz="1400" dirty="0"/>
              <a:t>Nokia, Nokia Shanghai Bell</a:t>
            </a:r>
            <a:endParaRPr lang="pl-PL" sz="1400" dirty="0"/>
          </a:p>
          <a:p>
            <a:r>
              <a:rPr lang="pl-PL" sz="1400" dirty="0"/>
              <a:t>[9] </a:t>
            </a:r>
            <a:r>
              <a:rPr lang="en-GB" sz="1400" dirty="0"/>
              <a:t>R4-2015698</a:t>
            </a:r>
            <a:r>
              <a:rPr lang="pl-PL" sz="1400" dirty="0"/>
              <a:t>, </a:t>
            </a:r>
            <a:r>
              <a:rPr lang="en-GB" sz="1400" dirty="0"/>
              <a:t>CR for TS 38.104: Corrections for NR-U</a:t>
            </a:r>
            <a:r>
              <a:rPr lang="pl-PL" sz="1400" dirty="0"/>
              <a:t>, </a:t>
            </a:r>
            <a:r>
              <a:rPr lang="en-GB" sz="1400" dirty="0"/>
              <a:t>Huawei, </a:t>
            </a:r>
            <a:r>
              <a:rPr lang="en-GB" sz="1400" dirty="0" err="1"/>
              <a:t>HiSilicon</a:t>
            </a:r>
            <a:endParaRPr lang="pl-PL" sz="1400" dirty="0"/>
          </a:p>
          <a:p>
            <a:r>
              <a:rPr lang="pl-PL" sz="1400" dirty="0"/>
              <a:t>[10] </a:t>
            </a:r>
            <a:r>
              <a:rPr lang="en-GB" sz="1400" dirty="0"/>
              <a:t>R4-2016125</a:t>
            </a:r>
            <a:r>
              <a:rPr lang="pl-PL" sz="1400" dirty="0"/>
              <a:t>, </a:t>
            </a:r>
            <a:r>
              <a:rPr lang="en-GB" sz="1400" dirty="0"/>
              <a:t>CR to 38.104: Corrections on NR-U BS RF requirements</a:t>
            </a:r>
            <a:r>
              <a:rPr lang="pl-PL" sz="1400" dirty="0"/>
              <a:t>, </a:t>
            </a:r>
            <a:r>
              <a:rPr lang="en-GB" sz="1400" dirty="0"/>
              <a:t>ZTE Corporation</a:t>
            </a:r>
            <a:endParaRPr lang="pl-PL" sz="1400" dirty="0"/>
          </a:p>
          <a:p>
            <a:r>
              <a:rPr lang="pl-PL" sz="1400" dirty="0"/>
              <a:t>[11] </a:t>
            </a:r>
            <a:r>
              <a:rPr lang="en-GB" sz="1400" dirty="0"/>
              <a:t>R4-2015726</a:t>
            </a:r>
            <a:r>
              <a:rPr lang="pl-PL" sz="1400" dirty="0"/>
              <a:t>, </a:t>
            </a:r>
            <a:r>
              <a:rPr lang="en-GB" sz="1400" dirty="0"/>
              <a:t>CR to TS 38.104: Removal of ∆</a:t>
            </a:r>
            <a:r>
              <a:rPr lang="en-GB" sz="1400" dirty="0" err="1"/>
              <a:t>fOBUE</a:t>
            </a:r>
            <a:r>
              <a:rPr lang="en-GB" sz="1400" dirty="0"/>
              <a:t> for wider than 900 MHz</a:t>
            </a:r>
            <a:r>
              <a:rPr lang="pl-PL" sz="1400" dirty="0"/>
              <a:t>, </a:t>
            </a:r>
            <a:r>
              <a:rPr lang="en-GB" sz="1400" dirty="0"/>
              <a:t>Ericsson</a:t>
            </a:r>
            <a:endParaRPr lang="pl-PL" sz="1400" dirty="0"/>
          </a:p>
          <a:p>
            <a:r>
              <a:rPr lang="pl-PL" sz="1400" dirty="0"/>
              <a:t>[12] </a:t>
            </a:r>
            <a:r>
              <a:rPr lang="en-GB" sz="1400" dirty="0"/>
              <a:t>R4-2016188</a:t>
            </a:r>
            <a:r>
              <a:rPr lang="pl-PL" sz="1400" dirty="0"/>
              <a:t>, </a:t>
            </a:r>
            <a:r>
              <a:rPr lang="en-US" sz="1400" dirty="0"/>
              <a:t>CR to 36.104: Introduction of n96 medium range requirements</a:t>
            </a:r>
            <a:r>
              <a:rPr lang="pl-PL" sz="1400" dirty="0"/>
              <a:t>, </a:t>
            </a:r>
            <a:r>
              <a:rPr lang="en-GB" sz="1400" dirty="0"/>
              <a:t>Nokia, Nokia Shanghai Bell</a:t>
            </a:r>
            <a:endParaRPr lang="pl-PL" sz="1400" dirty="0"/>
          </a:p>
          <a:p>
            <a:r>
              <a:rPr lang="pl-PL" sz="1400" dirty="0"/>
              <a:t>[13] </a:t>
            </a:r>
            <a:r>
              <a:rPr lang="en-GB" sz="1400" dirty="0"/>
              <a:t>R4-2016189</a:t>
            </a:r>
            <a:r>
              <a:rPr lang="pl-PL" sz="1400" dirty="0"/>
              <a:t>, </a:t>
            </a:r>
            <a:r>
              <a:rPr lang="en-US" sz="1400" dirty="0"/>
              <a:t>CR to 37.104: Introduction of n96 medium range requirements</a:t>
            </a:r>
            <a:r>
              <a:rPr lang="pl-PL" sz="1400" dirty="0"/>
              <a:t>, </a:t>
            </a:r>
            <a:r>
              <a:rPr lang="en-GB" sz="1400" dirty="0"/>
              <a:t>Nokia, Nokia Shanghai Bell</a:t>
            </a:r>
            <a:endParaRPr lang="pl-PL" sz="1400" dirty="0"/>
          </a:p>
          <a:p>
            <a:r>
              <a:rPr lang="pl-PL" sz="1400" dirty="0"/>
              <a:t>[14] </a:t>
            </a:r>
            <a:r>
              <a:rPr lang="en-GB" sz="1400" dirty="0"/>
              <a:t>R4-2016190</a:t>
            </a:r>
            <a:r>
              <a:rPr lang="pl-PL" sz="1400" dirty="0"/>
              <a:t>, </a:t>
            </a:r>
            <a:r>
              <a:rPr lang="en-GB" sz="1400" dirty="0"/>
              <a:t>CR to 37.105: Introduction of n96 medium range requirements</a:t>
            </a:r>
            <a:r>
              <a:rPr lang="pl-PL" sz="1400" dirty="0"/>
              <a:t>, </a:t>
            </a:r>
            <a:r>
              <a:rPr lang="en-GB" sz="1400" dirty="0"/>
              <a:t>Nokia, Nokia Shanghai Bell</a:t>
            </a:r>
            <a:endParaRPr lang="en-US" sz="14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21650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A32E8-D515-448C-B6F7-9A398FB4A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WF on </a:t>
            </a:r>
            <a:r>
              <a:rPr lang="en-GB" sz="3600" dirty="0"/>
              <a:t>LO leakage for NR-U puncture channels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A45B-43BE-4731-B61C-D57DDC67E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Agreements</a:t>
            </a:r>
            <a:r>
              <a:rPr lang="pl-PL" dirty="0">
                <a:solidFill>
                  <a:srgbClr val="00B050"/>
                </a:solidFill>
              </a:rPr>
              <a:t>: </a:t>
            </a:r>
          </a:p>
          <a:p>
            <a:pPr lvl="1"/>
            <a:r>
              <a:rPr lang="pl-PL" dirty="0">
                <a:solidFill>
                  <a:srgbClr val="00B050"/>
                </a:solidFill>
              </a:rPr>
              <a:t>To r</a:t>
            </a:r>
            <a:r>
              <a:rPr lang="en-GB" dirty="0" err="1">
                <a:solidFill>
                  <a:srgbClr val="00B050"/>
                </a:solidFill>
              </a:rPr>
              <a:t>emove</a:t>
            </a:r>
            <a:r>
              <a:rPr lang="en-GB" dirty="0">
                <a:solidFill>
                  <a:srgbClr val="00B050"/>
                </a:solidFill>
              </a:rPr>
              <a:t> LO leakage exception requirements for NR-U BS</a:t>
            </a:r>
            <a:endParaRPr lang="pl-PL" dirty="0">
              <a:solidFill>
                <a:srgbClr val="00B050"/>
              </a:solidFill>
            </a:endParaRPr>
          </a:p>
          <a:p>
            <a:endParaRPr lang="pl-PL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823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A32E8-D515-448C-B6F7-9A398FB4A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WF o</a:t>
            </a:r>
            <a:r>
              <a:rPr lang="en-US" sz="3600" dirty="0"/>
              <a:t>n </a:t>
            </a:r>
            <a:r>
              <a:rPr lang="en-US" sz="3600" dirty="0" err="1"/>
              <a:t>Δf</a:t>
            </a:r>
            <a:r>
              <a:rPr lang="en-US" sz="3600" baseline="-25000" dirty="0" err="1"/>
              <a:t>OBUE</a:t>
            </a:r>
            <a:r>
              <a:rPr lang="en-US" sz="3600" dirty="0"/>
              <a:t> for band n96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A45B-43BE-4731-B61C-D57DDC67E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Agreements</a:t>
            </a:r>
            <a:r>
              <a:rPr lang="pl-PL" dirty="0"/>
              <a:t>: </a:t>
            </a:r>
            <a:endParaRPr lang="en-US" dirty="0"/>
          </a:p>
          <a:p>
            <a:r>
              <a:rPr lang="en-US" dirty="0"/>
              <a:t>Option 1:  (Nokia, </a:t>
            </a:r>
            <a:r>
              <a:rPr lang="en-US" altLang="zh-CN" dirty="0"/>
              <a:t>Huawei</a:t>
            </a:r>
            <a:r>
              <a:rPr lang="en-US" dirty="0"/>
              <a:t>)</a:t>
            </a:r>
            <a:endParaRPr lang="pl-PL" dirty="0"/>
          </a:p>
          <a:p>
            <a:pPr lvl="1"/>
            <a:r>
              <a:rPr lang="pl-PL" dirty="0">
                <a:solidFill>
                  <a:srgbClr val="00B050"/>
                </a:solidFill>
              </a:rPr>
              <a:t>To </a:t>
            </a:r>
            <a:r>
              <a:rPr lang="en-GB" dirty="0">
                <a:solidFill>
                  <a:srgbClr val="00B050"/>
                </a:solidFill>
              </a:rPr>
              <a:t>define separate </a:t>
            </a:r>
            <a:r>
              <a:rPr lang="pl-PL" dirty="0">
                <a:solidFill>
                  <a:srgbClr val="00B050"/>
                </a:solidFill>
              </a:rPr>
              <a:t>t</a:t>
            </a:r>
            <a:r>
              <a:rPr lang="en-GB" dirty="0">
                <a:solidFill>
                  <a:srgbClr val="00B050"/>
                </a:solidFill>
              </a:rPr>
              <a:t>able </a:t>
            </a:r>
            <a:r>
              <a:rPr lang="pl-PL" dirty="0">
                <a:solidFill>
                  <a:srgbClr val="00B050"/>
                </a:solidFill>
              </a:rPr>
              <a:t>in </a:t>
            </a:r>
            <a:r>
              <a:rPr lang="en-GB" dirty="0">
                <a:solidFill>
                  <a:srgbClr val="00B050"/>
                </a:solidFill>
              </a:rPr>
              <a:t>specification</a:t>
            </a:r>
            <a:r>
              <a:rPr lang="pl-PL" dirty="0">
                <a:solidFill>
                  <a:srgbClr val="00B050"/>
                </a:solidFill>
              </a:rPr>
              <a:t> </a:t>
            </a:r>
            <a:r>
              <a:rPr lang="en-GB" dirty="0">
                <a:solidFill>
                  <a:srgbClr val="00B050"/>
                </a:solidFill>
              </a:rPr>
              <a:t>for NR-U n46 and n96</a:t>
            </a:r>
            <a:r>
              <a:rPr lang="pl-PL" dirty="0">
                <a:solidFill>
                  <a:srgbClr val="00B050"/>
                </a:solidFill>
              </a:rPr>
              <a:t> for </a:t>
            </a:r>
            <a:r>
              <a:rPr lang="en-US" dirty="0" err="1">
                <a:solidFill>
                  <a:srgbClr val="00B050"/>
                </a:solidFill>
              </a:rPr>
              <a:t>Δf</a:t>
            </a:r>
            <a:r>
              <a:rPr lang="en-US" baseline="-25000" dirty="0" err="1">
                <a:solidFill>
                  <a:srgbClr val="00B050"/>
                </a:solidFill>
              </a:rPr>
              <a:t>OBUE</a:t>
            </a:r>
            <a:endParaRPr lang="pl-PL" dirty="0">
              <a:solidFill>
                <a:srgbClr val="00B050"/>
              </a:solidFill>
            </a:endParaRPr>
          </a:p>
          <a:p>
            <a:pPr lvl="1"/>
            <a:r>
              <a:rPr lang="pl-PL" dirty="0">
                <a:solidFill>
                  <a:srgbClr val="00B050"/>
                </a:solidFill>
              </a:rPr>
              <a:t>50MHz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pl-PL" dirty="0">
                <a:solidFill>
                  <a:srgbClr val="00B050"/>
                </a:solidFill>
              </a:rPr>
              <a:t>as </a:t>
            </a:r>
            <a:r>
              <a:rPr lang="en-US" dirty="0" err="1">
                <a:solidFill>
                  <a:srgbClr val="00B050"/>
                </a:solidFill>
              </a:rPr>
              <a:t>Δf</a:t>
            </a:r>
            <a:r>
              <a:rPr lang="en-US" baseline="-25000" dirty="0" err="1">
                <a:solidFill>
                  <a:srgbClr val="00B050"/>
                </a:solidFill>
              </a:rPr>
              <a:t>OBUE</a:t>
            </a:r>
            <a:r>
              <a:rPr lang="pl-PL" dirty="0">
                <a:solidFill>
                  <a:srgbClr val="00B050"/>
                </a:solidFill>
              </a:rPr>
              <a:t> for 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900 MHz &lt; F</a:t>
            </a:r>
            <a:r>
              <a:rPr lang="pl-PL" baseline="-25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DL,high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– F</a:t>
            </a:r>
            <a:r>
              <a:rPr lang="pl-PL" baseline="-25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DL,low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l-PL" dirty="0">
                <a:solidFill>
                  <a:srgbClr val="00B050"/>
                </a:solidFill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£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1200 MHz for BS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type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1-C and BS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type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1-H</a:t>
            </a:r>
            <a:endParaRPr lang="en-US" dirty="0">
              <a:solidFill>
                <a:srgbClr val="00B050"/>
              </a:solidFill>
            </a:endParaRPr>
          </a:p>
          <a:p>
            <a:pPr marL="228600" lvl="1">
              <a:spcBef>
                <a:spcPts val="1000"/>
              </a:spcBef>
            </a:pPr>
            <a:r>
              <a:rPr lang="en-US" sz="2800" dirty="0"/>
              <a:t>Option 2: </a:t>
            </a:r>
            <a:r>
              <a:rPr lang="en-US" altLang="zh-CN" sz="2800" dirty="0"/>
              <a:t>Remove this requirements for band n96,with additional note in emission requirements. (Ericsson)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sz="2800" dirty="0">
                <a:solidFill>
                  <a:srgbClr val="00B050"/>
                </a:solidFill>
              </a:rPr>
              <a:t>Agreement: Option 1</a:t>
            </a:r>
          </a:p>
          <a:p>
            <a:pPr marL="0" lvl="1" indent="0">
              <a:spcBef>
                <a:spcPts val="1000"/>
              </a:spcBef>
              <a:buNone/>
            </a:pPr>
            <a:endParaRPr lang="en-US" altLang="zh-CN" sz="2800" dirty="0"/>
          </a:p>
          <a:p>
            <a:pPr marL="457200" lvl="1" indent="0">
              <a:buNone/>
            </a:pPr>
            <a:endParaRPr lang="pl-PL" dirty="0"/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8450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A32E8-D515-448C-B6F7-9A398FB4A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WF </a:t>
            </a:r>
            <a:r>
              <a:rPr lang="en-US" sz="3600" dirty="0"/>
              <a:t>On </a:t>
            </a:r>
            <a:r>
              <a:rPr lang="en-US" sz="3600" dirty="0" err="1"/>
              <a:t>Δf</a:t>
            </a:r>
            <a:r>
              <a:rPr lang="en-US" sz="3600" baseline="-25000" dirty="0" err="1"/>
              <a:t>OOB</a:t>
            </a:r>
            <a:r>
              <a:rPr lang="en-US" sz="3600" dirty="0"/>
              <a:t> for band n96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A45B-43BE-4731-B61C-D57DDC67E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Agreements</a:t>
            </a:r>
            <a:r>
              <a:rPr lang="pl-PL" dirty="0">
                <a:solidFill>
                  <a:srgbClr val="00B050"/>
                </a:solidFill>
              </a:rPr>
              <a:t>: </a:t>
            </a:r>
          </a:p>
          <a:p>
            <a:pPr lvl="1"/>
            <a:r>
              <a:rPr lang="pl-PL" dirty="0">
                <a:solidFill>
                  <a:srgbClr val="00B050"/>
                </a:solidFill>
              </a:rPr>
              <a:t>To </a:t>
            </a:r>
            <a:r>
              <a:rPr lang="en-GB" dirty="0">
                <a:solidFill>
                  <a:srgbClr val="00B050"/>
                </a:solidFill>
              </a:rPr>
              <a:t>define separate </a:t>
            </a:r>
            <a:r>
              <a:rPr lang="pl-PL" dirty="0">
                <a:solidFill>
                  <a:srgbClr val="00B050"/>
                </a:solidFill>
              </a:rPr>
              <a:t>t</a:t>
            </a:r>
            <a:r>
              <a:rPr lang="en-GB" dirty="0">
                <a:solidFill>
                  <a:srgbClr val="00B050"/>
                </a:solidFill>
              </a:rPr>
              <a:t>able </a:t>
            </a:r>
            <a:r>
              <a:rPr lang="pl-PL" dirty="0">
                <a:solidFill>
                  <a:srgbClr val="00B050"/>
                </a:solidFill>
              </a:rPr>
              <a:t>in </a:t>
            </a:r>
            <a:r>
              <a:rPr lang="en-GB" dirty="0">
                <a:solidFill>
                  <a:srgbClr val="00B050"/>
                </a:solidFill>
              </a:rPr>
              <a:t>specification</a:t>
            </a:r>
            <a:r>
              <a:rPr lang="pl-PL" dirty="0">
                <a:solidFill>
                  <a:srgbClr val="00B050"/>
                </a:solidFill>
              </a:rPr>
              <a:t> </a:t>
            </a:r>
            <a:r>
              <a:rPr lang="en-GB" dirty="0">
                <a:solidFill>
                  <a:srgbClr val="00B050"/>
                </a:solidFill>
              </a:rPr>
              <a:t>for NR-U n46 and n96</a:t>
            </a:r>
            <a:r>
              <a:rPr lang="pl-PL" dirty="0">
                <a:solidFill>
                  <a:srgbClr val="00B050"/>
                </a:solidFill>
              </a:rPr>
              <a:t> for </a:t>
            </a:r>
            <a:r>
              <a:rPr lang="en-US" dirty="0" err="1">
                <a:solidFill>
                  <a:srgbClr val="00B050"/>
                </a:solidFill>
              </a:rPr>
              <a:t>Δf</a:t>
            </a:r>
            <a:r>
              <a:rPr lang="en-US" baseline="-25000" dirty="0" err="1">
                <a:solidFill>
                  <a:srgbClr val="00B050"/>
                </a:solidFill>
              </a:rPr>
              <a:t>O</a:t>
            </a:r>
            <a:r>
              <a:rPr lang="pl-PL" baseline="-25000" dirty="0">
                <a:solidFill>
                  <a:srgbClr val="00B050"/>
                </a:solidFill>
              </a:rPr>
              <a:t>O</a:t>
            </a:r>
            <a:r>
              <a:rPr lang="en-US" baseline="-25000" dirty="0">
                <a:solidFill>
                  <a:srgbClr val="00B050"/>
                </a:solidFill>
              </a:rPr>
              <a:t>B</a:t>
            </a:r>
            <a:endParaRPr lang="pl-PL" dirty="0">
              <a:solidFill>
                <a:srgbClr val="00B050"/>
              </a:solidFill>
            </a:endParaRPr>
          </a:p>
          <a:p>
            <a:pPr lvl="1"/>
            <a:r>
              <a:rPr lang="pl-PL" dirty="0">
                <a:solidFill>
                  <a:srgbClr val="00B050"/>
                </a:solidFill>
              </a:rPr>
              <a:t>70MHz as </a:t>
            </a:r>
            <a:r>
              <a:rPr lang="en-US" dirty="0" err="1">
                <a:solidFill>
                  <a:srgbClr val="00B050"/>
                </a:solidFill>
              </a:rPr>
              <a:t>Δf</a:t>
            </a:r>
            <a:r>
              <a:rPr lang="en-US" baseline="-25000" dirty="0" err="1">
                <a:solidFill>
                  <a:srgbClr val="00B050"/>
                </a:solidFill>
              </a:rPr>
              <a:t>O</a:t>
            </a:r>
            <a:r>
              <a:rPr lang="pl-PL" baseline="-25000" dirty="0">
                <a:solidFill>
                  <a:srgbClr val="00B050"/>
                </a:solidFill>
              </a:rPr>
              <a:t>O</a:t>
            </a:r>
            <a:r>
              <a:rPr lang="en-US" baseline="-25000" dirty="0">
                <a:solidFill>
                  <a:srgbClr val="00B050"/>
                </a:solidFill>
              </a:rPr>
              <a:t>B</a:t>
            </a:r>
            <a:r>
              <a:rPr lang="pl-PL" baseline="-25000" dirty="0">
                <a:solidFill>
                  <a:srgbClr val="00B050"/>
                </a:solidFill>
              </a:rPr>
              <a:t> </a:t>
            </a:r>
            <a:r>
              <a:rPr lang="pl-PL" dirty="0">
                <a:solidFill>
                  <a:srgbClr val="00B050"/>
                </a:solidFill>
              </a:rPr>
              <a:t>for 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900 MHz &lt; F</a:t>
            </a:r>
            <a:r>
              <a:rPr lang="pl-PL" baseline="-25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DL,high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– F</a:t>
            </a:r>
            <a:r>
              <a:rPr lang="pl-PL" baseline="-250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DL,low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l-PL" dirty="0">
                <a:solidFill>
                  <a:srgbClr val="00B050"/>
                </a:solidFill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£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1200 MHz for BS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type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1-C and BS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type</a:t>
            </a:r>
            <a:r>
              <a:rPr lang="pl-PL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1-H</a:t>
            </a:r>
            <a:endParaRPr lang="en-US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endParaRPr lang="pl-PL" dirty="0"/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8135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A32E8-D515-448C-B6F7-9A398FB4A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WF on</a:t>
            </a:r>
            <a:r>
              <a:rPr lang="en-GB" sz="3600" dirty="0"/>
              <a:t> IBB interfering signal power level for band n96 for LA 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A45B-43BE-4731-B61C-D57DDC67E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Agreements</a:t>
            </a:r>
            <a:r>
              <a:rPr lang="pl-PL" dirty="0">
                <a:solidFill>
                  <a:srgbClr val="00B050"/>
                </a:solidFill>
              </a:rPr>
              <a:t>: </a:t>
            </a:r>
          </a:p>
          <a:p>
            <a:pPr lvl="1"/>
            <a:r>
              <a:rPr lang="pl-PL" dirty="0">
                <a:solidFill>
                  <a:srgbClr val="00B050"/>
                </a:solidFill>
              </a:rPr>
              <a:t>To </a:t>
            </a:r>
            <a:r>
              <a:rPr lang="en-GB" dirty="0">
                <a:solidFill>
                  <a:srgbClr val="00B050"/>
                </a:solidFill>
              </a:rPr>
              <a:t>define -35dBm</a:t>
            </a:r>
            <a:r>
              <a:rPr lang="pl-PL" dirty="0">
                <a:solidFill>
                  <a:srgbClr val="00B050"/>
                </a:solidFill>
              </a:rPr>
              <a:t> for </a:t>
            </a:r>
            <a:r>
              <a:rPr lang="en-GB" dirty="0">
                <a:solidFill>
                  <a:srgbClr val="00B050"/>
                </a:solidFill>
              </a:rPr>
              <a:t>LA BS IBB interfering signal power level for band n96</a:t>
            </a:r>
            <a:endParaRPr lang="pl-PL" dirty="0">
              <a:solidFill>
                <a:srgbClr val="00B050"/>
              </a:solidFill>
            </a:endParaRP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957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A32E8-D515-448C-B6F7-9A398FB4A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WF on</a:t>
            </a:r>
            <a:r>
              <a:rPr lang="en-GB" sz="3600" dirty="0"/>
              <a:t> IBB interfering signal power level for band n96 for </a:t>
            </a:r>
            <a:r>
              <a:rPr lang="pl-PL" sz="3600" dirty="0"/>
              <a:t>MR</a:t>
            </a:r>
            <a:r>
              <a:rPr lang="en-GB" sz="3600" dirty="0"/>
              <a:t> 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A45B-43BE-4731-B61C-D57DDC67E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Agreements</a:t>
            </a:r>
            <a:r>
              <a:rPr lang="pl-PL" dirty="0">
                <a:solidFill>
                  <a:srgbClr val="00B050"/>
                </a:solidFill>
              </a:rPr>
              <a:t>: </a:t>
            </a:r>
          </a:p>
          <a:p>
            <a:pPr lvl="1"/>
            <a:r>
              <a:rPr lang="pl-PL" dirty="0">
                <a:solidFill>
                  <a:srgbClr val="00B050"/>
                </a:solidFill>
              </a:rPr>
              <a:t>To </a:t>
            </a:r>
            <a:r>
              <a:rPr lang="en-GB" dirty="0">
                <a:solidFill>
                  <a:srgbClr val="00B050"/>
                </a:solidFill>
              </a:rPr>
              <a:t>define </a:t>
            </a:r>
            <a:r>
              <a:rPr lang="pl-PL" dirty="0">
                <a:solidFill>
                  <a:srgbClr val="00B050"/>
                </a:solidFill>
              </a:rPr>
              <a:t>-38dBm </a:t>
            </a:r>
            <a:r>
              <a:rPr lang="en-GB" dirty="0">
                <a:solidFill>
                  <a:srgbClr val="00B050"/>
                </a:solidFill>
              </a:rPr>
              <a:t>for MR BS IBB interfering signal power level for band n96</a:t>
            </a:r>
            <a:endParaRPr lang="pl-PL" dirty="0">
              <a:solidFill>
                <a:srgbClr val="00B050"/>
              </a:solidFill>
            </a:endParaRP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4540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A32E8-D515-448C-B6F7-9A398FB4A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WF o</a:t>
            </a:r>
            <a:r>
              <a:rPr lang="en-US" sz="3600" dirty="0"/>
              <a:t>n OOBB requirement for band n96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A45B-43BE-4731-B61C-D57DDC67E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Agreements</a:t>
            </a:r>
            <a:r>
              <a:rPr lang="pl-PL" dirty="0">
                <a:solidFill>
                  <a:srgbClr val="00B050"/>
                </a:solidFill>
              </a:rPr>
              <a:t>: </a:t>
            </a:r>
          </a:p>
          <a:p>
            <a:pPr lvl="1"/>
            <a:r>
              <a:rPr lang="pl-PL" dirty="0">
                <a:solidFill>
                  <a:srgbClr val="00B050"/>
                </a:solidFill>
              </a:rPr>
              <a:t>To </a:t>
            </a:r>
            <a:r>
              <a:rPr lang="en-GB" dirty="0">
                <a:solidFill>
                  <a:srgbClr val="00B050"/>
                </a:solidFill>
              </a:rPr>
              <a:t>define</a:t>
            </a:r>
            <a:r>
              <a:rPr lang="pl-PL" dirty="0">
                <a:solidFill>
                  <a:srgbClr val="00B050"/>
                </a:solidFill>
              </a:rPr>
              <a:t> -15dBm f</a:t>
            </a:r>
            <a:r>
              <a:rPr lang="en-GB" dirty="0">
                <a:solidFill>
                  <a:srgbClr val="00B050"/>
                </a:solidFill>
              </a:rPr>
              <a:t>or band n96 OOBB requirement interfering signal power level and update the frequency offset aligned with </a:t>
            </a:r>
            <a:r>
              <a:rPr lang="pl-PL" dirty="0">
                <a:solidFill>
                  <a:srgbClr val="00B050"/>
                </a:solidFill>
              </a:rPr>
              <a:t>LAA as:</a:t>
            </a:r>
          </a:p>
          <a:p>
            <a:endParaRPr lang="pl-PL" dirty="0"/>
          </a:p>
          <a:p>
            <a:endParaRPr lang="pl-PL" dirty="0"/>
          </a:p>
          <a:p>
            <a:pPr lvl="1"/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188C6B-2699-404D-B43D-C69177A0B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673743"/>
              </p:ext>
            </p:extLst>
          </p:nvPr>
        </p:nvGraphicFramePr>
        <p:xfrm>
          <a:off x="1774824" y="3309147"/>
          <a:ext cx="8204555" cy="2264968"/>
        </p:xfrm>
        <a:graphic>
          <a:graphicData uri="http://schemas.openxmlformats.org/drawingml/2006/table">
            <a:tbl>
              <a:tblPr firstRow="1" firstCol="1" bandRow="1"/>
              <a:tblGrid>
                <a:gridCol w="1286118">
                  <a:extLst>
                    <a:ext uri="{9D8B030D-6E8A-4147-A177-3AD203B41FA5}">
                      <a16:colId xmlns:a16="http://schemas.microsoft.com/office/drawing/2014/main" val="2784495155"/>
                    </a:ext>
                  </a:extLst>
                </a:gridCol>
                <a:gridCol w="1286118">
                  <a:extLst>
                    <a:ext uri="{9D8B030D-6E8A-4147-A177-3AD203B41FA5}">
                      <a16:colId xmlns:a16="http://schemas.microsoft.com/office/drawing/2014/main" val="3744092442"/>
                    </a:ext>
                  </a:extLst>
                </a:gridCol>
                <a:gridCol w="753933">
                  <a:extLst>
                    <a:ext uri="{9D8B030D-6E8A-4147-A177-3AD203B41FA5}">
                      <a16:colId xmlns:a16="http://schemas.microsoft.com/office/drawing/2014/main" val="1720787028"/>
                    </a:ext>
                  </a:extLst>
                </a:gridCol>
                <a:gridCol w="1751331">
                  <a:extLst>
                    <a:ext uri="{9D8B030D-6E8A-4147-A177-3AD203B41FA5}">
                      <a16:colId xmlns:a16="http://schemas.microsoft.com/office/drawing/2014/main" val="2801849142"/>
                    </a:ext>
                  </a:extLst>
                </a:gridCol>
                <a:gridCol w="1751331">
                  <a:extLst>
                    <a:ext uri="{9D8B030D-6E8A-4147-A177-3AD203B41FA5}">
                      <a16:colId xmlns:a16="http://schemas.microsoft.com/office/drawing/2014/main" val="4252376118"/>
                    </a:ext>
                  </a:extLst>
                </a:gridCol>
                <a:gridCol w="687862">
                  <a:extLst>
                    <a:ext uri="{9D8B030D-6E8A-4147-A177-3AD203B41FA5}">
                      <a16:colId xmlns:a16="http://schemas.microsoft.com/office/drawing/2014/main" val="3498922895"/>
                    </a:ext>
                  </a:extLst>
                </a:gridCol>
                <a:gridCol w="687862">
                  <a:extLst>
                    <a:ext uri="{9D8B030D-6E8A-4147-A177-3AD203B41FA5}">
                      <a16:colId xmlns:a16="http://schemas.microsoft.com/office/drawing/2014/main" val="781676672"/>
                    </a:ext>
                  </a:extLst>
                </a:gridCol>
              </a:tblGrid>
              <a:tr h="11273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Operating Band</a:t>
                      </a:r>
                      <a:endParaRPr lang="pl-PL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Centre Frequency of Interfering Signal [MHz]</a:t>
                      </a:r>
                      <a:endParaRPr lang="pl-PL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Wanted Signal mean power (dBm)</a:t>
                      </a:r>
                      <a:endParaRPr lang="pl-PL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Interfering Signal mean power (dBm)</a:t>
                      </a:r>
                      <a:endParaRPr lang="pl-PL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Type of Interfering Signal</a:t>
                      </a:r>
                      <a:endParaRPr lang="pl-PL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00744"/>
                  </a:ext>
                </a:extLst>
              </a:tr>
              <a:tr h="552443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n46, n96</a:t>
                      </a:r>
                      <a:endParaRPr lang="pl-PL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(F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UL_low 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-500)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(F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UL_high 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+</a:t>
                      </a: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Δ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OOB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to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to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(F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UL_low 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Δ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OOB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(F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UL_high 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+500)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+6dB 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-35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CW carrier 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0874619"/>
                  </a:ext>
                </a:extLst>
              </a:tr>
              <a:tr h="5524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114300"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(F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UL_high 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+500)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to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to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(F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UL_low 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-500)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12750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1200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+6dB 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-15</a:t>
                      </a:r>
                      <a:endParaRPr lang="pl-PL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CW carrier </a:t>
                      </a:r>
                      <a:endParaRPr lang="pl-PL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897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9980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A32E8-D515-448C-B6F7-9A398FB4A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WF o</a:t>
            </a:r>
            <a:r>
              <a:rPr lang="en-US" sz="3600" dirty="0"/>
              <a:t>n Dynamic range interfering signal power level for band n96</a:t>
            </a:r>
            <a:endParaRPr lang="en-GB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A45B-43BE-4731-B61C-D57DDC67EB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Agreements</a:t>
            </a:r>
            <a:r>
              <a:rPr lang="pl-PL" dirty="0">
                <a:solidFill>
                  <a:srgbClr val="00B050"/>
                </a:solidFill>
              </a:rPr>
              <a:t>: </a:t>
            </a:r>
          </a:p>
          <a:p>
            <a:pPr lvl="1"/>
            <a:r>
              <a:rPr lang="pl-PL" dirty="0">
                <a:solidFill>
                  <a:srgbClr val="00B050"/>
                </a:solidFill>
              </a:rPr>
              <a:t>T</a:t>
            </a:r>
            <a:r>
              <a:rPr lang="en-GB" dirty="0">
                <a:solidFill>
                  <a:srgbClr val="00B050"/>
                </a:solidFill>
              </a:rPr>
              <a:t>o align interfering signal levels for LA BS for band n96 and remove brackets from specification</a:t>
            </a:r>
            <a:r>
              <a:rPr lang="pl-PL" dirty="0">
                <a:solidFill>
                  <a:srgbClr val="00B050"/>
                </a:solidFill>
              </a:rPr>
              <a:t> 38.104 in</a:t>
            </a:r>
            <a:r>
              <a:rPr lang="en-GB" dirty="0">
                <a:solidFill>
                  <a:srgbClr val="00B050"/>
                </a:solidFill>
              </a:rPr>
              <a:t> tables 7.3.2-3c (Dynamic range)</a:t>
            </a:r>
            <a:r>
              <a:rPr lang="pl-PL" dirty="0">
                <a:solidFill>
                  <a:srgbClr val="00B050"/>
                </a:solidFill>
              </a:rPr>
              <a:t> </a:t>
            </a:r>
            <a:r>
              <a:rPr lang="pl-PL" dirty="0" err="1">
                <a:solidFill>
                  <a:srgbClr val="00B050"/>
                </a:solidFill>
              </a:rPr>
              <a:t>considering</a:t>
            </a:r>
            <a:r>
              <a:rPr lang="pl-PL" dirty="0">
                <a:solidFill>
                  <a:srgbClr val="00B050"/>
                </a:solidFill>
              </a:rPr>
              <a:t> </a:t>
            </a:r>
            <a:r>
              <a:rPr lang="en-GB" dirty="0">
                <a:solidFill>
                  <a:srgbClr val="00B050"/>
                </a:solidFill>
              </a:rPr>
              <a:t>1dB difference due to NF change</a:t>
            </a:r>
            <a:endParaRPr lang="pl-PL" dirty="0">
              <a:solidFill>
                <a:srgbClr val="00B050"/>
              </a:solidFill>
            </a:endParaRPr>
          </a:p>
          <a:p>
            <a:endParaRPr lang="pl-PL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5322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908</Words>
  <Application>Microsoft Office PowerPoint</Application>
  <PresentationFormat>Widescreen</PresentationFormat>
  <Paragraphs>84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Symbol</vt:lpstr>
      <vt:lpstr>Times New Roman</vt:lpstr>
      <vt:lpstr>Office Theme</vt:lpstr>
      <vt:lpstr>WF on NR-U remaining BS RF core requirements</vt:lpstr>
      <vt:lpstr>Background</vt:lpstr>
      <vt:lpstr>WF on LO leakage for NR-U puncture channels</vt:lpstr>
      <vt:lpstr>WF on ΔfOBUE for band n96</vt:lpstr>
      <vt:lpstr>WF On ΔfOOB for band n96</vt:lpstr>
      <vt:lpstr>WF on IBB interfering signal power level for band n96 for LA BS</vt:lpstr>
      <vt:lpstr>WF on IBB interfering signal power level for band n96 for MR BS</vt:lpstr>
      <vt:lpstr>WF on OOBB requirement for band n96</vt:lpstr>
      <vt:lpstr>WF on Dynamic range interfering signal power level for band n96</vt:lpstr>
      <vt:lpstr>WF on ICS (in channel selectivity) interfering signal power level for band n96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receiver requirements for NR-U</dc:title>
  <dc:creator>Golebiowski, Bartlomiej (Nokia - PL/Wroclaw)</dc:creator>
  <cp:lastModifiedBy>Golebiowski, Bartlomiej (Nokia - PL/Wroclaw)</cp:lastModifiedBy>
  <cp:revision>65</cp:revision>
  <dcterms:created xsi:type="dcterms:W3CDTF">2020-04-27T07:04:44Z</dcterms:created>
  <dcterms:modified xsi:type="dcterms:W3CDTF">2020-11-11T21:57:40Z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D:\RAN4 Meeting Doc\RAN4_97e\Management\GTW\GTW1111\draft R4-2017461 WF on NR-U remaining BS RF core req.pptx</vt:lpwstr>
  </property>
</Properties>
</file>