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6"/>
  </p:notesMasterIdLst>
  <p:sldIdLst>
    <p:sldId id="256" r:id="rId5"/>
    <p:sldId id="347" r:id="rId6"/>
    <p:sldId id="354" r:id="rId7"/>
    <p:sldId id="369" r:id="rId8"/>
    <p:sldId id="371" r:id="rId9"/>
    <p:sldId id="372" r:id="rId10"/>
    <p:sldId id="373" r:id="rId11"/>
    <p:sldId id="374" r:id="rId12"/>
    <p:sldId id="375" r:id="rId13"/>
    <p:sldId id="376" r:id="rId14"/>
    <p:sldId id="377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21" autoAdjust="0"/>
    <p:restoredTop sz="94660"/>
  </p:normalViewPr>
  <p:slideViewPr>
    <p:cSldViewPr snapToGrid="0">
      <p:cViewPr varScale="1">
        <p:scale>
          <a:sx n="75" d="100"/>
          <a:sy n="75" d="100"/>
        </p:scale>
        <p:origin x="60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uhammad Kazmi" userId="8032e63c-ad90-47a7-a13e-a15885970140" providerId="ADAL" clId="{B1DE3315-D976-4FED-A431-78CF3BDBE810}"/>
    <pc:docChg chg="modSld">
      <pc:chgData name="Muhammad Kazmi" userId="8032e63c-ad90-47a7-a13e-a15885970140" providerId="ADAL" clId="{B1DE3315-D976-4FED-A431-78CF3BDBE810}" dt="2020-11-11T16:00:42.366" v="4" actId="14100"/>
      <pc:docMkLst>
        <pc:docMk/>
      </pc:docMkLst>
      <pc:sldChg chg="modSp">
        <pc:chgData name="Muhammad Kazmi" userId="8032e63c-ad90-47a7-a13e-a15885970140" providerId="ADAL" clId="{B1DE3315-D976-4FED-A431-78CF3BDBE810}" dt="2020-11-11T16:00:42.366" v="4" actId="14100"/>
        <pc:sldMkLst>
          <pc:docMk/>
          <pc:sldMk cId="460095489" sldId="371"/>
        </pc:sldMkLst>
        <pc:spChg chg="mod">
          <ac:chgData name="Muhammad Kazmi" userId="8032e63c-ad90-47a7-a13e-a15885970140" providerId="ADAL" clId="{B1DE3315-D976-4FED-A431-78CF3BDBE810}" dt="2020-11-11T16:00:42.366" v="4" actId="14100"/>
          <ac:spMkLst>
            <pc:docMk/>
            <pc:sldMk cId="460095489" sldId="371"/>
            <ac:spMk id="3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30F7D7-134D-42B7-AE95-DEADC3706EE1}" type="datetimeFigureOut">
              <a:rPr lang="en-US" smtClean="0"/>
              <a:t>11/12/2020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3DB82-86C9-40DB-8E69-8FF3ADB497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1665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552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032"/>
            <a:ext cx="10515600" cy="50219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11/12/2020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 fontScale="90000"/>
          </a:bodyPr>
          <a:lstStyle/>
          <a:p>
            <a:r>
              <a:rPr lang="en-US" dirty="0"/>
              <a:t>WF on NR UE Power Saving Enhancements</a:t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4000" dirty="0"/>
              <a:t>(All agreements in RAN4#97e in email thread #233)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err="1"/>
              <a:t>MediaTek</a:t>
            </a:r>
            <a:r>
              <a:rPr lang="en-US" sz="2800" dirty="0"/>
              <a:t> </a:t>
            </a:r>
            <a:r>
              <a:rPr lang="en-US" sz="2800" dirty="0" err="1"/>
              <a:t>inc.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#97e                                                                                                                               R4-2017269</a:t>
            </a:r>
          </a:p>
          <a:p>
            <a:pPr hangingPunct="0"/>
            <a:r>
              <a:rPr lang="en-GB" b="1" dirty="0"/>
              <a:t>Electronic Meeting, </a:t>
            </a:r>
            <a:r>
              <a:rPr lang="en-US" b="1" dirty="0"/>
              <a:t>2-13 Nov., 2020</a:t>
            </a:r>
          </a:p>
          <a:p>
            <a:pPr hangingPunct="0"/>
            <a:r>
              <a:rPr lang="en-GB" b="1" dirty="0"/>
              <a:t>Agenda Items: 12.9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TW" sz="3200" b="1" u="sng" dirty="0"/>
              <a:t>Issue 2-4-2: Reverting to the normal BM operation </a:t>
            </a:r>
            <a:endParaRPr lang="zh-TW" altLang="en-US" sz="32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400" dirty="0"/>
              <a:t>The following options are FFS</a:t>
            </a:r>
          </a:p>
          <a:p>
            <a:r>
              <a:rPr lang="en-GB" altLang="zh-TW" sz="2400" dirty="0"/>
              <a:t>Option 1: The UE while performing relaxed BFD upon beam failure detection reverts to the normal B</a:t>
            </a:r>
            <a:r>
              <a:rPr lang="en-US" altLang="zh-TW" sz="2400" dirty="0"/>
              <a:t>FD</a:t>
            </a:r>
            <a:r>
              <a:rPr lang="en-GB" altLang="zh-TW" sz="2400" dirty="0"/>
              <a:t> operation (i.e. without relaxation).</a:t>
            </a:r>
          </a:p>
          <a:p>
            <a:r>
              <a:rPr lang="en-GB" altLang="zh-TW" sz="2400" dirty="0"/>
              <a:t>Other options are not precluded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283470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sz="3100" b="1" u="sng" dirty="0"/>
              <a:t>Issue 2-4-3: Relaxation of BM when not all serving cells in intra-band CA/DC meets relaxation criteria</a:t>
            </a:r>
            <a:r>
              <a:rPr lang="zh-TW" altLang="zh-TW" dirty="0"/>
              <a:t/>
            </a:r>
            <a:br>
              <a:rPr lang="zh-TW" altLang="zh-TW" dirty="0"/>
            </a:b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TW" sz="2400" dirty="0"/>
              <a:t>RAN4 to further discuss the relaxation of B</a:t>
            </a:r>
            <a:r>
              <a:rPr lang="en-US" altLang="zh-TW" sz="2400" dirty="0"/>
              <a:t>FD</a:t>
            </a:r>
            <a:r>
              <a:rPr lang="en-GB" altLang="zh-TW" sz="2400" dirty="0"/>
              <a:t> when not all serving cells in intra-band CA/DC meets relaxation criteria. </a:t>
            </a:r>
          </a:p>
          <a:p>
            <a:endParaRPr lang="en-US" altLang="zh-TW" sz="2400" dirty="0"/>
          </a:p>
          <a:p>
            <a:r>
              <a:rPr lang="en-US" altLang="zh-TW" sz="2400" dirty="0"/>
              <a:t>The following options are FFS</a:t>
            </a:r>
          </a:p>
          <a:p>
            <a:pPr lvl="1" hangingPunct="0"/>
            <a:r>
              <a:rPr lang="en-GB" altLang="zh-TW" dirty="0"/>
              <a:t>Option 1A: relax on all serving cells when the relaxed criteria is fulfilled in one serving cell.</a:t>
            </a:r>
            <a:endParaRPr lang="zh-TW" altLang="zh-TW" dirty="0"/>
          </a:p>
          <a:p>
            <a:pPr lvl="1"/>
            <a:r>
              <a:rPr lang="en-GB" altLang="zh-TW" dirty="0"/>
              <a:t>Option 1B: relax only on serving cells where the relaxed criteria is fulfilled.</a:t>
            </a:r>
          </a:p>
          <a:p>
            <a:pPr lvl="1"/>
            <a:r>
              <a:rPr lang="en-GB" altLang="zh-TW" dirty="0"/>
              <a:t>Option 1C: Other solutions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32784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B5E4D6F-3261-416A-816D-8F5A869D5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626" y="2206487"/>
            <a:ext cx="11449878" cy="443285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sv-SE" sz="5000" dirty="0"/>
              <a:t>Agreements</a:t>
            </a:r>
          </a:p>
        </p:txBody>
      </p:sp>
    </p:spTree>
    <p:extLst>
      <p:ext uri="{BB962C8B-B14F-4D97-AF65-F5344CB8AC3E}">
        <p14:creationId xmlns:p14="http://schemas.microsoft.com/office/powerpoint/2010/main" val="1271365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65110"/>
            <a:ext cx="10515600" cy="58036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2400" u="sng" dirty="0"/>
              <a:t>Issue 2-1-1: Evaluation assumption for SLS on mobility impact</a:t>
            </a:r>
            <a:endParaRPr lang="zh-TW" altLang="zh-TW" sz="2400" dirty="0"/>
          </a:p>
          <a:p>
            <a:r>
              <a:rPr lang="en-GB" altLang="zh-TW" sz="2400" dirty="0"/>
              <a:t>Evaluation assumptions are in section 2 of R4-2017306</a:t>
            </a:r>
          </a:p>
          <a:p>
            <a:pPr lvl="1" hangingPunct="0"/>
            <a:r>
              <a:rPr lang="en-GB" altLang="zh-CN" sz="2000" dirty="0"/>
              <a:t>Note: Further updates in future meetings are not precluded.</a:t>
            </a:r>
          </a:p>
          <a:p>
            <a:pPr marL="0" indent="0">
              <a:buNone/>
            </a:pPr>
            <a:endParaRPr lang="en-GB" altLang="zh-TW" sz="2400" u="sng" dirty="0"/>
          </a:p>
          <a:p>
            <a:pPr marL="0" indent="0">
              <a:buNone/>
            </a:pPr>
            <a:r>
              <a:rPr lang="en-GB" altLang="zh-TW" sz="2400" u="sng" dirty="0"/>
              <a:t>Issue 2-1-2: Evaluation assumption for power consumption</a:t>
            </a:r>
            <a:endParaRPr lang="zh-TW" altLang="zh-TW" sz="2400" dirty="0"/>
          </a:p>
          <a:p>
            <a:r>
              <a:rPr lang="en-GB" altLang="zh-TW" sz="2400" dirty="0"/>
              <a:t>Power consumption model in 38.840 is used as the starting point of evaluation assumption. Other options are not precluded, e.g.,</a:t>
            </a:r>
          </a:p>
          <a:p>
            <a:pPr lvl="1" hangingPunct="0"/>
            <a:r>
              <a:rPr lang="en-GB" sz="2000" dirty="0"/>
              <a:t>LS R1-2007419 </a:t>
            </a:r>
          </a:p>
          <a:p>
            <a:pPr lvl="1" hangingPunct="0"/>
            <a:r>
              <a:rPr lang="en-GB" sz="2000" dirty="0"/>
              <a:t>VoIP traffic model as in TR 38.840</a:t>
            </a:r>
          </a:p>
          <a:p>
            <a:pPr lvl="1" hangingPunct="0"/>
            <a:r>
              <a:rPr lang="en-GB" sz="2000" dirty="0"/>
              <a:t>Evaluation assumptions in section 3 of R4-2017306</a:t>
            </a:r>
          </a:p>
          <a:p>
            <a:pPr lvl="2" hangingPunct="0"/>
            <a:r>
              <a:rPr lang="en-GB" sz="1600" dirty="0"/>
              <a:t>Note: </a:t>
            </a:r>
            <a:r>
              <a:rPr lang="en-GB" altLang="zh-CN" sz="1600" dirty="0"/>
              <a:t>Further updates in future meetings are not precluded</a:t>
            </a:r>
            <a:r>
              <a:rPr lang="en-GB" altLang="zh-CN" sz="1600" dirty="0" smtClean="0"/>
              <a:t>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598494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altLang="zh-TW" sz="2400" b="1" u="sng" dirty="0"/>
              <a:t>Issue 2-1-3: </a:t>
            </a:r>
            <a:r>
              <a:rPr lang="en-US" altLang="zh-TW" sz="2400" b="1" u="sng" dirty="0"/>
              <a:t>From configuration perspective, factors to be studied and evaluated for RLM/BFD relaxation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sz="1600" dirty="0"/>
              <a:t>At least the following factors are prioritized for RLM/BM relaxation study, </a:t>
            </a:r>
            <a:endParaRPr lang="zh-TW" altLang="zh-TW" sz="1600" dirty="0"/>
          </a:p>
          <a:p>
            <a:pPr lvl="1" hangingPunct="0"/>
            <a:r>
              <a:rPr lang="en-GB" altLang="zh-TW" sz="1600" dirty="0"/>
              <a:t>DRX cycle (option 1)</a:t>
            </a:r>
            <a:r>
              <a:rPr lang="zh-TW" altLang="en-US" sz="1600" dirty="0"/>
              <a:t> </a:t>
            </a:r>
            <a:r>
              <a:rPr lang="en-US" altLang="zh-TW" sz="1600" dirty="0"/>
              <a:t>for both 20ms and 40ms cycle length</a:t>
            </a:r>
            <a:endParaRPr lang="zh-TW" altLang="zh-TW" sz="1600" dirty="0"/>
          </a:p>
          <a:p>
            <a:pPr lvl="1" hangingPunct="0"/>
            <a:endParaRPr lang="zh-TW" altLang="zh-TW" sz="1600" dirty="0"/>
          </a:p>
          <a:p>
            <a:r>
              <a:rPr lang="en-GB" altLang="zh-TW" sz="1600" dirty="0"/>
              <a:t>The following factors can also be considered for evaluation. Companies are encouraged to evaluate the following factors and clarify the corresponding assumption.  </a:t>
            </a:r>
          </a:p>
          <a:p>
            <a:pPr lvl="1"/>
            <a:r>
              <a:rPr lang="en-GB" altLang="zh-TW" sz="1600" dirty="0"/>
              <a:t>Option 2: RS configurations, </a:t>
            </a:r>
            <a:endParaRPr lang="zh-TW" altLang="zh-TW" sz="1600" dirty="0"/>
          </a:p>
          <a:p>
            <a:pPr lvl="2" hangingPunct="0"/>
            <a:r>
              <a:rPr lang="en-US" altLang="zh-TW" sz="1600" dirty="0"/>
              <a:t>2a: RLM/BFD-RS types </a:t>
            </a:r>
            <a:endParaRPr lang="zh-TW" altLang="zh-TW" sz="1600" dirty="0"/>
          </a:p>
          <a:p>
            <a:pPr lvl="2" hangingPunct="0"/>
            <a:r>
              <a:rPr lang="en-US" altLang="zh-TW" sz="1600" dirty="0"/>
              <a:t>2b: Periodicity of SSB or CSI-RS resource</a:t>
            </a:r>
            <a:endParaRPr lang="zh-TW" altLang="zh-TW" sz="1600" dirty="0"/>
          </a:p>
          <a:p>
            <a:pPr lvl="2" hangingPunct="0"/>
            <a:r>
              <a:rPr lang="en-US" altLang="zh-TW" sz="1600" dirty="0"/>
              <a:t>2c: BW of RLM/BFD-RS types</a:t>
            </a:r>
            <a:endParaRPr lang="zh-TW" altLang="zh-TW" sz="1600" dirty="0"/>
          </a:p>
          <a:p>
            <a:pPr lvl="2" hangingPunct="0"/>
            <a:r>
              <a:rPr lang="en-US" altLang="zh-TW" sz="1600" dirty="0"/>
              <a:t>2d: the relation to RSs for RRM </a:t>
            </a:r>
            <a:endParaRPr lang="zh-TW" altLang="zh-TW" sz="1600" dirty="0"/>
          </a:p>
          <a:p>
            <a:pPr lvl="2" hangingPunct="0"/>
            <a:r>
              <a:rPr lang="en-US" altLang="zh-TW" sz="1600" dirty="0"/>
              <a:t>2e: relation to RS for other L1 measurement</a:t>
            </a:r>
            <a:endParaRPr lang="zh-TW" altLang="zh-TW" sz="1600" dirty="0"/>
          </a:p>
          <a:p>
            <a:pPr lvl="2" hangingPunct="0"/>
            <a:r>
              <a:rPr lang="en-US" altLang="zh-TW" sz="1600" dirty="0"/>
              <a:t>2f: WUS is applied or not </a:t>
            </a:r>
          </a:p>
          <a:p>
            <a:pPr lvl="1" hangingPunct="0"/>
            <a:r>
              <a:rPr lang="en-GB" altLang="zh-TW" sz="1600" dirty="0"/>
              <a:t>Option 3: N factor (# of RX beams for FR2) </a:t>
            </a:r>
          </a:p>
          <a:p>
            <a:pPr lvl="1" hangingPunct="0"/>
            <a:r>
              <a:rPr lang="en-GB" altLang="zh-TW" sz="1600" dirty="0"/>
              <a:t>Option 4: P (scale factor with consideration of overlap with measurement gap and/or SMTC window)  </a:t>
            </a:r>
            <a:endParaRPr lang="zh-TW" altLang="zh-TW" sz="1600" dirty="0"/>
          </a:p>
        </p:txBody>
      </p:sp>
    </p:spTree>
    <p:extLst>
      <p:ext uri="{BB962C8B-B14F-4D97-AF65-F5344CB8AC3E}">
        <p14:creationId xmlns:p14="http://schemas.microsoft.com/office/powerpoint/2010/main" val="3663964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156754" y="635727"/>
            <a:ext cx="11303725" cy="57389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TW" sz="2600" u="sng" dirty="0"/>
              <a:t>Issue 2-2-2: Evaluation metrics, system impact aspects</a:t>
            </a:r>
            <a:endParaRPr lang="zh-TW" altLang="zh-TW" sz="2600" dirty="0"/>
          </a:p>
          <a:p>
            <a:pPr lvl="1"/>
            <a:endParaRPr lang="en-GB" altLang="zh-TW" sz="1800" dirty="0"/>
          </a:p>
          <a:p>
            <a:pPr lvl="1"/>
            <a:r>
              <a:rPr lang="en-GB" altLang="zh-TW" sz="1800" dirty="0" smtClean="0"/>
              <a:t>Study </a:t>
            </a:r>
            <a:r>
              <a:rPr lang="en-GB" altLang="zh-TW" sz="1800" dirty="0"/>
              <a:t>the system impact of relaxed RLM/BFD measurements, taking in to account the following evaluation metrics: </a:t>
            </a:r>
            <a:endParaRPr lang="zh-TW" altLang="zh-TW" sz="1800" dirty="0"/>
          </a:p>
          <a:p>
            <a:pPr lvl="2"/>
            <a:r>
              <a:rPr lang="en-GB" altLang="zh-TW" sz="1800" dirty="0"/>
              <a:t>increased latency in RLF triggering (for RLM)</a:t>
            </a:r>
            <a:endParaRPr lang="zh-TW" altLang="zh-TW" sz="1800" dirty="0"/>
          </a:p>
          <a:p>
            <a:pPr lvl="2"/>
            <a:r>
              <a:rPr lang="en-GB" altLang="zh-TW" sz="1800" dirty="0"/>
              <a:t>increased latency in beam failure detection and the initiation of beam recovery procedure (for BFD)</a:t>
            </a:r>
          </a:p>
          <a:p>
            <a:pPr lvl="2"/>
            <a:r>
              <a:rPr lang="en-GB" altLang="zh-TW" sz="1800" dirty="0"/>
              <a:t>Delta SINR as one of the performance statistic to evaluate the RLM/BFD performance impact</a:t>
            </a:r>
          </a:p>
          <a:p>
            <a:pPr lvl="2"/>
            <a:endParaRPr lang="zh-TW" altLang="zh-TW" sz="1800" dirty="0"/>
          </a:p>
          <a:p>
            <a:pPr lvl="1"/>
            <a:r>
              <a:rPr lang="en-GB" altLang="zh-TW" sz="1800" dirty="0" smtClean="0"/>
              <a:t>RAN4 </a:t>
            </a:r>
            <a:r>
              <a:rPr lang="en-GB" altLang="zh-TW" sz="1800" dirty="0"/>
              <a:t>to discuss the impact of RLM/BM relaxation on PDCCH monitoring. </a:t>
            </a:r>
            <a:endParaRPr lang="zh-TW" altLang="zh-TW" sz="18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600954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sz="3600" b="1" u="sng" dirty="0"/>
              <a:t>Issue 2-3-1: Scheme of RLM/BFD measurements relaxation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355075"/>
            <a:ext cx="10515600" cy="4821888"/>
          </a:xfrm>
        </p:spPr>
        <p:txBody>
          <a:bodyPr/>
          <a:lstStyle/>
          <a:p>
            <a:r>
              <a:rPr lang="en-GB" altLang="zh-TW" sz="2000" dirty="0"/>
              <a:t>At least extending evaluation period of RLM/BFD measurement (Option 1) to be considered as the scheme of RLM/BFD measurements relaxation. FFS schemes as follows</a:t>
            </a:r>
          </a:p>
          <a:p>
            <a:pPr lvl="1"/>
            <a:r>
              <a:rPr lang="en-GB" altLang="zh-TW" sz="2000" dirty="0"/>
              <a:t>Option 1a: </a:t>
            </a:r>
            <a:r>
              <a:rPr lang="en-US" altLang="zh-TW" sz="2000" dirty="0"/>
              <a:t>RAN4 to further discuss use of a scaling factor for defining the relaxed RLM/BM evaluation period and indication intervals.</a:t>
            </a:r>
            <a:endParaRPr lang="en-GB" altLang="zh-TW" sz="2000" dirty="0"/>
          </a:p>
          <a:p>
            <a:pPr lvl="1"/>
            <a:r>
              <a:rPr lang="en-GB" altLang="zh-TW" sz="2000" dirty="0"/>
              <a:t>Option 2: Reducing the number of candidate beams when UE fulfilled relaxed criteria can be a feasible way to reduce power consuming. </a:t>
            </a:r>
            <a:endParaRPr lang="zh-TW" altLang="zh-TW" sz="2000" dirty="0"/>
          </a:p>
          <a:p>
            <a:pPr lvl="1" hangingPunct="0"/>
            <a:r>
              <a:rPr lang="en-GB" altLang="zh-TW" sz="2000" dirty="0"/>
              <a:t>Option 3: Reducing the number </a:t>
            </a:r>
            <a:r>
              <a:rPr lang="en-US" altLang="zh-TW" sz="2000" dirty="0"/>
              <a:t>reducing the sample number</a:t>
            </a:r>
            <a:r>
              <a:rPr lang="en-GB" altLang="zh-TW" sz="2000" dirty="0"/>
              <a:t>. </a:t>
            </a:r>
            <a:endParaRPr lang="zh-TW" altLang="zh-TW" sz="20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54252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sz="3100" b="1" u="sng" dirty="0"/>
              <a:t>Issue 2-3-2: Criteria which the UE is allowed to relax the RLM/BM requirements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443210"/>
            <a:ext cx="10515600" cy="4733753"/>
          </a:xfrm>
        </p:spPr>
        <p:txBody>
          <a:bodyPr>
            <a:normAutofit/>
          </a:bodyPr>
          <a:lstStyle/>
          <a:p>
            <a:r>
              <a:rPr lang="en-GB" altLang="zh-TW" sz="2000" dirty="0"/>
              <a:t>RAN4 to further study the criteria which the UE is allowed to relax the RLM/BM requirements, according to UE mobility and/or serving cell’s quality. </a:t>
            </a:r>
          </a:p>
          <a:p>
            <a:endParaRPr lang="en-GB" altLang="zh-TW" sz="2000" dirty="0"/>
          </a:p>
          <a:p>
            <a:r>
              <a:rPr lang="en-GB" altLang="zh-TW" sz="1800" dirty="0"/>
              <a:t>Note: The options discussed in RAN4 97e meeting are listed below </a:t>
            </a:r>
            <a:r>
              <a:rPr lang="en-GB" altLang="zh-TW" sz="1800" u="sng" dirty="0"/>
              <a:t>for information</a:t>
            </a:r>
            <a:r>
              <a:rPr lang="en-GB" altLang="zh-TW" sz="1800" dirty="0"/>
              <a:t>. </a:t>
            </a:r>
          </a:p>
          <a:p>
            <a:pPr lvl="1"/>
            <a:r>
              <a:rPr lang="en-GB" altLang="zh-TW" sz="1800" dirty="0"/>
              <a:t>Option 1: UE mobility </a:t>
            </a:r>
          </a:p>
          <a:p>
            <a:pPr lvl="2"/>
            <a:r>
              <a:rPr lang="en-GB" altLang="zh-TW" sz="1800" dirty="0"/>
              <a:t>1a: Low mobility criteria, e.g. R16 RRM relaxation criterion can be used as a starting point. </a:t>
            </a:r>
          </a:p>
          <a:p>
            <a:pPr lvl="2"/>
            <a:r>
              <a:rPr lang="en-GB" altLang="zh-TW" sz="1800" dirty="0"/>
              <a:t>1b: other solutions.</a:t>
            </a:r>
            <a:endParaRPr lang="zh-TW" altLang="zh-TW" sz="1800" dirty="0"/>
          </a:p>
          <a:p>
            <a:pPr lvl="1"/>
            <a:r>
              <a:rPr lang="en-GB" altLang="zh-TW" sz="1800" dirty="0"/>
              <a:t>Option 2: Serving cell’s quality (e.g. RSRP, SINR) </a:t>
            </a:r>
          </a:p>
          <a:p>
            <a:pPr lvl="2"/>
            <a:r>
              <a:rPr lang="en-GB" altLang="zh-TW" sz="1800" dirty="0"/>
              <a:t>2a: at-cell-</a:t>
            </a:r>
            <a:r>
              <a:rPr lang="en-GB" altLang="zh-TW" sz="1800" dirty="0" err="1"/>
              <a:t>center</a:t>
            </a:r>
            <a:r>
              <a:rPr lang="en-GB" altLang="zh-TW" sz="1800" dirty="0"/>
              <a:t> criteria, e.g. R16 RRM relaxation criterion can be used as a starting point. </a:t>
            </a:r>
            <a:endParaRPr lang="zh-TW" altLang="zh-TW" sz="1800" dirty="0"/>
          </a:p>
          <a:p>
            <a:pPr lvl="2"/>
            <a:r>
              <a:rPr lang="en-GB" altLang="zh-TW" sz="1800" dirty="0"/>
              <a:t>2b: the measured SINR is above one additional threshold (e.g. SINR &gt; 2dB). </a:t>
            </a:r>
          </a:p>
          <a:p>
            <a:pPr lvl="2"/>
            <a:r>
              <a:rPr lang="en-GB" altLang="zh-TW" sz="1800" dirty="0"/>
              <a:t>2c: other solutions.</a:t>
            </a:r>
            <a:endParaRPr lang="zh-TW" altLang="zh-TW" sz="1800" dirty="0"/>
          </a:p>
        </p:txBody>
      </p:sp>
    </p:spTree>
    <p:extLst>
      <p:ext uri="{BB962C8B-B14F-4D97-AF65-F5344CB8AC3E}">
        <p14:creationId xmlns:p14="http://schemas.microsoft.com/office/powerpoint/2010/main" val="35433920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TW" sz="3100" b="1" u="sng" dirty="0"/>
              <a:t>Issue 2-3-3: Network or UE to determine if the criteria for relaxation is fulfilled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583267"/>
            <a:ext cx="10515600" cy="4593696"/>
          </a:xfrm>
        </p:spPr>
        <p:txBody>
          <a:bodyPr/>
          <a:lstStyle/>
          <a:p>
            <a:pPr marL="0" indent="0">
              <a:buNone/>
            </a:pPr>
            <a:r>
              <a:rPr lang="en-US" altLang="zh-TW" sz="2000" dirty="0"/>
              <a:t>The following options are FFS</a:t>
            </a:r>
            <a:endParaRPr lang="en-GB" altLang="zh-TW" sz="2000" dirty="0"/>
          </a:p>
          <a:p>
            <a:pPr lvl="0"/>
            <a:r>
              <a:rPr lang="en-GB" altLang="zh-TW" sz="2000" dirty="0"/>
              <a:t>Option 1: Low mobility scenario under which the UE is allowed to relax the RLM/BM requirements is determined by the network. </a:t>
            </a:r>
            <a:endParaRPr lang="zh-TW" altLang="zh-TW" sz="2000" dirty="0"/>
          </a:p>
          <a:p>
            <a:pPr lvl="0"/>
            <a:r>
              <a:rPr lang="en-GB" altLang="zh-TW" sz="2000" dirty="0"/>
              <a:t>Option 2: Low mobility scenario under which the UE is allowed to relax the RLM/BM requirements is determined by the UE. </a:t>
            </a:r>
          </a:p>
          <a:p>
            <a:pPr lvl="0"/>
            <a:r>
              <a:rPr lang="en-GB" altLang="zh-TW" sz="2000" dirty="0"/>
              <a:t>Option 3: Low mobility scenario under which the UE is allowed to relax the RLM/BM requirements is determined by both the network and UE.</a:t>
            </a:r>
            <a:endParaRPr lang="zh-TW" altLang="zh-TW" sz="2000" dirty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77151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altLang="zh-TW" sz="2800" b="1" u="sng" dirty="0"/>
              <a:t>Issue 2-4-1: Reverting to the normal RLM operation</a:t>
            </a:r>
            <a:endParaRPr lang="zh-TW" altLang="en-US" sz="28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TW" sz="2400" dirty="0"/>
              <a:t>The following options are FFS</a:t>
            </a:r>
            <a:endParaRPr lang="en-GB" altLang="zh-TW" sz="2400" dirty="0"/>
          </a:p>
          <a:p>
            <a:r>
              <a:rPr lang="en-GB" altLang="zh-TW" sz="2400" dirty="0"/>
              <a:t>Option 1: The UE while performing relaxed RLM upon detecting certain number of out-of-sync indications or upon triggering T310 reverts to the normal RLM operation (i.e. without relaxation). </a:t>
            </a:r>
          </a:p>
          <a:p>
            <a:r>
              <a:rPr lang="en-GB" altLang="zh-TW" sz="2400" dirty="0"/>
              <a:t>Other options are not precluded</a:t>
            </a:r>
            <a:endParaRPr lang="zh-TW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7946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CC9F9A-76CE-4532-A429-3360319E2837}">
  <ds:schemaRefs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9b239327-9e80-40e4-b1b7-4394fed77a33"/>
    <ds:schemaRef ds:uri="http://schemas.microsoft.com/sharepoint/v3"/>
    <ds:schemaRef ds:uri="2f282d3b-eb4a-4b09-b61f-b9593442e286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893AEF1-5A2A-4847-9B90-D1C58C75367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3F91831-718F-4380-8904-F70623D28B7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12222</TotalTime>
  <Words>840</Words>
  <Application>Microsoft Office PowerPoint</Application>
  <PresentationFormat>寬螢幕</PresentationFormat>
  <Paragraphs>74</Paragraphs>
  <Slides>11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11</vt:i4>
      </vt:variant>
    </vt:vector>
  </HeadingPairs>
  <TitlesOfParts>
    <vt:vector size="17" baseType="lpstr">
      <vt:lpstr>宋体</vt:lpstr>
      <vt:lpstr>新細明體</vt:lpstr>
      <vt:lpstr>Arial</vt:lpstr>
      <vt:lpstr>Calibri</vt:lpstr>
      <vt:lpstr>Calibri Light</vt:lpstr>
      <vt:lpstr>Office Theme</vt:lpstr>
      <vt:lpstr>WF on NR UE Power Saving Enhancements  (All agreements in RAN4#97e in email thread #233)</vt:lpstr>
      <vt:lpstr>PowerPoint 簡報</vt:lpstr>
      <vt:lpstr>PowerPoint 簡報</vt:lpstr>
      <vt:lpstr>Issue 2-1-3: From configuration perspective, factors to be studied and evaluated for RLM/BFD relaxation</vt:lpstr>
      <vt:lpstr>PowerPoint 簡報</vt:lpstr>
      <vt:lpstr>Issue 2-3-1: Scheme of RLM/BFD measurements relaxation</vt:lpstr>
      <vt:lpstr>Issue 2-3-2: Criteria which the UE is allowed to relax the RLM/BM requirements</vt:lpstr>
      <vt:lpstr>Issue 2-3-3: Network or UE to determine if the criteria for relaxation is fulfilled</vt:lpstr>
      <vt:lpstr>Issue 2-4-1: Reverting to the normal RLM operation</vt:lpstr>
      <vt:lpstr>Issue 2-4-2: Reverting to the normal BM operation </vt:lpstr>
      <vt:lpstr>Issue 2-4-3: Relaxation of BM when not all serving cells in intra-band CA/DC meets relaxation criteria </vt:lpstr>
    </vt:vector>
  </TitlesOfParts>
  <Company>Qualcomm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keywords>CTPClassification=CTP_NT</cp:keywords>
  <cp:lastModifiedBy>Hsuanli Lin (林烜立)</cp:lastModifiedBy>
  <cp:revision>1979</cp:revision>
  <dcterms:created xsi:type="dcterms:W3CDTF">2016-04-13T15:12:29Z</dcterms:created>
  <dcterms:modified xsi:type="dcterms:W3CDTF">2020-11-11T22:00:40Z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  <property fmtid="{D5CDD505-2E9C-101B-9397-08002B2CF9AE}" pid="10" name="TitusGUID">
    <vt:lpwstr>d13d0c97-1544-48d9-94ae-758c3fa742a4</vt:lpwstr>
  </property>
  <property fmtid="{D5CDD505-2E9C-101B-9397-08002B2CF9AE}" pid="11" name="CTP_TimeStamp">
    <vt:lpwstr>2018-05-24 00:15:42Z</vt:lpwstr>
  </property>
  <property fmtid="{D5CDD505-2E9C-101B-9397-08002B2CF9AE}" pid="12" name="CTP_BU">
    <vt:lpwstr>NA</vt:lpwstr>
  </property>
  <property fmtid="{D5CDD505-2E9C-101B-9397-08002B2CF9AE}" pid="13" name="CTP_IDSID">
    <vt:lpwstr>NA</vt:lpwstr>
  </property>
  <property fmtid="{D5CDD505-2E9C-101B-9397-08002B2CF9AE}" pid="14" name="CTP_WWID">
    <vt:lpwstr>NA</vt:lpwstr>
  </property>
  <property fmtid="{D5CDD505-2E9C-101B-9397-08002B2CF9AE}" pid="15" name="CTPClassification">
    <vt:lpwstr>CTP_NT</vt:lpwstr>
  </property>
  <property fmtid="{D5CDD505-2E9C-101B-9397-08002B2CF9AE}" pid="16" name="ContentTypeId">
    <vt:lpwstr>0x010100F3E9551B3FDDA24EBF0A209BAAD637CA</vt:lpwstr>
  </property>
</Properties>
</file>