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90" r:id="rId3"/>
    <p:sldId id="333" r:id="rId4"/>
    <p:sldId id="340" r:id="rId5"/>
    <p:sldId id="344" r:id="rId6"/>
    <p:sldId id="345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9" autoAdjust="0"/>
  </p:normalViewPr>
  <p:slideViewPr>
    <p:cSldViewPr>
      <p:cViewPr varScale="1">
        <p:scale>
          <a:sx n="80" d="100"/>
          <a:sy n="80" d="100"/>
        </p:scale>
        <p:origin x="101" y="62"/>
      </p:cViewPr>
      <p:guideLst>
        <p:guide orient="horz" pos="210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180340" y="2130425"/>
            <a:ext cx="8731250" cy="1470025"/>
          </a:xfrm>
        </p:spPr>
        <p:txBody>
          <a:bodyPr>
            <a:normAutofit/>
          </a:bodyPr>
          <a:lstStyle/>
          <a:p>
            <a:r>
              <a:rPr lang="en-US" altLang="ja-JP" sz="40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WF on 2-step RACH RRM test cases</a:t>
            </a:r>
            <a:endParaRPr lang="en-US" altLang="ja-JP" sz="40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056784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ja-JP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ZTE Corporation</a:t>
            </a:r>
            <a:endParaRPr lang="en-US" altLang="ja-JP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179390" y="188915"/>
            <a:ext cx="8175625" cy="70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3GPP TSG-RAN WG4 #97-e				 </a:t>
            </a:r>
            <a:endParaRPr lang="en-US" altLang="ja-JP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1800" dirty="0"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Electronic Meeting, 2-13 Nov., 2020</a:t>
            </a:r>
            <a:endParaRPr lang="en-US" sz="1800" dirty="0"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7112002" y="188913"/>
            <a:ext cx="180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solidFill>
                  <a:schemeClr val="tx1"/>
                </a:solidFill>
                <a:latin typeface="Arial" panose="020B0604020202020204" pitchFamily="34" charset="0"/>
                <a:ea typeface="Meiryo UI" panose="020B0604030504040204" pitchFamily="50" charset="-128"/>
                <a:cs typeface="Arial" panose="020B0604020202020204" pitchFamily="34" charset="0"/>
              </a:rPr>
              <a:t>R4-2017254</a:t>
            </a:r>
            <a:endParaRPr lang="en-US" altLang="ja-JP" sz="1800" dirty="0">
              <a:solidFill>
                <a:schemeClr val="tx1"/>
              </a:solidFill>
              <a:latin typeface="Arial" panose="020B0604020202020204" pitchFamily="34" charset="0"/>
              <a:ea typeface="Meiryo UI" panose="020B0604030504040204" pitchFamily="50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497365"/>
          </a:xfrm>
        </p:spPr>
        <p:txBody>
          <a:bodyPr/>
          <a:lstStyle/>
          <a:p>
            <a:r>
              <a:rPr lang="en-US" altLang="ko-KR" sz="2400" dirty="0"/>
              <a:t>There is no CSI-RS based non-contention based 2-step RA type random access.</a:t>
            </a:r>
            <a:endParaRPr lang="en-US" altLang="ko-KR" sz="2400" dirty="0"/>
          </a:p>
          <a:p>
            <a:r>
              <a:rPr lang="en-US" altLang="ko-KR" sz="2400" dirty="0"/>
              <a:t>In the tables for configurations, the PRACH configuration shall be changed to MsgA configurations.</a:t>
            </a:r>
            <a:endParaRPr lang="en-US" altLang="ko-KR" sz="2400" dirty="0"/>
          </a:p>
          <a:p>
            <a:r>
              <a:rPr lang="en-US" altLang="ko-KR" sz="2400" dirty="0"/>
              <a:t>RSRP-ThresholdSSB shall be replace with msgA-RSRP-ThresholdSSB.</a:t>
            </a:r>
            <a:endParaRPr lang="en-US" altLang="ko-KR" sz="2400" dirty="0"/>
          </a:p>
          <a:p>
            <a:r>
              <a:rPr lang="en-US" altLang="ko-KR" sz="2400" dirty="0"/>
              <a:t>If there is no RSRP-ThresholdSSB in the original configuration table, msgA-RSRP-ThresholdSSB shall be configured so that the TC can configure the UE correctly.</a:t>
            </a:r>
            <a:endParaRPr lang="en-US" altLang="ko-KR" sz="2400" dirty="0"/>
          </a:p>
          <a:p>
            <a:r>
              <a:rPr lang="en-US" altLang="ko-KR" sz="2400" dirty="0"/>
              <a:t>In the tests, PRACH transmissions shall be replaced with MsgA transmissions.</a:t>
            </a:r>
            <a:endParaRPr lang="en-US" altLang="ko-KR" sz="2400" dirty="0"/>
          </a:p>
          <a:p>
            <a:r>
              <a:rPr lang="en-US" altLang="ko-KR" sz="2400" dirty="0"/>
              <a:t>In some test cases, use MsgA PRACH and MsgA PUSCH transmission for clarity.</a:t>
            </a:r>
            <a:endParaRPr lang="en-US" altLang="ko-KR" sz="24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Principles to follow when defining test cases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320"/>
            <a:ext cx="8229600" cy="4497705"/>
          </a:xfrm>
        </p:spPr>
        <p:txBody>
          <a:bodyPr/>
          <a:lstStyle/>
          <a:p>
            <a:r>
              <a:rPr lang="en-US" altLang="ko-KR" sz="2800" dirty="0"/>
              <a:t>Specify 2-step RACH tests with first transmitted MsgA PRACH power with the same values as specified to the first transmitted preamble in 4-step RACH RRM performance tests.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PRACH transmission power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320"/>
            <a:ext cx="8229600" cy="4497705"/>
          </a:xfrm>
        </p:spPr>
        <p:txBody>
          <a:bodyPr/>
          <a:lstStyle/>
          <a:p>
            <a:r>
              <a:rPr lang="en-US" altLang="ko-KR" sz="2800" dirty="0"/>
              <a:t>Define 2-step RACH RRM performance requirements with MsgA PUSCH power calculated with a shift of 3.</a:t>
            </a:r>
            <a:r>
              <a:rPr lang="en-US" altLang="zh-CN" sz="2800" dirty="0"/>
              <a:t>μ</a:t>
            </a:r>
            <a:r>
              <a:rPr lang="en-US" altLang="ko-KR" sz="2800" dirty="0"/>
              <a:t> + 2  dB in comparison to the MsgA PRACH power. Definition of </a:t>
            </a:r>
            <a:r>
              <a:rPr lang="en-US" altLang="zh-CN" sz="2800" dirty="0">
                <a:sym typeface="+mn-ea"/>
              </a:rPr>
              <a:t>μ</a:t>
            </a:r>
            <a:r>
              <a:rPr lang="en-US" altLang="ko-KR" sz="2800" dirty="0"/>
              <a:t> should be clarified, e.g., </a:t>
            </a:r>
            <a:r>
              <a:rPr lang="en-US" altLang="zh-CN" sz="2800" dirty="0">
                <a:sym typeface="+mn-ea"/>
              </a:rPr>
              <a:t>μ = 0</a:t>
            </a:r>
            <a:r>
              <a:rPr lang="en-US" altLang="ko-KR" sz="2800" dirty="0"/>
              <a:t> for SCS = 15kHz.</a:t>
            </a:r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PUSCH transmission power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320"/>
            <a:ext cx="8229600" cy="4497705"/>
          </a:xfrm>
        </p:spPr>
        <p:txBody>
          <a:bodyPr/>
          <a:lstStyle/>
          <a:p>
            <a:r>
              <a:rPr lang="en-US" altLang="ko-KR" sz="2800" dirty="0"/>
              <a:t>Define 2-step RACH RRM performance requirements with the parameters defined in the table below:</a:t>
            </a:r>
            <a:endParaRPr lang="en-US" altLang="ko-KR" sz="2800" dirty="0"/>
          </a:p>
          <a:p>
            <a:endParaRPr lang="en-US" altLang="ko-KR" sz="2800" dirty="0"/>
          </a:p>
          <a:p>
            <a:endParaRPr lang="en-US" altLang="ko-KR" sz="2800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l"/>
            <a:r>
              <a:rPr lang="en-US" dirty="0"/>
              <a:t>Test parameters</a:t>
            </a:r>
            <a:endParaRPr lang="en-US" dirty="0"/>
          </a:p>
        </p:txBody>
      </p:sp>
      <p:graphicFrame>
        <p:nvGraphicFramePr>
          <p:cNvPr id="5" name="表格 4"/>
          <p:cNvGraphicFramePr/>
          <p:nvPr/>
        </p:nvGraphicFramePr>
        <p:xfrm>
          <a:off x="1532255" y="3086100"/>
          <a:ext cx="6066790" cy="27114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91305"/>
                <a:gridCol w="1975485"/>
              </a:tblGrid>
              <a:tr h="479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</a:t>
                      </a:r>
                      <a:endParaRPr lang="en-US" altLang="en-US" sz="2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Value</a:t>
                      </a:r>
                      <a:endParaRPr lang="en-US" altLang="en-US" sz="28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37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MsgA number of PRBs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msgA-DeltaPreamble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dB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msgA-Alpha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alpha1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 i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deltaMCS</a:t>
                      </a:r>
                      <a:endParaRPr lang="en-US" altLang="en-US" sz="2800" b="0" i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Disabled</a:t>
                      </a:r>
                      <a:endParaRPr lang="en-US" altLang="en-US" sz="28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1340</Words>
  <Application>WPS 演示</Application>
  <PresentationFormat>On-screen Show (4:3)</PresentationFormat>
  <Paragraphs>52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Calibri</vt:lpstr>
      <vt:lpstr>Meiryo UI</vt:lpstr>
      <vt:lpstr>MS PGothic</vt:lpstr>
      <vt:lpstr>微软雅黑</vt:lpstr>
      <vt:lpstr>Arial Unicode MS</vt:lpstr>
      <vt:lpstr>Office 主题</vt:lpstr>
      <vt:lpstr>WF on 2-step RACH RRM test cases</vt:lpstr>
      <vt:lpstr>Principles to follow when defining test cases</vt:lpstr>
      <vt:lpstr>PRACH transmission power</vt:lpstr>
      <vt:lpstr>PUSCH transmission power</vt:lpstr>
      <vt:lpstr>Test parameters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RAN4</dc:title>
  <dc:creator>zhixun tang-Mediatek</dc:creator>
  <cp:lastModifiedBy>Ricky (ZTE)</cp:lastModifiedBy>
  <cp:revision>470</cp:revision>
  <dcterms:created xsi:type="dcterms:W3CDTF">2016-01-12T08:39:00Z</dcterms:created>
  <dcterms:modified xsi:type="dcterms:W3CDTF">2020-11-09T02:11:54Z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(3)fNMoUHtv8KgDhPgdkuuEXuKzJdSFkx4XCcyQjX+5bjxRH+lAbVnSRU+QL+SogrPBnqCOKMFC
UhYVbcpPRK30LRzSaFnySEnAPj7nOgU92cRdCsbphOXiEmcmMujWUe67nuI4p0Ej2DCAQhZl
Q+btQFJBIt+YFyrXU7zKOY/xuLif/f7kVkMSDXhznYww4gJ5wT0HEUyaF6x14Bo1M949wCco
OgFV7ceo6HqyD2O0gM</vt:lpwstr>
  </property>
  <property fmtid="{D5CDD505-2E9C-101B-9397-08002B2CF9AE}" pid="3" name="_2015_ms_pID_7253431">
    <vt:lpwstr>QnCXaZ4iJ95hJiTMmmmKvOM0LvOxFHPWFbEtnRXsgUZJB0hw2OHPZU
BezHIkDBoXc88zTbtzkx96mYfU6I3ZnGsojpv4K34p/LEPYsitMT8J1U4/5XOSWBYmDwO7fO
Td8KWI+0l9bCWGwWj3tVqz/0ytbWbgAAji0qr3Hu3tvVt5sNYvKZXgZf9e1UFFYZk8fjKLd0
kiFV/hp9YEVVSF1cFuxte6Jn0OfNxPh3dZ/r</vt:lpwstr>
  </property>
  <property fmtid="{D5CDD505-2E9C-101B-9397-08002B2CF9AE}" pid="4" name="_2015_ms_pID_7253432">
    <vt:lpwstr>PL7MSKrVZUNflBSg72euQYcE1XmHa+ALaEPv
kaJxsrOzr3gXyVJ0GXUtXsy9X0j2KpW89zsecR/rCh7r1tx9Fb8=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  <property fmtid="{D5CDD505-2E9C-101B-9397-08002B2CF9AE}" pid="9" name="KSOProductBuildVer">
    <vt:lpwstr>2052-11.8.2.9022</vt:lpwstr>
  </property>
  <property fmtid="{D5CDD505-2E9C-101B-9397-08002B2CF9AE}" pid="10" name="ContentTypeId">
    <vt:lpwstr>0x0101003AA7AC0C743A294CADF60F661720E3E6</vt:lpwstr>
  </property>
  <property fmtid="{D5CDD505-2E9C-101B-9397-08002B2CF9AE}" pid="11" name="NSCPROP_SA">
    <vt:lpwstr>E:\RAN4\Tdocs\94be\IABonline\R4-2005318 WF on RLM requirements and sharing factor in RLM, BFD, CBD evaluation for IAB-MTs v2.pptx</vt:lpwstr>
  </property>
</Properties>
</file>