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84" r:id="rId3"/>
    <p:sldId id="292" r:id="rId4"/>
    <p:sldId id="289" r:id="rId5"/>
    <p:sldId id="293" r:id="rId6"/>
    <p:sldId id="294" r:id="rId7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6" autoAdjust="0"/>
    <p:restoredTop sz="82742" autoAdjust="0"/>
  </p:normalViewPr>
  <p:slideViewPr>
    <p:cSldViewPr>
      <p:cViewPr varScale="1">
        <p:scale>
          <a:sx n="102" d="100"/>
          <a:sy n="102" d="100"/>
        </p:scale>
        <p:origin x="618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pPr/>
              <a:t>2020/11/12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2020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184061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931651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545634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483289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2020/11/12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2020/11/12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2020/11/12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2020/11/12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2020/11/12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2020/11/12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2020/11/12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2020/11/12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2020/11/12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2020/11/12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2020/11/12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2020/11/12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sz="3600" dirty="0"/>
              <a:t>WF on test case for DL interruption due to </a:t>
            </a:r>
            <a:r>
              <a:rPr lang="en-US" altLang="zh-CN" sz="3600" dirty="0" err="1"/>
              <a:t>Tx</a:t>
            </a:r>
            <a:r>
              <a:rPr lang="en-US" altLang="zh-CN" sz="3600" dirty="0"/>
              <a:t> switching between two uplink carriers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H</a:t>
            </a:r>
            <a:r>
              <a:rPr lang="en-US" altLang="zh-CN" dirty="0">
                <a:solidFill>
                  <a:schemeClr val="tx1"/>
                </a:solidFill>
              </a:rPr>
              <a:t>uawei, HiSilicon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357585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zh-CN" b="1" dirty="0"/>
              <a:t>3GPP TSG-RAN WG4 Meeting #</a:t>
            </a:r>
            <a:r>
              <a:rPr lang="en-GB" altLang="zh-CN" b="1" dirty="0" smtClean="0"/>
              <a:t>9</a:t>
            </a:r>
            <a:r>
              <a:rPr lang="en-US" altLang="zh-CN" b="1" dirty="0" smtClean="0"/>
              <a:t>7</a:t>
            </a:r>
            <a:r>
              <a:rPr lang="en-GB" altLang="zh-CN" b="1" dirty="0" smtClean="0"/>
              <a:t>-e</a:t>
            </a:r>
            <a:endParaRPr lang="en-GB" altLang="zh-CN" b="1" dirty="0"/>
          </a:p>
          <a:p>
            <a:r>
              <a:rPr lang="en-US" altLang="zh-CN" b="1" dirty="0" smtClean="0"/>
              <a:t>Electronic </a:t>
            </a:r>
            <a:r>
              <a:rPr lang="en-US" altLang="zh-CN" b="1" dirty="0"/>
              <a:t>Meeting, 2-13 Nov., 2020</a:t>
            </a:r>
            <a:endParaRPr lang="zh-CN" altLang="zh-CN" b="1" dirty="0"/>
          </a:p>
          <a:p>
            <a:endParaRPr lang="zh-CN" altLang="zh-CN" dirty="0"/>
          </a:p>
        </p:txBody>
      </p:sp>
      <p:sp>
        <p:nvSpPr>
          <p:cNvPr id="5" name="正方形/長方形 4"/>
          <p:cNvSpPr/>
          <p:nvPr/>
        </p:nvSpPr>
        <p:spPr>
          <a:xfrm>
            <a:off x="5868144" y="188639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3"/>
            <a:r>
              <a:rPr lang="en-US" altLang="ja-JP" b="1" dirty="0" smtClean="0"/>
              <a:t>R4-2017173</a:t>
            </a:r>
            <a:endParaRPr lang="en-US" altLang="zh-CN" b="1" dirty="0" smtClean="0"/>
          </a:p>
          <a:p>
            <a:r>
              <a:rPr lang="en-US" altLang="ja-JP" b="1" dirty="0" smtClean="0"/>
              <a:t>       Document for:</a:t>
            </a:r>
            <a:r>
              <a:rPr lang="en-US" altLang="ja-JP" dirty="0" smtClean="0"/>
              <a:t> 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-99392"/>
            <a:ext cx="8568952" cy="1143000"/>
          </a:xfrm>
        </p:spPr>
        <p:txBody>
          <a:bodyPr>
            <a:noAutofit/>
          </a:bodyPr>
          <a:lstStyle/>
          <a:p>
            <a:r>
              <a:rPr lang="en-GB" altLang="zh-CN" sz="3200" dirty="0"/>
              <a:t>Principle and general parameters for test case 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908720"/>
            <a:ext cx="8460940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altLang="zh-CN" sz="2400" dirty="0" smtClean="0"/>
              <a:t>How to </a:t>
            </a:r>
            <a:r>
              <a:rPr lang="en-US" altLang="zh-CN" sz="2400" dirty="0"/>
              <a:t>verify the symbol-level DL interruption in </a:t>
            </a:r>
            <a:r>
              <a:rPr lang="en-US" altLang="zh-CN" sz="2400" dirty="0" smtClean="0"/>
              <a:t>test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altLang="zh-CN" sz="2400" dirty="0"/>
          </a:p>
          <a:p>
            <a:pPr marL="1200150" lvl="2" indent="-285750">
              <a:buFont typeface="Wingdings" panose="05000000000000000000" pitchFamily="2" charset="2"/>
              <a:buChar char="§"/>
            </a:pPr>
            <a:r>
              <a:rPr lang="en-US" altLang="zh-CN" dirty="0" smtClean="0"/>
              <a:t>Triggering </a:t>
            </a:r>
            <a:r>
              <a:rPr lang="en-US" altLang="zh-CN" dirty="0"/>
              <a:t>an aperiodic CSI-RS L1-RSRP reporting with CSI-RS resources (with boosted power) on the OFDM symbol right before the </a:t>
            </a:r>
            <a:r>
              <a:rPr lang="en-US" altLang="zh-CN" dirty="0" smtClean="0"/>
              <a:t>interruption and </a:t>
            </a:r>
            <a:r>
              <a:rPr lang="en-GB" altLang="zh-CN" dirty="0" smtClean="0"/>
              <a:t>check </a:t>
            </a:r>
            <a:r>
              <a:rPr lang="en-GB" altLang="zh-CN" dirty="0"/>
              <a:t>UE’s </a:t>
            </a:r>
            <a:r>
              <a:rPr lang="en-GB" altLang="zh-CN" dirty="0" smtClean="0"/>
              <a:t>aperiodic </a:t>
            </a:r>
            <a:r>
              <a:rPr lang="en-GB" altLang="zh-CN" dirty="0"/>
              <a:t>L1-RSRP report with corresponding measurement </a:t>
            </a:r>
            <a:r>
              <a:rPr lang="en-GB" altLang="zh-CN" dirty="0" smtClean="0"/>
              <a:t>accuracy.</a:t>
            </a:r>
            <a:endParaRPr lang="en-US" altLang="zh-CN" dirty="0"/>
          </a:p>
          <a:p>
            <a:pPr marL="1200150" lvl="2" indent="-285750">
              <a:buFont typeface="Wingdings" panose="05000000000000000000" pitchFamily="2" charset="2"/>
              <a:buChar char="§"/>
            </a:pPr>
            <a:endParaRPr lang="zh-CN" altLang="zh-CN" dirty="0" smtClean="0"/>
          </a:p>
          <a:p>
            <a:pPr marL="1200150" lvl="2" indent="-285750">
              <a:buFont typeface="Wingdings" panose="05000000000000000000" pitchFamily="2" charset="2"/>
              <a:buChar char="§"/>
            </a:pPr>
            <a:endParaRPr lang="en-US" altLang="zh-CN" sz="2000" dirty="0" smtClean="0"/>
          </a:p>
          <a:p>
            <a:endParaRPr lang="en-US" sz="2800" dirty="0"/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sz="2800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6928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-99392"/>
            <a:ext cx="8568952" cy="1143000"/>
          </a:xfrm>
        </p:spPr>
        <p:txBody>
          <a:bodyPr>
            <a:noAutofit/>
          </a:bodyPr>
          <a:lstStyle/>
          <a:p>
            <a:r>
              <a:rPr lang="en-GB" altLang="zh-CN" sz="3200" dirty="0"/>
              <a:t>Principle and general parameters for test case 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1321018"/>
            <a:ext cx="8460940" cy="412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altLang="zh-CN" sz="2400" dirty="0" smtClean="0"/>
              <a:t>No </a:t>
            </a:r>
            <a:r>
              <a:rPr lang="en-US" altLang="zh-CN" sz="2400" dirty="0"/>
              <a:t>MRTD is set in the </a:t>
            </a:r>
            <a:r>
              <a:rPr lang="en-US" altLang="zh-CN" sz="2400" dirty="0" smtClean="0"/>
              <a:t>test</a:t>
            </a:r>
          </a:p>
          <a:p>
            <a:endParaRPr lang="en-US" altLang="zh-CN" sz="2400" dirty="0" smtClean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altLang="zh-CN" sz="2400" dirty="0"/>
              <a:t>SRS configuration in the special slot</a:t>
            </a:r>
            <a:endParaRPr lang="zh-CN" altLang="zh-CN" sz="2400" dirty="0"/>
          </a:p>
          <a:p>
            <a:pPr lvl="1" hangingPunct="0"/>
            <a:r>
              <a:rPr lang="en-GB" altLang="zh-CN" dirty="0"/>
              <a:t>SRS configuration refers to SRSConf.1 in Table A.4.4.1.1.1-3 in TS 38.133 except that:</a:t>
            </a:r>
            <a:endParaRPr lang="zh-CN" altLang="zh-CN" dirty="0"/>
          </a:p>
          <a:p>
            <a:pPr lvl="1" hangingPunct="0"/>
            <a:r>
              <a:rPr lang="en-US" altLang="zh-CN" dirty="0"/>
              <a:t>•</a:t>
            </a:r>
            <a:r>
              <a:rPr lang="en-GB" altLang="zh-CN" dirty="0"/>
              <a:t>	</a:t>
            </a:r>
            <a:r>
              <a:rPr lang="en-GB" altLang="zh-CN" dirty="0" err="1"/>
              <a:t>resourceMappingstartPosition</a:t>
            </a:r>
            <a:r>
              <a:rPr lang="en-GB" altLang="zh-CN" dirty="0"/>
              <a:t>: 0</a:t>
            </a:r>
            <a:endParaRPr lang="zh-CN" altLang="zh-CN" dirty="0"/>
          </a:p>
          <a:p>
            <a:pPr lvl="1" hangingPunct="0"/>
            <a:r>
              <a:rPr lang="en-US" altLang="zh-CN" dirty="0"/>
              <a:t>•</a:t>
            </a:r>
            <a:r>
              <a:rPr lang="en-GB" altLang="zh-CN" dirty="0"/>
              <a:t>	</a:t>
            </a:r>
            <a:r>
              <a:rPr lang="en-GB" altLang="zh-CN" dirty="0" err="1"/>
              <a:t>resourceMappingnrofSymbols</a:t>
            </a:r>
            <a:r>
              <a:rPr lang="en-GB" altLang="zh-CN" dirty="0"/>
              <a:t>: n2</a:t>
            </a:r>
            <a:endParaRPr lang="zh-CN" altLang="zh-CN" dirty="0"/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altLang="zh-CN" sz="2400" dirty="0"/>
          </a:p>
          <a:p>
            <a:pPr marL="1200150" lvl="2" indent="-285750">
              <a:buFont typeface="Wingdings" panose="05000000000000000000" pitchFamily="2" charset="2"/>
              <a:buChar char="§"/>
            </a:pPr>
            <a:endParaRPr lang="zh-CN" altLang="zh-CN" dirty="0" smtClean="0"/>
          </a:p>
          <a:p>
            <a:pPr marL="1200150" lvl="2" indent="-285750">
              <a:buFont typeface="Wingdings" panose="05000000000000000000" pitchFamily="2" charset="2"/>
              <a:buChar char="§"/>
            </a:pPr>
            <a:endParaRPr lang="en-US" altLang="zh-CN" sz="2000" dirty="0" smtClean="0"/>
          </a:p>
          <a:p>
            <a:endParaRPr lang="en-US" sz="2800" dirty="0"/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sz="2800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059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568952" cy="1143000"/>
          </a:xfrm>
        </p:spPr>
        <p:txBody>
          <a:bodyPr>
            <a:noAutofit/>
          </a:bodyPr>
          <a:lstStyle/>
          <a:p>
            <a:r>
              <a:rPr lang="en-US" sz="3200" dirty="0" smtClean="0"/>
              <a:t>Specific </a:t>
            </a:r>
            <a:r>
              <a:rPr lang="en-US" sz="3200" dirty="0"/>
              <a:t>parameters for DL Interruptions at UE switching between LTE 1Tx carrier and NR 2Tx carrier in inter-band ENDC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7504" y="1916832"/>
            <a:ext cx="8460940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altLang="zh-CN" sz="2400" dirty="0" smtClean="0"/>
              <a:t>TDD configuration</a:t>
            </a:r>
            <a:endParaRPr lang="en-US" altLang="zh-CN" sz="2400" dirty="0"/>
          </a:p>
          <a:p>
            <a:pPr marL="1200150" lvl="2" indent="-285750">
              <a:buFont typeface="Wingdings" panose="05000000000000000000" pitchFamily="2" charset="2"/>
              <a:buChar char="§"/>
            </a:pPr>
            <a:r>
              <a:rPr lang="en-US" altLang="zh-CN" dirty="0" smtClean="0"/>
              <a:t>Carrier#2 </a:t>
            </a:r>
            <a:r>
              <a:rPr lang="en-US" altLang="zh-CN" dirty="0"/>
              <a:t>TDD UL/DL pattern is 3D1S4U, S = 10DL: 2GP: </a:t>
            </a:r>
            <a:r>
              <a:rPr lang="en-US" altLang="zh-CN" dirty="0" smtClean="0"/>
              <a:t>2UL</a:t>
            </a:r>
          </a:p>
          <a:p>
            <a:pPr marL="1200150" lvl="2" indent="-285750">
              <a:buFont typeface="Wingdings" panose="05000000000000000000" pitchFamily="2" charset="2"/>
              <a:buChar char="§"/>
            </a:pPr>
            <a:endParaRPr lang="zh-CN" altLang="zh-CN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altLang="zh-CN" sz="2400" dirty="0"/>
              <a:t>Which symbol to be verified?</a:t>
            </a:r>
            <a:endParaRPr lang="en-US" altLang="zh-CN" sz="2400" dirty="0"/>
          </a:p>
          <a:p>
            <a:pPr marL="1200150" lvl="2" indent="-285750">
              <a:buFont typeface="Wingdings" panose="05000000000000000000" pitchFamily="2" charset="2"/>
              <a:buChar char="§"/>
            </a:pPr>
            <a:r>
              <a:rPr lang="en-US" altLang="zh-CN" dirty="0" smtClean="0"/>
              <a:t>symbol#5 </a:t>
            </a:r>
            <a:r>
              <a:rPr lang="en-US" altLang="zh-CN" dirty="0"/>
              <a:t>or symbol #8 on the special slot on NR TDD carrier depending on UE capability </a:t>
            </a:r>
            <a:r>
              <a:rPr lang="en-US" altLang="zh-CN" i="1" dirty="0" err="1" smtClean="0"/>
              <a:t>uplinkTxSwitchingPeriod</a:t>
            </a:r>
            <a:r>
              <a:rPr lang="en-US" altLang="zh-CN" i="1" dirty="0" smtClean="0"/>
              <a:t> (140us or 35us respectively)</a:t>
            </a:r>
            <a:endParaRPr lang="en-US" altLang="zh-CN" i="1" dirty="0"/>
          </a:p>
          <a:p>
            <a:pPr marL="1200150" lvl="2" indent="-285750">
              <a:buFont typeface="Wingdings" panose="05000000000000000000" pitchFamily="2" charset="2"/>
              <a:buChar char="§"/>
            </a:pPr>
            <a:r>
              <a:rPr lang="en-GB" altLang="zh-CN" dirty="0" smtClean="0"/>
              <a:t>symbol </a:t>
            </a:r>
            <a:r>
              <a:rPr lang="en-GB" altLang="zh-CN" dirty="0"/>
              <a:t>level DL interruption can’t be verified in </a:t>
            </a:r>
            <a:r>
              <a:rPr lang="en-GB" altLang="zh-CN" dirty="0" smtClean="0"/>
              <a:t>LTE</a:t>
            </a:r>
            <a:endParaRPr lang="en-US" sz="2800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8726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568952" cy="1143000"/>
          </a:xfrm>
        </p:spPr>
        <p:txBody>
          <a:bodyPr>
            <a:noAutofit/>
          </a:bodyPr>
          <a:lstStyle/>
          <a:p>
            <a:r>
              <a:rPr lang="en-US" sz="3200" dirty="0" smtClean="0"/>
              <a:t>Specific </a:t>
            </a:r>
            <a:r>
              <a:rPr lang="en-US" sz="3200" dirty="0"/>
              <a:t>parameters for DL interruptions at switching between two uplink carriers in FDD-TDD CA (SA)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7504" y="1916832"/>
            <a:ext cx="8460940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altLang="zh-CN" sz="2400" dirty="0" smtClean="0"/>
              <a:t>TDD configuration</a:t>
            </a:r>
            <a:endParaRPr lang="en-US" altLang="zh-CN" sz="2400" dirty="0"/>
          </a:p>
          <a:p>
            <a:pPr marL="1200150" lvl="2" indent="-285750">
              <a:buFont typeface="Wingdings" panose="05000000000000000000" pitchFamily="2" charset="2"/>
              <a:buChar char="§"/>
            </a:pPr>
            <a:r>
              <a:rPr lang="en-US" altLang="zh-CN" dirty="0" smtClean="0"/>
              <a:t>Carrier#2 </a:t>
            </a:r>
            <a:r>
              <a:rPr lang="en-US" altLang="zh-CN" dirty="0"/>
              <a:t>TDD UL/DL pattern is 3D1S4U, S = 10DL: 2GP: </a:t>
            </a:r>
            <a:r>
              <a:rPr lang="en-US" altLang="zh-CN" dirty="0" smtClean="0"/>
              <a:t>2UL</a:t>
            </a:r>
          </a:p>
          <a:p>
            <a:pPr marL="1200150" lvl="2" indent="-285750">
              <a:buFont typeface="Wingdings" panose="05000000000000000000" pitchFamily="2" charset="2"/>
              <a:buChar char="§"/>
            </a:pPr>
            <a:endParaRPr lang="zh-CN" altLang="zh-CN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altLang="zh-CN" sz="2400" dirty="0"/>
              <a:t>Which symbol to be verified?</a:t>
            </a:r>
            <a:endParaRPr lang="en-US" altLang="zh-CN" sz="2400" dirty="0"/>
          </a:p>
          <a:p>
            <a:pPr marL="1200150" lvl="2" indent="-285750">
              <a:buFont typeface="Wingdings" panose="05000000000000000000" pitchFamily="2" charset="2"/>
              <a:buChar char="§"/>
            </a:pPr>
            <a:r>
              <a:rPr lang="en-US" altLang="zh-CN" dirty="0" smtClean="0"/>
              <a:t>Symbol </a:t>
            </a:r>
            <a:r>
              <a:rPr lang="en-US" altLang="zh-CN" dirty="0"/>
              <a:t>#8 or symbol #9 or symbol #10 in </a:t>
            </a:r>
            <a:r>
              <a:rPr lang="en-US" altLang="zh-CN" dirty="0" smtClean="0"/>
              <a:t>the </a:t>
            </a:r>
            <a:r>
              <a:rPr lang="en-US" altLang="zh-CN" dirty="0"/>
              <a:t>slot overlapping with the special slot of the NR TDD </a:t>
            </a:r>
            <a:r>
              <a:rPr lang="en-US" altLang="zh-CN" dirty="0" smtClean="0"/>
              <a:t>carrier </a:t>
            </a:r>
            <a:r>
              <a:rPr lang="en-US" altLang="zh-CN" dirty="0"/>
              <a:t>depending on UE capability </a:t>
            </a:r>
            <a:r>
              <a:rPr lang="en-US" altLang="zh-CN" i="1" dirty="0" err="1" smtClean="0"/>
              <a:t>uplinkTxSwitchingPeriod</a:t>
            </a:r>
            <a:r>
              <a:rPr lang="en-US" altLang="zh-CN" dirty="0"/>
              <a:t> </a:t>
            </a:r>
            <a:r>
              <a:rPr lang="en-US" altLang="zh-CN" dirty="0" smtClean="0"/>
              <a:t>on NR </a:t>
            </a:r>
            <a:r>
              <a:rPr lang="en-US" altLang="zh-CN" dirty="0"/>
              <a:t>FDD carrier (Cell 1</a:t>
            </a:r>
            <a:r>
              <a:rPr lang="en-US" altLang="zh-CN" dirty="0" smtClean="0"/>
              <a:t>) </a:t>
            </a:r>
            <a:endParaRPr lang="en-US" altLang="zh-CN" i="1" dirty="0"/>
          </a:p>
          <a:p>
            <a:pPr marL="1200150" lvl="2" indent="-285750">
              <a:buFont typeface="Wingdings" panose="05000000000000000000" pitchFamily="2" charset="2"/>
              <a:buChar char="§"/>
            </a:pPr>
            <a:r>
              <a:rPr lang="en-US" altLang="zh-CN" dirty="0" smtClean="0"/>
              <a:t>Symbol </a:t>
            </a:r>
            <a:r>
              <a:rPr lang="en-US" altLang="zh-CN" dirty="0"/>
              <a:t>#4 or symbol #5 or symbol #8 on the special slot depending on UE capability </a:t>
            </a:r>
            <a:r>
              <a:rPr lang="en-US" altLang="zh-CN" i="1" dirty="0" err="1" smtClean="0"/>
              <a:t>uplinkTxSwitchingPeriod</a:t>
            </a:r>
            <a:r>
              <a:rPr lang="en-US" altLang="zh-CN" i="1" dirty="0" smtClean="0"/>
              <a:t> on </a:t>
            </a:r>
            <a:r>
              <a:rPr lang="en-US" altLang="zh-CN" dirty="0"/>
              <a:t>NR TDD carrier (Cell 2</a:t>
            </a:r>
            <a:r>
              <a:rPr lang="en-US" altLang="zh-CN" dirty="0" smtClean="0"/>
              <a:t>)</a:t>
            </a:r>
            <a:endParaRPr lang="en-US" altLang="zh-CN" i="1" dirty="0"/>
          </a:p>
          <a:p>
            <a:pPr marL="1200150" lvl="2" indent="-285750">
              <a:buFont typeface="Wingdings" panose="05000000000000000000" pitchFamily="2" charset="2"/>
              <a:buChar char="§"/>
            </a:pPr>
            <a:endParaRPr lang="en-GB" altLang="zh-CN" dirty="0" smtClean="0"/>
          </a:p>
          <a:p>
            <a:pPr marL="1200150" lvl="2" indent="-285750">
              <a:buFont typeface="Wingdings" panose="05000000000000000000" pitchFamily="2" charset="2"/>
              <a:buChar char="§"/>
            </a:pPr>
            <a:endParaRPr lang="en-US" sz="2800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5852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568952" cy="1143000"/>
          </a:xfrm>
        </p:spPr>
        <p:txBody>
          <a:bodyPr>
            <a:noAutofit/>
          </a:bodyPr>
          <a:lstStyle/>
          <a:p>
            <a:r>
              <a:rPr lang="en-US" sz="3200" dirty="0" smtClean="0"/>
              <a:t>Specific </a:t>
            </a:r>
            <a:r>
              <a:rPr lang="en-US" sz="3200" dirty="0"/>
              <a:t>parameters for DL interruptions at switching between two uplink carriers in TDD-TDD CA (SA)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7504" y="1916832"/>
            <a:ext cx="846094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altLang="zh-CN" sz="2400" dirty="0" smtClean="0"/>
              <a:t>TDD configuration</a:t>
            </a:r>
            <a:endParaRPr lang="en-US" altLang="zh-CN" sz="2400" dirty="0"/>
          </a:p>
          <a:p>
            <a:pPr marL="1200150" lvl="2" indent="-285750">
              <a:buFont typeface="Wingdings" panose="05000000000000000000" pitchFamily="2" charset="2"/>
              <a:buChar char="§"/>
            </a:pPr>
            <a:r>
              <a:rPr lang="en-US" altLang="zh-CN" dirty="0" smtClean="0"/>
              <a:t>Carrier#1 </a:t>
            </a:r>
            <a:r>
              <a:rPr lang="en-US" altLang="zh-CN" dirty="0"/>
              <a:t>TDD UL/DL pattern is 3D1S4U, S = 10DL: 2GP: 2UL;</a:t>
            </a:r>
          </a:p>
          <a:p>
            <a:pPr marL="1200150" lvl="2" indent="-285750">
              <a:buFont typeface="Wingdings" panose="05000000000000000000" pitchFamily="2" charset="2"/>
              <a:buChar char="§"/>
            </a:pPr>
            <a:r>
              <a:rPr lang="en-US" altLang="zh-CN" dirty="0" smtClean="0"/>
              <a:t>Carrier#2 </a:t>
            </a:r>
            <a:r>
              <a:rPr lang="en-US" altLang="zh-CN" dirty="0"/>
              <a:t>TDD UL/DL pattern is 1D1S2U, S = 10DL: 2GP: 2UL</a:t>
            </a:r>
          </a:p>
          <a:p>
            <a:pPr lvl="2"/>
            <a:endParaRPr lang="zh-CN" altLang="zh-CN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altLang="zh-CN" sz="2400" dirty="0"/>
              <a:t>Which symbol to be verified?</a:t>
            </a:r>
            <a:endParaRPr lang="en-US" altLang="zh-CN" sz="2400" dirty="0"/>
          </a:p>
          <a:p>
            <a:pPr marL="1200150" lvl="2" indent="-285750">
              <a:buFont typeface="Wingdings" panose="05000000000000000000" pitchFamily="2" charset="2"/>
              <a:buChar char="§"/>
            </a:pPr>
            <a:r>
              <a:rPr lang="en-US" altLang="zh-CN" dirty="0" smtClean="0"/>
              <a:t>symbol </a:t>
            </a:r>
            <a:r>
              <a:rPr lang="en-US" altLang="zh-CN" dirty="0"/>
              <a:t>#4 or symbol #5 or symbol #8 on the special slot depending on UE capability </a:t>
            </a:r>
            <a:r>
              <a:rPr lang="en-US" altLang="zh-CN" dirty="0" err="1" smtClean="0"/>
              <a:t>uplinkTxSwitchingPeriod</a:t>
            </a:r>
            <a:r>
              <a:rPr lang="en-US" altLang="zh-CN" dirty="0" smtClean="0"/>
              <a:t> on </a:t>
            </a:r>
            <a:r>
              <a:rPr lang="en-US" altLang="zh-CN" dirty="0"/>
              <a:t>NR TDD </a:t>
            </a:r>
            <a:r>
              <a:rPr lang="en-US" altLang="zh-CN" dirty="0" err="1"/>
              <a:t>PCell</a:t>
            </a:r>
            <a:r>
              <a:rPr lang="en-US" altLang="zh-CN" dirty="0"/>
              <a:t> (Cell </a:t>
            </a:r>
            <a:r>
              <a:rPr lang="en-US" altLang="zh-CN" dirty="0" smtClean="0"/>
              <a:t>1)</a:t>
            </a:r>
          </a:p>
          <a:p>
            <a:pPr marL="1200150" lvl="2" indent="-285750">
              <a:buFont typeface="Wingdings" panose="05000000000000000000" pitchFamily="2" charset="2"/>
              <a:buChar char="§"/>
            </a:pPr>
            <a:r>
              <a:rPr lang="en-US" altLang="zh-CN" dirty="0" smtClean="0"/>
              <a:t>symbol #4 or symbol #5 or symbol #8 on the 2nd special slot of every 8 slots depending on UE capability </a:t>
            </a:r>
            <a:r>
              <a:rPr lang="en-US" altLang="zh-CN" dirty="0" err="1" smtClean="0"/>
              <a:t>uplinkTxSwitchingPeriod</a:t>
            </a:r>
            <a:r>
              <a:rPr lang="en-US" altLang="zh-CN" dirty="0"/>
              <a:t> NR TDD </a:t>
            </a:r>
            <a:r>
              <a:rPr lang="en-US" altLang="zh-CN" dirty="0" err="1"/>
              <a:t>SCell</a:t>
            </a:r>
            <a:r>
              <a:rPr lang="en-US" altLang="zh-CN" dirty="0"/>
              <a:t> (Cell 2</a:t>
            </a:r>
            <a:r>
              <a:rPr lang="en-US" altLang="zh-CN" dirty="0" smtClean="0"/>
              <a:t>)</a:t>
            </a:r>
            <a:endParaRPr lang="en-GB" altLang="zh-CN" dirty="0" smtClean="0"/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altLang="zh-CN" dirty="0" smtClean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altLang="zh-CN" sz="2400" dirty="0"/>
              <a:t>The test is applied assuming UE support </a:t>
            </a:r>
            <a:r>
              <a:rPr lang="en-GB" altLang="zh-CN" sz="2400" dirty="0"/>
              <a:t>simultaneous Rx-</a:t>
            </a:r>
            <a:r>
              <a:rPr lang="en-GB" altLang="zh-CN" sz="2400" dirty="0" err="1"/>
              <a:t>Tx</a:t>
            </a:r>
            <a:r>
              <a:rPr lang="en-GB" altLang="zh-CN" sz="2400" dirty="0"/>
              <a:t>.</a:t>
            </a: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1786983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11336</TotalTime>
  <Words>430</Words>
  <Application>Microsoft Office PowerPoint</Application>
  <PresentationFormat>全屏显示(4:3)</PresentationFormat>
  <Paragraphs>54</Paragraphs>
  <Slides>6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2" baseType="lpstr">
      <vt:lpstr>ＭＳ Ｐゴシック</vt:lpstr>
      <vt:lpstr>宋体</vt:lpstr>
      <vt:lpstr>Arial</vt:lpstr>
      <vt:lpstr>Calibri</vt:lpstr>
      <vt:lpstr>Wingdings</vt:lpstr>
      <vt:lpstr>Office テーマ</vt:lpstr>
      <vt:lpstr>WF on test case for DL interruption due to Tx switching between two uplink carriers</vt:lpstr>
      <vt:lpstr>Principle and general parameters for test case </vt:lpstr>
      <vt:lpstr>Principle and general parameters for test case </vt:lpstr>
      <vt:lpstr>Specific parameters for DL Interruptions at UE switching between LTE 1Tx carrier and NR 2Tx carrier in inter-band ENDC</vt:lpstr>
      <vt:lpstr>Specific parameters for DL interruptions at switching between two uplink carriers in FDD-TDD CA (SA)</vt:lpstr>
      <vt:lpstr>Specific parameters for DL interruptions at switching between two uplink carriers in TDD-TDD CA (SA)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keywords>CTPClassification=CTP_PUBLIC:VisualMarkings=, CTPClassification=CTP_NT</cp:keywords>
  <cp:lastModifiedBy>Huawei</cp:lastModifiedBy>
  <cp:revision>439</cp:revision>
  <dcterms:created xsi:type="dcterms:W3CDTF">2017-01-18T16:32:26Z</dcterms:created>
  <dcterms:modified xsi:type="dcterms:W3CDTF">2020-11-12T00:14:16Z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f673fa53-00a8-4528-8afe-c361a4e32f5d</vt:lpwstr>
  </property>
  <property fmtid="{D5CDD505-2E9C-101B-9397-08002B2CF9AE}" pid="4" name="CTP_TimeStamp">
    <vt:lpwstr>2019-02-28 08:17:17Z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_2015_ms_pID_725343">
    <vt:lpwstr>(3)BEbUEAzfBT5/HVw7D+j7nF1k8XF4853vBGQn+p88pxbKjQ7ZDMSX7c2CL/JML/11Ir+0oMbi
IhM1fTG+5zSl9nc4F5aIUvJG5jdaklwnVgmITPItDNVE6CyAK484wIXQa29sK5Hh6CwD1tHd
Ld3wgVPGgrR3T0hqwpvcBCgobMGhinhpcy3v+/p9W879MoEh9ECxqsC0Uoyeppjj6TaqeOBc
dgIEyAzyBGTo2AEWgE</vt:lpwstr>
  </property>
  <property fmtid="{D5CDD505-2E9C-101B-9397-08002B2CF9AE}" pid="10" name="_2015_ms_pID_7253431">
    <vt:lpwstr>dCpLvl2HBXr/6VWlMsSJ3uypLM27Y6Z2EtEnP8VJRqnKh05EpL3mqi
F6wNipgay/Wj1xmgbEHH4pHvbUBZL/1HSR794ycZk3ZNQE62irKOYNy2MkZ4mMsTLFrevllk
iIEDqtG3syqnbg9oS4Gbh3C+kf+q2NfB946lkczOV5d0Nqb4op4fl+AVPtMgXdH9P/EAD13W
5G9Mm0DDbflohyIPP/QXmzZRq8cn07Kl02t5</vt:lpwstr>
  </property>
  <property fmtid="{D5CDD505-2E9C-101B-9397-08002B2CF9AE}" pid="11" name="_2015_ms_pID_7253432">
    <vt:lpwstr>rA==</vt:lpwstr>
  </property>
</Properties>
</file>