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301" r:id="rId4"/>
    <p:sldId id="297" r:id="rId5"/>
    <p:sldId id="286" r:id="rId6"/>
    <p:sldId id="303" r:id="rId7"/>
    <p:sldId id="305" r:id="rId8"/>
    <p:sldId id="30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5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307" y="1122363"/>
            <a:ext cx="11160807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Way Forward on Test Cases for Direct SCell Activation and SCell Dormancy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#97-e</a:t>
            </a:r>
          </a:p>
          <a:p>
            <a:r>
              <a:rPr lang="sv-SE" b="1" dirty="0"/>
              <a:t>Electronic Meeting, November 2 – 13, 2020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R4-2017130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Rel-16 MR-DC core part was completed at RAN4#96-e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Rel-16 MR-DC performance part started at RAN4#97-e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RAN4 has agreed on a work plan and work split for the performance part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Work plan and work split for test cases for Direct SCell activation and SCell dormancy are captured in the present document </a:t>
            </a:r>
          </a:p>
          <a:p>
            <a:pPr>
              <a:buFont typeface="Calibri" panose="020F0502020204030204" pitchFamily="34" charset="0"/>
              <a:buChar char="─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3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Test Case Work Plan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Direct SCell Activation and SCell Dormancy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sz="2200" dirty="0"/>
              <a:t>Time plan for developing MR-DC test cases </a:t>
            </a:r>
            <a:r>
              <a:rPr lang="en-GB" sz="1900" baseline="30000" dirty="0"/>
              <a:t>[Issue 4-3-1]</a:t>
            </a:r>
            <a:endParaRPr lang="en-US" sz="1900" dirty="0"/>
          </a:p>
          <a:p>
            <a:pPr lvl="2">
              <a:buFont typeface="Calibri" panose="020F0502020204030204" pitchFamily="34" charset="0"/>
              <a:buChar char="─"/>
            </a:pPr>
            <a:r>
              <a:rPr lang="en-GB" sz="2200" dirty="0"/>
              <a:t>RAN4#97-e (November 2020):</a:t>
            </a:r>
            <a:endParaRPr lang="en-US" sz="2200" dirty="0"/>
          </a:p>
          <a:p>
            <a:pPr lvl="3">
              <a:buFont typeface="Calibri" panose="020F0502020204030204" pitchFamily="34" charset="0"/>
              <a:buChar char="─"/>
            </a:pPr>
            <a:r>
              <a:rPr lang="en-GB" dirty="0"/>
              <a:t>Agree on high-level list for test cases</a:t>
            </a:r>
            <a:endParaRPr lang="en-US" dirty="0"/>
          </a:p>
          <a:p>
            <a:pPr lvl="3">
              <a:buFont typeface="Calibri" panose="020F0502020204030204" pitchFamily="34" charset="0"/>
              <a:buChar char="─"/>
            </a:pPr>
            <a:r>
              <a:rPr lang="en-GB" dirty="0"/>
              <a:t>Agree on work split between interested companies</a:t>
            </a:r>
            <a:endParaRPr lang="en-US" dirty="0"/>
          </a:p>
          <a:p>
            <a:pPr lvl="2">
              <a:buFont typeface="Calibri" panose="020F0502020204030204" pitchFamily="34" charset="0"/>
              <a:buChar char="─"/>
            </a:pPr>
            <a:r>
              <a:rPr lang="en-GB" sz="2200" dirty="0"/>
              <a:t>RAN4#98-e (January 2021):</a:t>
            </a:r>
            <a:endParaRPr lang="en-US" sz="2200" dirty="0"/>
          </a:p>
          <a:p>
            <a:pPr lvl="3">
              <a:buFont typeface="Calibri" panose="020F0502020204030204" pitchFamily="34" charset="0"/>
              <a:buChar char="─"/>
            </a:pPr>
            <a:r>
              <a:rPr lang="en-GB" dirty="0"/>
              <a:t>Provide draft CRs for test cases</a:t>
            </a:r>
            <a:endParaRPr lang="en-US" dirty="0"/>
          </a:p>
          <a:p>
            <a:pPr lvl="3">
              <a:buFont typeface="Calibri" panose="020F0502020204030204" pitchFamily="34" charset="0"/>
              <a:buChar char="─"/>
            </a:pPr>
            <a:r>
              <a:rPr lang="en-GB" dirty="0"/>
              <a:t>Provide big CR by bundling draft CRs</a:t>
            </a:r>
            <a:endParaRPr lang="en-US" dirty="0"/>
          </a:p>
          <a:p>
            <a:pPr marL="0" indent="0">
              <a:buNone/>
            </a:pPr>
            <a:endParaRPr lang="sv-SE" sz="22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75831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Test Case Coverage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Direct SCell Activation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Test cases are to be defined for EN-DC and SA </a:t>
            </a:r>
            <a:r>
              <a:rPr lang="en-GB" sz="2000" baseline="30000" dirty="0"/>
              <a:t>[Issue 4-1-1]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UE that supports both EN-DC and SA only need to pass tests for one of the modes of operation</a:t>
            </a:r>
            <a:r>
              <a:rPr lang="en-GB" sz="2200" dirty="0">
                <a:solidFill>
                  <a:srgbClr val="7030A0"/>
                </a:solidFill>
              </a:rPr>
              <a:t> </a:t>
            </a:r>
            <a:r>
              <a:rPr lang="en-GB" sz="2000" baseline="30000" dirty="0"/>
              <a:t>[Issue 4-1-5]</a:t>
            </a:r>
            <a:endParaRPr lang="en-GB" sz="2000" dirty="0"/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Test cases are based on direct activation of single SCell </a:t>
            </a:r>
            <a:r>
              <a:rPr lang="en-GB" sz="2000" baseline="30000" dirty="0"/>
              <a:t>[Issue 4-1-3]</a:t>
            </a:r>
          </a:p>
          <a:p>
            <a:pPr marL="228600" lvl="1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Frequency range combinations to be covered comprise at least </a:t>
            </a:r>
            <a:r>
              <a:rPr lang="en-GB" sz="2000" baseline="30000" dirty="0"/>
              <a:t>[Issue 4-1-2]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FR1 – FR1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FR2 – FR2</a:t>
            </a:r>
          </a:p>
          <a:p>
            <a:pPr marL="228600" lvl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Functionalities to be covered: direct activation at SCell addition and at handover </a:t>
            </a:r>
            <a:r>
              <a:rPr lang="en-GB" sz="2000" baseline="30000" dirty="0"/>
              <a:t>[Issue 4-1-4]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52941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Test Case Coverage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SCell Dormancy	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Test cases are to be defined for EN-DC and SA </a:t>
            </a:r>
            <a:r>
              <a:rPr lang="en-GB" sz="1900" baseline="30000" dirty="0"/>
              <a:t>[Issue 4-2-1]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UE that supports both EN-DC and SA only need to pass tests for one of the modes of operation</a:t>
            </a:r>
            <a:r>
              <a:rPr lang="en-GB" sz="1900" baseline="30000" dirty="0"/>
              <a:t>[Issue 4-2-7]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Test cases are based on dormancy switching of 1 or 2 </a:t>
            </a:r>
            <a:r>
              <a:rPr lang="en-GB" sz="1900" dirty="0" err="1"/>
              <a:t>SCells</a:t>
            </a:r>
            <a:r>
              <a:rPr lang="en-GB" sz="1900" dirty="0"/>
              <a:t>, depending on test case </a:t>
            </a:r>
            <a:r>
              <a:rPr lang="en-GB" sz="1900" baseline="30000" dirty="0"/>
              <a:t>[Issue 4-2-3]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Frequency range combinations to be covered comprise </a:t>
            </a:r>
            <a:r>
              <a:rPr lang="en-GB" sz="1900" baseline="30000" dirty="0"/>
              <a:t>[Issue 4-2-2]</a:t>
            </a:r>
            <a:r>
              <a:rPr lang="en-GB" sz="1900" dirty="0"/>
              <a:t>: </a:t>
            </a:r>
            <a:r>
              <a:rPr lang="en-GB" sz="1600" dirty="0"/>
              <a:t>FR1 – FR1, FR2 – FR2, FR1 – FR2 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SCS baseline configuration is same SCS for all cells across a FR </a:t>
            </a:r>
            <a:r>
              <a:rPr lang="en-GB" sz="1900" baseline="30000" dirty="0"/>
              <a:t>[Issue 4-2-4]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Switching delay, switching interruption and interruption during CSI and RRM measurements are to be covered in the same test case </a:t>
            </a:r>
            <a:r>
              <a:rPr lang="en-GB" sz="1900" baseline="30000" dirty="0"/>
              <a:t>[Issue 4-2-6]</a:t>
            </a:r>
          </a:p>
          <a:p>
            <a:pPr marL="228600" lvl="1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900" dirty="0"/>
              <a:t>The superset of DCI formats and triggering options comprises (subset may be tested as defined by test case list) </a:t>
            </a:r>
            <a:r>
              <a:rPr lang="en-GB" sz="1900" baseline="30000" dirty="0"/>
              <a:t>[Issue 4-2-5]</a:t>
            </a:r>
            <a:endParaRPr lang="en-GB" sz="1900" dirty="0"/>
          </a:p>
          <a:p>
            <a:pPr marL="685800" lvl="2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DCI 0_1/1_1 within first 3 OFDM symbols in a slot</a:t>
            </a:r>
            <a:endParaRPr lang="en-US" sz="1600" dirty="0"/>
          </a:p>
          <a:p>
            <a:pPr marL="685800" lvl="2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DCI 0_1/1_1 after first 3 OFDM symbols in a slot</a:t>
            </a:r>
            <a:endParaRPr lang="en-US" sz="1600" dirty="0"/>
          </a:p>
          <a:p>
            <a:pPr marL="685800" lvl="2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DCI 2_6 within the first 3 OFDM symbols in a slot</a:t>
            </a:r>
            <a:endParaRPr lang="en-US" sz="1600" dirty="0"/>
          </a:p>
          <a:p>
            <a:pPr marL="685800" lvl="2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DCI 2_6 after the first 3 OFDM symbols in a slot</a:t>
            </a:r>
            <a:endParaRPr lang="en-GB" sz="1600" baseline="30000" dirty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5300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Test Case List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Direct SCell Activation							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CCB94B7-07A1-4349-A0BB-E68A0E2C2A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082121"/>
              </p:ext>
            </p:extLst>
          </p:nvPr>
        </p:nvGraphicFramePr>
        <p:xfrm>
          <a:off x="838200" y="1825625"/>
          <a:ext cx="10515600" cy="331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084">
                  <a:extLst>
                    <a:ext uri="{9D8B030D-6E8A-4147-A177-3AD203B41FA5}">
                      <a16:colId xmlns:a16="http://schemas.microsoft.com/office/drawing/2014/main" val="1294610765"/>
                    </a:ext>
                  </a:extLst>
                </a:gridCol>
                <a:gridCol w="7053784">
                  <a:extLst>
                    <a:ext uri="{9D8B030D-6E8A-4147-A177-3AD203B41FA5}">
                      <a16:colId xmlns:a16="http://schemas.microsoft.com/office/drawing/2014/main" val="3403156846"/>
                    </a:ext>
                  </a:extLst>
                </a:gridCol>
                <a:gridCol w="2783732">
                  <a:extLst>
                    <a:ext uri="{9D8B030D-6E8A-4147-A177-3AD203B41FA5}">
                      <a16:colId xmlns:a16="http://schemas.microsoft.com/office/drawing/2014/main" val="3622104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Test case 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Sourcing company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989539"/>
                  </a:ext>
                </a:extLst>
              </a:tr>
              <a:tr h="3327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TC1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EN-DC, NR spCell in FR1, SCell in FR1, SCell addition 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Apple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2625378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TC2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EN-DC, NR spCell in FR2, SCell in FR2, SCell addition 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MediaTek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585025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TC3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NR spCell in FR1, SCell in FR1, SCell addition 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Ericsson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3549293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TC4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NR spCell in FR2, SCell in FR2, SCell addition 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Huawei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20801215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TC5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NR spCell in FR1, SCell in FR1, handover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Nokia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78196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sz="1600" dirty="0"/>
                        <a:t>TC6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NR spCell in FR2, SCell in FR2, handover 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sv-SE" dirty="0"/>
                        <a:t>NEC</a:t>
                      </a:r>
                      <a:endParaRPr lang="en-US" dirty="0"/>
                    </a:p>
                  </a:txBody>
                  <a:tcPr marT="108000" marB="108000"/>
                </a:tc>
                <a:extLst>
                  <a:ext uri="{0D108BD9-81ED-4DB2-BD59-A6C34878D82A}">
                    <a16:rowId xmlns:a16="http://schemas.microsoft.com/office/drawing/2014/main" val="23601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4544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Test Case List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SCell Dormancy							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E1343FA-7E20-4B26-AA5D-39CE4503A3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1075793"/>
              </p:ext>
            </p:extLst>
          </p:nvPr>
        </p:nvGraphicFramePr>
        <p:xfrm>
          <a:off x="838200" y="1772790"/>
          <a:ext cx="10515600" cy="404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950">
                  <a:extLst>
                    <a:ext uri="{9D8B030D-6E8A-4147-A177-3AD203B41FA5}">
                      <a16:colId xmlns:a16="http://schemas.microsoft.com/office/drawing/2014/main" val="1995101317"/>
                    </a:ext>
                  </a:extLst>
                </a:gridCol>
                <a:gridCol w="7008373">
                  <a:extLst>
                    <a:ext uri="{9D8B030D-6E8A-4147-A177-3AD203B41FA5}">
                      <a16:colId xmlns:a16="http://schemas.microsoft.com/office/drawing/2014/main" val="2765585881"/>
                    </a:ext>
                  </a:extLst>
                </a:gridCol>
                <a:gridCol w="2764277">
                  <a:extLst>
                    <a:ext uri="{9D8B030D-6E8A-4147-A177-3AD203B41FA5}">
                      <a16:colId xmlns:a16="http://schemas.microsoft.com/office/drawing/2014/main" val="1683989377"/>
                    </a:ext>
                  </a:extLst>
                </a:gridCol>
              </a:tblGrid>
              <a:tr h="285563">
                <a:tc>
                  <a:txBody>
                    <a:bodyPr/>
                    <a:lstStyle/>
                    <a:p>
                      <a:r>
                        <a:rPr lang="sv-SE" dirty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Test case 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Sourcing company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738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TC1</a:t>
                      </a:r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EN-DC, NR spCell in FR1, SCell FR1, DCI 2_6 within/after 3 OFDM symbols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Apple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989294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TC2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EN-DC, NR spCell in FR1, 2xSCell in FR1, DCI 0_1/1_0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MediaTek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2351019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TC3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EN-DC, NR spCell in FR2, SCell in FR2, DCI 0_1/1_0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Huawei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1169468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TC4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EN-DC, NR spCell in FR1, 2xSCell in FR2, DCI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</a:rPr>
                        <a:t> 2_6 </a:t>
                      </a:r>
                      <a:r>
                        <a:rPr lang="sv-SE" sz="1600" dirty="0"/>
                        <a:t>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Qualcomm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314808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TC5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spCell in FR1, SCell FR1, DCI 2_6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NEC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52812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TC6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spCell in FR1, 2xSCell in FR1, DCI 0_1/1_0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Ericsson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2668765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TC7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spCell in FR2, SCell in FR2, DCI 0_1/1_0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Nokia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554508221"/>
                  </a:ext>
                </a:extLst>
              </a:tr>
              <a:tr h="291005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TC8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spCell in FR1, 2xSCell in FR2, DCI 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</a:rPr>
                        <a:t>2_6 </a:t>
                      </a:r>
                      <a:r>
                        <a:rPr lang="sv-SE" sz="1600" dirty="0"/>
                        <a:t>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Ericsson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511314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506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 RAN4#98-e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Sourcing companies are asked to provide Draft CRs with assigned test cases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At RAN4#98e, Draft CR are to be bundled into a Big CR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3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</TotalTime>
  <Words>756</Words>
  <Application>Microsoft Office PowerPoint</Application>
  <PresentationFormat>Widescreen</PresentationFormat>
  <Paragraphs>95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Way Forward on Test Cases for Direct SCell Activation and SCell Dormancy</vt:lpstr>
      <vt:lpstr>Background</vt:lpstr>
      <vt:lpstr>Test Case Work Plan Direct SCell Activation and SCell Dormancy</vt:lpstr>
      <vt:lpstr>Test Case Coverage Direct SCell Activation</vt:lpstr>
      <vt:lpstr>Test Case Coverage SCell Dormancy </vt:lpstr>
      <vt:lpstr>Test Case List Direct SCell Activation       </vt:lpstr>
      <vt:lpstr>Test Case List SCell Dormancy       </vt:lpstr>
      <vt:lpstr>For RAN4#98-e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675</cp:revision>
  <dcterms:created xsi:type="dcterms:W3CDTF">2020-04-27T11:27:36Z</dcterms:created>
  <dcterms:modified xsi:type="dcterms:W3CDTF">2020-11-11T22:56:01Z</dcterms:modified>
</cp:coreProperties>
</file>