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0" r:id="rId4"/>
    <p:sldId id="261" r:id="rId5"/>
    <p:sldId id="262" r:id="rId6"/>
    <p:sldId id="264" r:id="rId7"/>
    <p:sldId id="265" r:id="rId8"/>
    <p:sldId id="266" r:id="rId9"/>
    <p:sldId id="267" r:id="rId10"/>
    <p:sldId id="263" r:id="rId11"/>
    <p:sldId id="270" r:id="rId12"/>
    <p:sldId id="269" r:id="rId13"/>
    <p:sldId id="268" r:id="rId14"/>
    <p:sldId id="271" r:id="rId15"/>
    <p:sldId id="272" r:id="rId16"/>
    <p:sldId id="273"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748"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3324258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842564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609600" y="274639"/>
            <a:ext cx="80264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1325986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97011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47704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3009822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4036996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990304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821852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383557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2020/11/11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101848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2020/11/11</a:t>
            </a:fld>
            <a:endParaRPr kumimoji="1" lang="ja-JP" altLang="en-US"/>
          </a:p>
        </p:txBody>
      </p:sp>
      <p:sp>
        <p:nvSpPr>
          <p:cNvPr id="5" name="フッター プレースホル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32875138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sz="4000" b="1" dirty="0"/>
              <a:t>WF on MR-DC RRM requirements for Idle mode CA measurements</a:t>
            </a:r>
            <a:endParaRPr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Nokia, Nokia Shanghai Bell</a:t>
            </a:r>
          </a:p>
        </p:txBody>
      </p:sp>
      <p:sp>
        <p:nvSpPr>
          <p:cNvPr id="4" name="テキスト ボックス 3"/>
          <p:cNvSpPr txBox="1"/>
          <p:nvPr/>
        </p:nvSpPr>
        <p:spPr>
          <a:xfrm>
            <a:off x="1631505" y="188640"/>
            <a:ext cx="403084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800" b="1" i="0" u="none" strike="noStrike" kern="1200" cap="none" spc="0" normalizeH="0" baseline="0" noProof="0" dirty="0">
                <a:ln>
                  <a:noFill/>
                </a:ln>
                <a:solidFill>
                  <a:prstClr val="black"/>
                </a:solidFill>
                <a:effectLst/>
                <a:uLnTx/>
                <a:uFillTx/>
                <a:latin typeface="Calibri"/>
                <a:ea typeface="+mn-ea"/>
                <a:cs typeface="+mn-cs"/>
              </a:rPr>
              <a:t>3GPP TSG-RAN4 Meeting #97e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1" i="0" u="none" strike="noStrike" kern="1200" cap="none" spc="0" normalizeH="0" baseline="0" noProof="0" dirty="0">
                <a:ln>
                  <a:noFill/>
                </a:ln>
                <a:solidFill>
                  <a:prstClr val="black"/>
                </a:solidFill>
                <a:effectLst/>
                <a:uLnTx/>
                <a:uFillTx/>
                <a:latin typeface="Calibri"/>
                <a:ea typeface="+mn-ea"/>
                <a:cs typeface="+mn-cs"/>
              </a:rPr>
              <a:t>E-meeting, November 2</a:t>
            </a:r>
            <a:r>
              <a:rPr kumimoji="1" lang="en-US" sz="1800" b="1" i="0" u="none" strike="noStrike" kern="1200" cap="none" spc="0" normalizeH="0" baseline="30000" noProof="0" dirty="0">
                <a:ln>
                  <a:noFill/>
                </a:ln>
                <a:solidFill>
                  <a:prstClr val="black"/>
                </a:solidFill>
                <a:effectLst/>
                <a:uLnTx/>
                <a:uFillTx/>
                <a:latin typeface="Calibri"/>
                <a:ea typeface="+mn-ea"/>
                <a:cs typeface="+mn-cs"/>
              </a:rPr>
              <a:t>nd</a:t>
            </a:r>
            <a:r>
              <a:rPr kumimoji="1" lang="en-US" sz="1800" b="1" i="0" u="none" strike="noStrike" kern="1200" cap="none" spc="0" normalizeH="0" baseline="0" noProof="0" dirty="0">
                <a:ln>
                  <a:noFill/>
                </a:ln>
                <a:solidFill>
                  <a:prstClr val="black"/>
                </a:solidFill>
                <a:effectLst/>
                <a:uLnTx/>
                <a:uFillTx/>
                <a:latin typeface="Calibri"/>
                <a:ea typeface="+mn-ea"/>
                <a:cs typeface="+mn-cs"/>
              </a:rPr>
              <a:t> – 13</a:t>
            </a:r>
            <a:r>
              <a:rPr kumimoji="1" lang="en-US" sz="1800" b="1" i="0" u="none" strike="noStrike" kern="1200" cap="none" spc="0" normalizeH="0" baseline="30000" noProof="0" dirty="0">
                <a:ln>
                  <a:noFill/>
                </a:ln>
                <a:solidFill>
                  <a:prstClr val="black"/>
                </a:solidFill>
                <a:effectLst/>
                <a:uLnTx/>
                <a:uFillTx/>
                <a:latin typeface="Calibri"/>
                <a:ea typeface="+mn-ea"/>
                <a:cs typeface="+mn-cs"/>
              </a:rPr>
              <a:t>th</a:t>
            </a:r>
            <a:r>
              <a:rPr kumimoji="1" lang="en-US" sz="1800" b="1" i="0" u="none" strike="noStrike" kern="1200" cap="none" spc="0" normalizeH="0" baseline="0" noProof="0" dirty="0">
                <a:ln>
                  <a:noFill/>
                </a:ln>
                <a:solidFill>
                  <a:prstClr val="black"/>
                </a:solidFill>
                <a:effectLst/>
                <a:uLnTx/>
                <a:uFillTx/>
                <a:latin typeface="Calibri"/>
                <a:ea typeface="+mn-ea"/>
                <a:cs typeface="+mn-cs"/>
              </a:rPr>
              <a:t>, 2020</a:t>
            </a:r>
          </a:p>
        </p:txBody>
      </p:sp>
      <p:sp>
        <p:nvSpPr>
          <p:cNvPr id="5" name="正方形/長方形 4"/>
          <p:cNvSpPr/>
          <p:nvPr/>
        </p:nvSpPr>
        <p:spPr>
          <a:xfrm>
            <a:off x="7392144" y="188640"/>
            <a:ext cx="3067372" cy="646331"/>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R4-2017118</a:t>
            </a: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Document for:</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	Approval</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88541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lnSpcReduction="10000"/>
          </a:bodyPr>
          <a:lstStyle/>
          <a:p>
            <a:pPr lvl="0"/>
            <a:r>
              <a:rPr lang="en-GB" dirty="0"/>
              <a:t>Sub-topic 2-1: </a:t>
            </a:r>
            <a:r>
              <a:rPr lang="en-US" dirty="0"/>
              <a:t>need for RAN4 define different UE idle mode CA measurement requirements depending on whether the EMR carrier is measured for mobility or not.</a:t>
            </a:r>
          </a:p>
          <a:p>
            <a:pPr lvl="1"/>
            <a:r>
              <a:rPr lang="en-US" dirty="0"/>
              <a:t>Based on the comments received moderator propose following modified proposal for agreement (</a:t>
            </a:r>
            <a:r>
              <a:rPr lang="en-GB" dirty="0"/>
              <a:t>conclude based on </a:t>
            </a:r>
            <a:r>
              <a:rPr lang="en-US" dirty="0"/>
              <a:t>2</a:t>
            </a:r>
            <a:r>
              <a:rPr lang="en-US" baseline="30000" dirty="0"/>
              <a:t>nd</a:t>
            </a:r>
            <a:r>
              <a:rPr lang="en-US" dirty="0"/>
              <a:t> round discussion):</a:t>
            </a:r>
          </a:p>
          <a:p>
            <a:pPr lvl="2"/>
            <a:r>
              <a:rPr lang="en-US" dirty="0">
                <a:highlight>
                  <a:srgbClr val="FFFF00"/>
                </a:highlight>
              </a:rPr>
              <a:t>UE idle mode CA measurement requirements do not depend on whether the carrier configured for idle mode CA measurements is configured for mobility or not.</a:t>
            </a:r>
          </a:p>
          <a:p>
            <a:r>
              <a:rPr lang="en-US" dirty="0"/>
              <a:t>Next page captures the proposed agreements for sub-topics 2-1 and 2-2 in table format.</a:t>
            </a:r>
            <a:endParaRPr lang="en-GB" dirty="0"/>
          </a:p>
        </p:txBody>
      </p:sp>
    </p:spTree>
    <p:extLst>
      <p:ext uri="{BB962C8B-B14F-4D97-AF65-F5344CB8AC3E}">
        <p14:creationId xmlns:p14="http://schemas.microsoft.com/office/powerpoint/2010/main" val="1121648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graphicFrame>
        <p:nvGraphicFramePr>
          <p:cNvPr id="12" name="Content Placeholder 11">
            <a:extLst>
              <a:ext uri="{FF2B5EF4-FFF2-40B4-BE49-F238E27FC236}">
                <a16:creationId xmlns:a16="http://schemas.microsoft.com/office/drawing/2014/main" id="{E9EC61DC-0958-4DDD-B4F7-8C1F01009B01}"/>
              </a:ext>
            </a:extLst>
          </p:cNvPr>
          <p:cNvGraphicFramePr>
            <a:graphicFrameLocks noGrp="1"/>
          </p:cNvGraphicFramePr>
          <p:nvPr>
            <p:ph idx="1"/>
            <p:extLst>
              <p:ext uri="{D42A27DB-BD31-4B8C-83A1-F6EECF244321}">
                <p14:modId xmlns:p14="http://schemas.microsoft.com/office/powerpoint/2010/main" val="1640703000"/>
              </p:ext>
            </p:extLst>
          </p:nvPr>
        </p:nvGraphicFramePr>
        <p:xfrm>
          <a:off x="1219200" y="1905000"/>
          <a:ext cx="9375913" cy="4376530"/>
        </p:xfrm>
        <a:graphic>
          <a:graphicData uri="http://schemas.openxmlformats.org/drawingml/2006/table">
            <a:tbl>
              <a:tblPr firstRow="1" firstCol="1" bandRow="1"/>
              <a:tblGrid>
                <a:gridCol w="1806868">
                  <a:extLst>
                    <a:ext uri="{9D8B030D-6E8A-4147-A177-3AD203B41FA5}">
                      <a16:colId xmlns:a16="http://schemas.microsoft.com/office/drawing/2014/main" val="655438647"/>
                    </a:ext>
                  </a:extLst>
                </a:gridCol>
                <a:gridCol w="1806868">
                  <a:extLst>
                    <a:ext uri="{9D8B030D-6E8A-4147-A177-3AD203B41FA5}">
                      <a16:colId xmlns:a16="http://schemas.microsoft.com/office/drawing/2014/main" val="2044789425"/>
                    </a:ext>
                  </a:extLst>
                </a:gridCol>
                <a:gridCol w="1791706">
                  <a:extLst>
                    <a:ext uri="{9D8B030D-6E8A-4147-A177-3AD203B41FA5}">
                      <a16:colId xmlns:a16="http://schemas.microsoft.com/office/drawing/2014/main" val="2378325372"/>
                    </a:ext>
                  </a:extLst>
                </a:gridCol>
                <a:gridCol w="2163603">
                  <a:extLst>
                    <a:ext uri="{9D8B030D-6E8A-4147-A177-3AD203B41FA5}">
                      <a16:colId xmlns:a16="http://schemas.microsoft.com/office/drawing/2014/main" val="121311329"/>
                    </a:ext>
                  </a:extLst>
                </a:gridCol>
                <a:gridCol w="1806868">
                  <a:extLst>
                    <a:ext uri="{9D8B030D-6E8A-4147-A177-3AD203B41FA5}">
                      <a16:colId xmlns:a16="http://schemas.microsoft.com/office/drawing/2014/main" val="296671490"/>
                    </a:ext>
                  </a:extLst>
                </a:gridCol>
              </a:tblGrid>
              <a:tr h="396840">
                <a:tc gridSpan="4">
                  <a:txBody>
                    <a:bodyPr/>
                    <a:lstStyle/>
                    <a:p>
                      <a:pPr>
                        <a:lnSpc>
                          <a:spcPct val="107000"/>
                        </a:lnSpc>
                        <a:spcAft>
                          <a:spcPts val="800"/>
                        </a:spcAft>
                      </a:pPr>
                      <a:r>
                        <a:rPr lang="fi-FI" sz="1100">
                          <a:effectLst/>
                          <a:latin typeface="Calibri" panose="020F0502020204030204" pitchFamily="34" charset="0"/>
                          <a:ea typeface="Calibri" panose="020F0502020204030204" pitchFamily="34" charset="0"/>
                          <a:cs typeface="Times New Roman" panose="02020603050405020304" pitchFamily="18" charset="0"/>
                        </a:rPr>
                        <a:t>S</a:t>
                      </a:r>
                      <a:r>
                        <a:rPr lang="fi-FI" sz="1100" baseline="-25000">
                          <a:effectLst/>
                          <a:latin typeface="Calibri" panose="020F0502020204030204" pitchFamily="34" charset="0"/>
                          <a:ea typeface="Calibri" panose="020F0502020204030204" pitchFamily="34" charset="0"/>
                          <a:cs typeface="Times New Roman" panose="02020603050405020304" pitchFamily="18" charset="0"/>
                        </a:rPr>
                        <a:t>nonIntraSearchP/Q</a:t>
                      </a:r>
                      <a:r>
                        <a:rPr lang="fi-FI" sz="1100">
                          <a:effectLst/>
                          <a:latin typeface="Calibri" panose="020F0502020204030204" pitchFamily="34" charset="0"/>
                          <a:ea typeface="Calibri" panose="020F0502020204030204" pitchFamily="34" charset="0"/>
                          <a:cs typeface="Times New Roman" panose="02020603050405020304" pitchFamily="18" charset="0"/>
                        </a:rPr>
                        <a:t> configured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nSpc>
                          <a:spcPct val="107000"/>
                        </a:lnSpc>
                        <a:spcAft>
                          <a:spcPts val="800"/>
                        </a:spcAft>
                      </a:pPr>
                      <a:r>
                        <a:rPr lang="fi-FI" sz="1100">
                          <a:effectLst/>
                          <a:latin typeface="Calibri" panose="020F0502020204030204" pitchFamily="34" charset="0"/>
                          <a:ea typeface="Calibri" panose="020F0502020204030204" pitchFamily="34" charset="0"/>
                          <a:cs typeface="Times New Roman" panose="02020603050405020304" pitchFamily="18" charset="0"/>
                        </a:rPr>
                        <a:t>S</a:t>
                      </a:r>
                      <a:r>
                        <a:rPr lang="fi-FI" sz="1100" baseline="-25000">
                          <a:effectLst/>
                          <a:latin typeface="Calibri" panose="020F0502020204030204" pitchFamily="34" charset="0"/>
                          <a:ea typeface="Calibri" panose="020F0502020204030204" pitchFamily="34" charset="0"/>
                          <a:cs typeface="Times New Roman" panose="02020603050405020304" pitchFamily="18" charset="0"/>
                        </a:rPr>
                        <a:t>nonIntraSearchP/Q</a:t>
                      </a:r>
                      <a:r>
                        <a:rPr lang="fi-FI" sz="1100">
                          <a:effectLst/>
                          <a:latin typeface="Calibri" panose="020F0502020204030204" pitchFamily="34" charset="0"/>
                          <a:ea typeface="Calibri" panose="020F0502020204030204" pitchFamily="34" charset="0"/>
                          <a:cs typeface="Times New Roman" panose="02020603050405020304" pitchFamily="18" charset="0"/>
                        </a:rPr>
                        <a:t> not configured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5000654"/>
                  </a:ext>
                </a:extLst>
              </a:tr>
              <a:tr h="693786">
                <a:tc gridSpan="2">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Srxlev ≤ S</a:t>
                      </a:r>
                      <a:r>
                        <a:rPr lang="en-GB" sz="1100" baseline="-25000">
                          <a:effectLst/>
                          <a:latin typeface="Calibri" panose="020F0502020204030204" pitchFamily="34" charset="0"/>
                          <a:ea typeface="Calibri" panose="020F0502020204030204" pitchFamily="34" charset="0"/>
                          <a:cs typeface="Times New Roman" panose="02020603050405020304" pitchFamily="18" charset="0"/>
                        </a:rPr>
                        <a:t>nonIntraSearchP</a:t>
                      </a:r>
                      <a:r>
                        <a:rPr lang="en-GB" sz="1100">
                          <a:effectLst/>
                          <a:latin typeface="Calibri" panose="020F0502020204030204" pitchFamily="34" charset="0"/>
                          <a:ea typeface="Calibri" panose="020F0502020204030204" pitchFamily="34" charset="0"/>
                          <a:cs typeface="Times New Roman" panose="02020603050405020304" pitchFamily="18" charset="0"/>
                        </a:rPr>
                        <a:t> or Squal ≤ S</a:t>
                      </a:r>
                      <a:r>
                        <a:rPr lang="en-GB" sz="1100" baseline="-25000">
                          <a:effectLst/>
                          <a:latin typeface="Calibri" panose="020F0502020204030204" pitchFamily="34" charset="0"/>
                          <a:ea typeface="Calibri" panose="020F0502020204030204" pitchFamily="34" charset="0"/>
                          <a:cs typeface="Times New Roman" panose="02020603050405020304" pitchFamily="18" charset="0"/>
                        </a:rPr>
                        <a:t>nonIntraSearchQ</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Srxlev &gt; S</a:t>
                      </a:r>
                      <a:r>
                        <a:rPr lang="en-GB" sz="1100" baseline="-25000">
                          <a:effectLst/>
                          <a:latin typeface="Calibri" panose="020F0502020204030204" pitchFamily="34" charset="0"/>
                          <a:ea typeface="Calibri" panose="020F0502020204030204" pitchFamily="34" charset="0"/>
                          <a:cs typeface="Times New Roman" panose="02020603050405020304" pitchFamily="18" charset="0"/>
                        </a:rPr>
                        <a:t>nonIntraSearchP</a:t>
                      </a:r>
                      <a:r>
                        <a:rPr lang="en-GB" sz="1100">
                          <a:effectLst/>
                          <a:latin typeface="Calibri" panose="020F0502020204030204" pitchFamily="34" charset="0"/>
                          <a:ea typeface="Calibri" panose="020F0502020204030204" pitchFamily="34" charset="0"/>
                          <a:cs typeface="Times New Roman" panose="02020603050405020304" pitchFamily="18" charset="0"/>
                        </a:rPr>
                        <a:t> and Squal &gt; S</a:t>
                      </a:r>
                      <a:r>
                        <a:rPr lang="en-GB" sz="1100" baseline="-25000">
                          <a:effectLst/>
                          <a:latin typeface="Calibri" panose="020F0502020204030204" pitchFamily="34" charset="0"/>
                          <a:ea typeface="Calibri" panose="020F0502020204030204" pitchFamily="34" charset="0"/>
                          <a:cs typeface="Times New Roman" panose="02020603050405020304" pitchFamily="18" charset="0"/>
                        </a:rPr>
                        <a:t>nonIntraSearchQ</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nSpc>
                          <a:spcPct val="107000"/>
                        </a:lnSpc>
                        <a:spcAft>
                          <a:spcPts val="800"/>
                        </a:spcAft>
                      </a:pPr>
                      <a:r>
                        <a:rPr lang="fi-FI" sz="1100">
                          <a:effectLst/>
                          <a:latin typeface="Calibri" panose="020F0502020204030204" pitchFamily="34" charset="0"/>
                          <a:ea typeface="Calibri" panose="020F0502020204030204" pitchFamily="34" charset="0"/>
                          <a:cs typeface="Times New Roman" panose="02020603050405020304" pitchFamily="18" charset="0"/>
                        </a:rPr>
                        <a:t>N/A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4179821"/>
                  </a:ext>
                </a:extLst>
              </a:tr>
              <a:tr h="764601">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EMR measurement requirements when high Priority carrier not configured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EMR measurement requirements when high Priority carrier configured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EMR measurement requirements when high Priority carrier not configured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EMR measurement requirements when high Priority carrier configured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r>
                        <a:rPr lang="fi-FI" sz="1100">
                          <a:effectLst/>
                          <a:latin typeface="Calibri" panose="020F0502020204030204" pitchFamily="34" charset="0"/>
                          <a:ea typeface="Calibri" panose="020F0502020204030204" pitchFamily="34" charset="0"/>
                          <a:cs typeface="Times New Roman" panose="02020603050405020304" pitchFamily="18" charset="0"/>
                        </a:rPr>
                        <a:t>N/A</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8164339"/>
                  </a:ext>
                </a:extLst>
              </a:tr>
              <a:tr h="957890">
                <a:tc>
                  <a:txBody>
                    <a:bodyPr/>
                    <a:lstStyle/>
                    <a:p>
                      <a:pPr>
                        <a:lnSpc>
                          <a:spcPct val="107000"/>
                        </a:lnSpc>
                        <a:spcAft>
                          <a:spcPts val="800"/>
                        </a:spcAft>
                      </a:pPr>
                      <a:r>
                        <a:rPr lang="en-GB" sz="110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4.2.2.4</a:t>
                      </a:r>
                      <a:r>
                        <a:rPr lang="en-GB" sz="1100">
                          <a:effectLst/>
                          <a:latin typeface="Calibri" panose="020F0502020204030204" pitchFamily="34" charset="0"/>
                          <a:ea typeface="Calibri" panose="020F0502020204030204" pitchFamily="34" charset="0"/>
                          <a:cs typeface="Times New Roman" panose="02020603050405020304" pitchFamily="18" charset="0"/>
                        </a:rPr>
                        <a:t> (Kcarrier * Tdetect,NR_Inter, Kcarrier * Tmeasure,NR_Inter)</a:t>
                      </a:r>
                      <a:r>
                        <a:rPr lang="en-GB" sz="1100" baseline="30000">
                          <a:effectLst/>
                          <a:latin typeface="Calibri" panose="020F0502020204030204" pitchFamily="34" charset="0"/>
                          <a:ea typeface="Calibri" panose="020F0502020204030204" pitchFamily="34" charset="0"/>
                          <a:cs typeface="Times New Roman" panose="02020603050405020304" pitchFamily="18" charset="0"/>
                        </a:rPr>
                        <a:t>Note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4.2.2.4</a:t>
                      </a:r>
                      <a:r>
                        <a:rPr lang="en-GB" sz="1100">
                          <a:effectLst/>
                          <a:latin typeface="Calibri" panose="020F0502020204030204" pitchFamily="34" charset="0"/>
                          <a:ea typeface="Calibri" panose="020F0502020204030204" pitchFamily="34" charset="0"/>
                          <a:cs typeface="Times New Roman" panose="02020603050405020304" pitchFamily="18" charset="0"/>
                        </a:rPr>
                        <a:t> (Kcarrier * Tdetect,NR_Inter, Kcarrier * Tmeasure,NR_Inter)</a:t>
                      </a:r>
                      <a:r>
                        <a:rPr lang="en-GB" sz="1100" baseline="30000">
                          <a:effectLst/>
                          <a:latin typeface="Calibri" panose="020F0502020204030204" pitchFamily="34" charset="0"/>
                          <a:ea typeface="Calibri" panose="020F0502020204030204" pitchFamily="34" charset="0"/>
                          <a:cs typeface="Times New Roman" panose="02020603050405020304" pitchFamily="18" charset="0"/>
                        </a:rPr>
                        <a:t> Note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fi-FI" sz="1100">
                          <a:effectLst/>
                          <a:latin typeface="Calibri" panose="020F0502020204030204" pitchFamily="34" charset="0"/>
                          <a:ea typeface="Calibri" panose="020F0502020204030204" pitchFamily="34" charset="0"/>
                          <a:cs typeface="Times New Roman" panose="02020603050405020304" pitchFamily="18" charset="0"/>
                        </a:rPr>
                        <a:t>4.2.2.x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4.2.2.7</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Thigher_priority_search</a:t>
                      </a:r>
                      <a:r>
                        <a:rPr lang="en-GB" sz="1100" dirty="0">
                          <a:effectLst/>
                          <a:latin typeface="Calibri" panose="020F0502020204030204" pitchFamily="34" charset="0"/>
                          <a:ea typeface="Calibri" panose="020F0502020204030204" pitchFamily="34" charset="0"/>
                          <a:cs typeface="Times New Roman" panose="02020603050405020304" pitchFamily="18" charset="0"/>
                        </a:rPr>
                        <a:t> = (60 *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Klayers</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Klayers</a:t>
                      </a:r>
                      <a:r>
                        <a:rPr lang="en-GB" sz="1100" dirty="0">
                          <a:effectLst/>
                          <a:latin typeface="Calibri" panose="020F0502020204030204" pitchFamily="34" charset="0"/>
                          <a:ea typeface="Calibri" panose="020F0502020204030204" pitchFamily="34" charset="0"/>
                          <a:cs typeface="Times New Roman" panose="02020603050405020304" pitchFamily="18" charset="0"/>
                        </a:rPr>
                        <a:t> *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Tmeasure,NR_Inter</a:t>
                      </a:r>
                      <a:r>
                        <a:rPr lang="en-GB" sz="1100" dirty="0">
                          <a:effectLst/>
                          <a:latin typeface="Calibri" panose="020F0502020204030204" pitchFamily="34" charset="0"/>
                          <a:ea typeface="Calibri" panose="020F0502020204030204" pitchFamily="34" charset="0"/>
                          <a:cs typeface="Times New Roman" panose="02020603050405020304" pitchFamily="18" charset="0"/>
                        </a:rPr>
                        <a:t>)</a:t>
                      </a:r>
                      <a:r>
                        <a:rPr lang="en-GB" sz="1100" baseline="30000" dirty="0">
                          <a:effectLst/>
                          <a:latin typeface="Calibri" panose="020F0502020204030204" pitchFamily="34" charset="0"/>
                          <a:ea typeface="Calibri" panose="020F0502020204030204" pitchFamily="34" charset="0"/>
                          <a:cs typeface="Times New Roman" panose="02020603050405020304" pitchFamily="18" charset="0"/>
                        </a:rPr>
                        <a:t> Note 1</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4.2.2.4</a:t>
                      </a:r>
                      <a:r>
                        <a:rPr lang="en-GB" sz="1100">
                          <a:effectLst/>
                          <a:latin typeface="Calibri" panose="020F0502020204030204" pitchFamily="34" charset="0"/>
                          <a:ea typeface="Calibri" panose="020F0502020204030204" pitchFamily="34" charset="0"/>
                          <a:cs typeface="Times New Roman" panose="02020603050405020304" pitchFamily="18" charset="0"/>
                        </a:rPr>
                        <a:t> (Kcarrier * Tdetect,NR_Inter, Kcarrier * Tmeasure,NR_Inter)</a:t>
                      </a:r>
                      <a:r>
                        <a:rPr lang="en-GB" sz="1100" baseline="30000">
                          <a:effectLst/>
                          <a:latin typeface="Calibri" panose="020F0502020204030204" pitchFamily="34" charset="0"/>
                          <a:ea typeface="Calibri" panose="020F0502020204030204" pitchFamily="34" charset="0"/>
                          <a:cs typeface="Times New Roman" panose="02020603050405020304" pitchFamily="18" charset="0"/>
                        </a:rPr>
                        <a:t> Note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5132421"/>
                  </a:ext>
                </a:extLst>
              </a:tr>
              <a:tr h="1563413">
                <a:tc gridSpan="5">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Note 1: </a:t>
                      </a:r>
                      <a:r>
                        <a:rPr lang="en-US" sz="1100" dirty="0">
                          <a:effectLst/>
                          <a:latin typeface="Calibri" panose="020F0502020204030204" pitchFamily="34" charset="0"/>
                          <a:ea typeface="Calibri" panose="020F0502020204030204" pitchFamily="34" charset="0"/>
                          <a:cs typeface="Times New Roman" panose="02020603050405020304" pitchFamily="18" charset="0"/>
                        </a:rPr>
                        <a:t>UE idle mode CA measurement requirements apply for the carrier configured for idle mode CA measurement when the carrier configured for mobility and when the carrier is not configured for mobility.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Note 2: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a:t>
                      </a:r>
                      <a:r>
                        <a:rPr lang="en-GB" sz="1100" baseline="-25000" dirty="0" err="1">
                          <a:effectLst/>
                          <a:latin typeface="Calibri" panose="020F0502020204030204" pitchFamily="34" charset="0"/>
                          <a:ea typeface="Calibri" panose="020F0502020204030204" pitchFamily="34" charset="0"/>
                          <a:cs typeface="Times New Roman" panose="02020603050405020304" pitchFamily="18" charset="0"/>
                        </a:rPr>
                        <a:t>carrier</a:t>
                      </a:r>
                      <a:r>
                        <a:rPr lang="en-GB" sz="1100" dirty="0">
                          <a:effectLst/>
                          <a:latin typeface="Calibri" panose="020F0502020204030204" pitchFamily="34" charset="0"/>
                          <a:ea typeface="Calibri" panose="020F0502020204030204" pitchFamily="34" charset="0"/>
                          <a:cs typeface="Times New Roman" panose="02020603050405020304" pitchFamily="18" charset="0"/>
                        </a:rPr>
                        <a:t> is the total number of NR inter-frequency carriers indicated by the serving cell for mobility and idle mode CA measurements. If a carrier is configured for both idle mode CA measurements and mobility, the carrier is only counted once.</a:t>
                      </a:r>
                    </a:p>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Note 3: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N</a:t>
                      </a:r>
                      <a:r>
                        <a:rPr lang="en-GB" sz="1100" baseline="-25000" dirty="0" err="1">
                          <a:effectLst/>
                          <a:latin typeface="Calibri" panose="020F0502020204030204" pitchFamily="34" charset="0"/>
                          <a:ea typeface="Calibri" panose="020F0502020204030204" pitchFamily="34" charset="0"/>
                          <a:cs typeface="Times New Roman" panose="02020603050405020304" pitchFamily="18" charset="0"/>
                        </a:rPr>
                        <a:t>layers</a:t>
                      </a:r>
                      <a:r>
                        <a:rPr lang="en-GB" sz="1100" dirty="0">
                          <a:effectLst/>
                          <a:latin typeface="Calibri" panose="020F0502020204030204" pitchFamily="34" charset="0"/>
                          <a:ea typeface="Calibri" panose="020F0502020204030204" pitchFamily="34" charset="0"/>
                          <a:cs typeface="Times New Roman" panose="02020603050405020304" pitchFamily="18" charset="0"/>
                        </a:rPr>
                        <a:t> is the total number of higher priority NR and E-UTRA carrier frequencies broadcasted in system information and </a:t>
                      </a:r>
                      <a:r>
                        <a:rPr lang="en-US" sz="1100" dirty="0">
                          <a:effectLst/>
                          <a:latin typeface="Calibri" panose="020F0502020204030204" pitchFamily="34" charset="0"/>
                          <a:ea typeface="Calibri" panose="020F0502020204030204" pitchFamily="34" charset="0"/>
                          <a:cs typeface="Times New Roman" panose="02020603050405020304" pitchFamily="18" charset="0"/>
                        </a:rPr>
                        <a:t>carriers configured for idle mode CA measurement</a:t>
                      </a:r>
                      <a:r>
                        <a:rPr lang="en-GB"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668001339"/>
                  </a:ext>
                </a:extLst>
              </a:tr>
            </a:tbl>
          </a:graphicData>
        </a:graphic>
      </p:graphicFrame>
      <p:sp>
        <p:nvSpPr>
          <p:cNvPr id="3" name="Rectangle 2">
            <a:extLst>
              <a:ext uri="{FF2B5EF4-FFF2-40B4-BE49-F238E27FC236}">
                <a16:creationId xmlns:a16="http://schemas.microsoft.com/office/drawing/2014/main" id="{5D4A88C3-B3C9-4ED2-B610-575B634B9F90}"/>
              </a:ext>
            </a:extLst>
          </p:cNvPr>
          <p:cNvSpPr/>
          <p:nvPr/>
        </p:nvSpPr>
        <p:spPr>
          <a:xfrm>
            <a:off x="710505" y="1321904"/>
            <a:ext cx="7125395" cy="400110"/>
          </a:xfrm>
          <a:prstGeom prst="rect">
            <a:avLst/>
          </a:prstGeom>
        </p:spPr>
        <p:txBody>
          <a:bodyPr wrap="square">
            <a:spAutoFit/>
          </a:bodyPr>
          <a:lstStyle/>
          <a:p>
            <a:r>
              <a:rPr lang="en-US" sz="2000" dirty="0"/>
              <a:t>Overview of proposed agreements for sub-topics 2-1 and 2-2:</a:t>
            </a:r>
            <a:endParaRPr lang="en-GB" sz="2000" dirty="0"/>
          </a:p>
        </p:txBody>
      </p:sp>
    </p:spTree>
    <p:extLst>
      <p:ext uri="{BB962C8B-B14F-4D97-AF65-F5344CB8AC3E}">
        <p14:creationId xmlns:p14="http://schemas.microsoft.com/office/powerpoint/2010/main" val="2336377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2-4: </a:t>
            </a:r>
            <a:r>
              <a:rPr lang="en-US" dirty="0"/>
              <a:t>Is there a need for the definition of overlapping and non-overlapping carriers</a:t>
            </a:r>
          </a:p>
          <a:p>
            <a:pPr lvl="1"/>
            <a:r>
              <a:rPr lang="en-GB" dirty="0"/>
              <a:t>Moderator proposal is to discuss this Issue accounting the company view of Issue 2-11-3. Based on company view related to Issue 2-11-3, is there a need to discuss Issue 2-11-4 further? </a:t>
            </a:r>
          </a:p>
          <a:p>
            <a:pPr lvl="2"/>
            <a:r>
              <a:rPr lang="en-GB" dirty="0"/>
              <a:t>(conclude based on 2</a:t>
            </a:r>
            <a:r>
              <a:rPr lang="en-GB" baseline="30000" dirty="0"/>
              <a:t>nd</a:t>
            </a:r>
            <a:r>
              <a:rPr lang="en-GB" dirty="0"/>
              <a:t> round discussion)</a:t>
            </a:r>
          </a:p>
        </p:txBody>
      </p:sp>
    </p:spTree>
    <p:extLst>
      <p:ext uri="{BB962C8B-B14F-4D97-AF65-F5344CB8AC3E}">
        <p14:creationId xmlns:p14="http://schemas.microsoft.com/office/powerpoint/2010/main" val="313789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2-3: Can the EMR carrier dynamically change between overlapping and non-overlapping based on the UE conditions and the s-</a:t>
            </a:r>
            <a:r>
              <a:rPr lang="en-GB" dirty="0" err="1"/>
              <a:t>NonIntraSearch</a:t>
            </a:r>
            <a:r>
              <a:rPr lang="en-GB" dirty="0"/>
              <a:t> thresholds</a:t>
            </a:r>
          </a:p>
          <a:p>
            <a:pPr lvl="1"/>
            <a:r>
              <a:rPr lang="en-GB" dirty="0"/>
              <a:t>Moderator proposal is to discuss this Issue accounting the company views and input related to Issue 2-11-1- and 2-11-2. Hence, considering company proposals for Issues 2-11-1 and 2-11-2 - are there any technical reasons for RAN4 to define overlapping and non-overlapping carriers? </a:t>
            </a:r>
          </a:p>
          <a:p>
            <a:pPr lvl="2"/>
            <a:r>
              <a:rPr lang="en-GB" dirty="0"/>
              <a:t>(conclude based on 2</a:t>
            </a:r>
            <a:r>
              <a:rPr lang="en-GB" baseline="30000" dirty="0"/>
              <a:t>nd</a:t>
            </a:r>
            <a:r>
              <a:rPr lang="en-GB" dirty="0"/>
              <a:t> round discussion)</a:t>
            </a:r>
          </a:p>
        </p:txBody>
      </p:sp>
    </p:spTree>
    <p:extLst>
      <p:ext uri="{BB962C8B-B14F-4D97-AF65-F5344CB8AC3E}">
        <p14:creationId xmlns:p14="http://schemas.microsoft.com/office/powerpoint/2010/main" val="1849952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2-12: </a:t>
            </a:r>
            <a:r>
              <a:rPr lang="en-US" dirty="0"/>
              <a:t>Measurement requirement for UE who supports the beam level EMR reporting </a:t>
            </a:r>
          </a:p>
          <a:p>
            <a:pPr lvl="1"/>
            <a:r>
              <a:rPr lang="en-GB" b="1" u="sng" dirty="0"/>
              <a:t>Issue 2-12-1:</a:t>
            </a:r>
            <a:r>
              <a:rPr lang="en-GB" dirty="0"/>
              <a:t> Value of X?</a:t>
            </a:r>
          </a:p>
          <a:p>
            <a:pPr lvl="2"/>
            <a:r>
              <a:rPr lang="en-GB" dirty="0"/>
              <a:t>(conclude based on 2</a:t>
            </a:r>
            <a:r>
              <a:rPr lang="en-GB" baseline="30000" dirty="0"/>
              <a:t>nd</a:t>
            </a:r>
            <a:r>
              <a:rPr lang="en-GB" dirty="0"/>
              <a:t> round discussion)</a:t>
            </a:r>
          </a:p>
          <a:p>
            <a:pPr lvl="1"/>
            <a:r>
              <a:rPr lang="en-GB" b="1" u="sng" dirty="0"/>
              <a:t>Issue 2-12-2:</a:t>
            </a:r>
            <a:r>
              <a:rPr lang="en-GB" dirty="0"/>
              <a:t> Can the same value of X apply for NR inter-RAT beam measurements</a:t>
            </a:r>
          </a:p>
          <a:p>
            <a:pPr lvl="2"/>
            <a:r>
              <a:rPr lang="en-GB" dirty="0"/>
              <a:t> (conclude based on 2</a:t>
            </a:r>
            <a:r>
              <a:rPr lang="en-GB" baseline="30000" dirty="0"/>
              <a:t>nd</a:t>
            </a:r>
            <a:r>
              <a:rPr lang="en-GB" dirty="0"/>
              <a:t> round discussion)</a:t>
            </a:r>
          </a:p>
        </p:txBody>
      </p:sp>
    </p:spTree>
    <p:extLst>
      <p:ext uri="{BB962C8B-B14F-4D97-AF65-F5344CB8AC3E}">
        <p14:creationId xmlns:p14="http://schemas.microsoft.com/office/powerpoint/2010/main" val="24879995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2-13: Timer T331 length </a:t>
            </a:r>
          </a:p>
          <a:p>
            <a:pPr lvl="1"/>
            <a:r>
              <a:rPr lang="en-GB" b="1" u="sng" dirty="0"/>
              <a:t>Issue 2-13-1: </a:t>
            </a:r>
            <a:r>
              <a:rPr lang="en-GB" dirty="0"/>
              <a:t>Whether to include in LS any RAN4 recommendations, e.g. increase the value range for timer T331?</a:t>
            </a:r>
          </a:p>
          <a:p>
            <a:pPr lvl="2"/>
            <a:r>
              <a:rPr lang="en-GB" dirty="0"/>
              <a:t>(conclude based on 2</a:t>
            </a:r>
            <a:r>
              <a:rPr lang="en-GB" baseline="30000" dirty="0"/>
              <a:t>nd</a:t>
            </a:r>
            <a:r>
              <a:rPr lang="en-GB" dirty="0"/>
              <a:t> round discussion)</a:t>
            </a:r>
          </a:p>
          <a:p>
            <a:pPr lvl="1"/>
            <a:r>
              <a:rPr lang="en-GB" b="1" u="sng" dirty="0"/>
              <a:t>Issue 2-13-2: </a:t>
            </a:r>
            <a:r>
              <a:rPr lang="en-GB" dirty="0"/>
              <a:t>Candidate values for timer T331 (if to be recommended to be increased in Issue 2-13-1)</a:t>
            </a:r>
          </a:p>
          <a:p>
            <a:pPr lvl="2"/>
            <a:r>
              <a:rPr lang="en-GB" dirty="0"/>
              <a:t>(conclude based on 2</a:t>
            </a:r>
            <a:r>
              <a:rPr lang="en-GB" baseline="30000" dirty="0"/>
              <a:t>nd</a:t>
            </a:r>
            <a:r>
              <a:rPr lang="en-GB" dirty="0"/>
              <a:t> round discussion)</a:t>
            </a:r>
          </a:p>
        </p:txBody>
      </p:sp>
    </p:spTree>
    <p:extLst>
      <p:ext uri="{BB962C8B-B14F-4D97-AF65-F5344CB8AC3E}">
        <p14:creationId xmlns:p14="http://schemas.microsoft.com/office/powerpoint/2010/main" val="3558681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2-14: </a:t>
            </a:r>
            <a:r>
              <a:rPr lang="en-US" dirty="0"/>
              <a:t>UE Idle mode CA measurement requirements and UE conditions </a:t>
            </a:r>
          </a:p>
          <a:p>
            <a:pPr lvl="1"/>
            <a:r>
              <a:rPr lang="en-GB" b="1" u="sng" dirty="0"/>
              <a:t>Issue 2-14-1:</a:t>
            </a:r>
            <a:r>
              <a:rPr lang="en-GB" dirty="0"/>
              <a:t> Company view regarding whether having idle mode CA measurement requirements based on UE conditions (</a:t>
            </a:r>
            <a:r>
              <a:rPr lang="en-GB" dirty="0" err="1"/>
              <a:t>Srxlev</a:t>
            </a:r>
            <a:r>
              <a:rPr lang="en-GB" dirty="0"/>
              <a:t> and s-</a:t>
            </a:r>
            <a:r>
              <a:rPr lang="en-GB" dirty="0" err="1"/>
              <a:t>NonIntraSearch</a:t>
            </a:r>
            <a:r>
              <a:rPr lang="en-GB" dirty="0"/>
              <a:t>) could lead to uncertainty on network side concerning the reported results</a:t>
            </a:r>
          </a:p>
          <a:p>
            <a:pPr lvl="2"/>
            <a:r>
              <a:rPr lang="en-GB" dirty="0"/>
              <a:t>(conclude based on 2</a:t>
            </a:r>
            <a:r>
              <a:rPr lang="en-GB" baseline="30000" dirty="0"/>
              <a:t>nd</a:t>
            </a:r>
            <a:r>
              <a:rPr lang="en-GB" dirty="0"/>
              <a:t> round discussion)</a:t>
            </a:r>
          </a:p>
        </p:txBody>
      </p:sp>
    </p:spTree>
    <p:extLst>
      <p:ext uri="{BB962C8B-B14F-4D97-AF65-F5344CB8AC3E}">
        <p14:creationId xmlns:p14="http://schemas.microsoft.com/office/powerpoint/2010/main" val="3268437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2-15: </a:t>
            </a:r>
            <a:r>
              <a:rPr lang="en-US" dirty="0"/>
              <a:t>Cell detected status </a:t>
            </a:r>
          </a:p>
          <a:p>
            <a:pPr lvl="1"/>
            <a:r>
              <a:rPr lang="en-GB" b="1" u="sng" dirty="0"/>
              <a:t>Issue 2-15-1: </a:t>
            </a:r>
            <a:r>
              <a:rPr lang="en-GB" dirty="0"/>
              <a:t>RAN4 to discuss and agree if the cell detected status condition needs to be updated or clarified to reflect the cell detected state condition of the cell at the time of and during the actual connection release</a:t>
            </a:r>
          </a:p>
          <a:p>
            <a:pPr lvl="2"/>
            <a:r>
              <a:rPr lang="en-GB" dirty="0"/>
              <a:t>(conclude based on 2</a:t>
            </a:r>
            <a:r>
              <a:rPr lang="en-GB" baseline="30000" dirty="0"/>
              <a:t>nd</a:t>
            </a:r>
            <a:r>
              <a:rPr lang="en-GB" dirty="0"/>
              <a:t> round discussion)</a:t>
            </a:r>
          </a:p>
        </p:txBody>
      </p:sp>
    </p:spTree>
    <p:extLst>
      <p:ext uri="{BB962C8B-B14F-4D97-AF65-F5344CB8AC3E}">
        <p14:creationId xmlns:p14="http://schemas.microsoft.com/office/powerpoint/2010/main" val="4262417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639762"/>
          </a:xfrm>
        </p:spPr>
        <p:txBody>
          <a:bodyPr>
            <a:normAutofit fontScale="90000"/>
          </a:bodyPr>
          <a:lstStyle/>
          <a:p>
            <a:r>
              <a:rPr lang="fi-FI" dirty="0" err="1"/>
              <a:t>Background</a:t>
            </a:r>
            <a:endParaRPr lang="en-GB"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914401"/>
            <a:ext cx="10972800" cy="5211764"/>
          </a:xfrm>
        </p:spPr>
        <p:txBody>
          <a:bodyPr>
            <a:normAutofit/>
          </a:bodyPr>
          <a:lstStyle/>
          <a:p>
            <a:r>
              <a:rPr lang="fi-FI" dirty="0" err="1"/>
              <a:t>During</a:t>
            </a:r>
            <a:r>
              <a:rPr lang="fi-FI" dirty="0"/>
              <a:t> </a:t>
            </a:r>
            <a:r>
              <a:rPr lang="fi-FI" dirty="0" err="1"/>
              <a:t>the</a:t>
            </a:r>
            <a:r>
              <a:rPr lang="fi-FI" dirty="0"/>
              <a:t> RAN4#97e E-</a:t>
            </a:r>
            <a:r>
              <a:rPr lang="fi-FI" dirty="0" err="1"/>
              <a:t>meeting</a:t>
            </a:r>
            <a:r>
              <a:rPr lang="fi-FI" dirty="0"/>
              <a:t> </a:t>
            </a:r>
            <a:r>
              <a:rPr lang="fi-FI" dirty="0" err="1"/>
              <a:t>the</a:t>
            </a:r>
            <a:r>
              <a:rPr lang="fi-FI" dirty="0"/>
              <a:t> </a:t>
            </a:r>
            <a:r>
              <a:rPr lang="fi-FI" dirty="0" err="1"/>
              <a:t>dicussion</a:t>
            </a:r>
            <a:r>
              <a:rPr lang="fi-FI" dirty="0"/>
              <a:t> </a:t>
            </a:r>
            <a:r>
              <a:rPr lang="fi-FI" dirty="0" err="1"/>
              <a:t>related</a:t>
            </a:r>
            <a:r>
              <a:rPr lang="fi-FI" dirty="0"/>
              <a:t> to </a:t>
            </a:r>
            <a:r>
              <a:rPr lang="en-GB" dirty="0"/>
              <a:t>Multi-RAT Dual-Connectivity and Carrier Aggregation enhancements [</a:t>
            </a:r>
            <a:r>
              <a:rPr lang="en-GB" dirty="0" err="1"/>
              <a:t>LTE_NR_DC_CA_enh</a:t>
            </a:r>
            <a:r>
              <a:rPr lang="en-GB" dirty="0"/>
              <a:t>] continued.</a:t>
            </a:r>
          </a:p>
          <a:p>
            <a:r>
              <a:rPr lang="en-GB" dirty="0"/>
              <a:t>This WF addresses Idle mode CA measurement RRM requirements. </a:t>
            </a:r>
          </a:p>
          <a:p>
            <a:r>
              <a:rPr lang="fi-FI" dirty="0" err="1"/>
              <a:t>Summary</a:t>
            </a:r>
            <a:r>
              <a:rPr lang="fi-FI" dirty="0"/>
              <a:t> of </a:t>
            </a:r>
            <a:r>
              <a:rPr lang="fi-FI" dirty="0" err="1"/>
              <a:t>the</a:t>
            </a:r>
            <a:r>
              <a:rPr lang="fi-FI" dirty="0"/>
              <a:t> 1st </a:t>
            </a:r>
            <a:r>
              <a:rPr lang="fi-FI" dirty="0" err="1"/>
              <a:t>round</a:t>
            </a:r>
            <a:r>
              <a:rPr lang="fi-FI" dirty="0"/>
              <a:t> </a:t>
            </a:r>
            <a:r>
              <a:rPr lang="fi-FI" dirty="0" err="1"/>
              <a:t>discussion</a:t>
            </a:r>
            <a:r>
              <a:rPr lang="fi-FI" dirty="0"/>
              <a:t> </a:t>
            </a:r>
            <a:r>
              <a:rPr lang="fi-FI" dirty="0" err="1"/>
              <a:t>during</a:t>
            </a:r>
            <a:r>
              <a:rPr lang="fi-FI" dirty="0"/>
              <a:t> RAN4#97e </a:t>
            </a:r>
            <a:r>
              <a:rPr lang="fi-FI" dirty="0" err="1"/>
              <a:t>meeting</a:t>
            </a:r>
            <a:r>
              <a:rPr lang="fi-FI" dirty="0"/>
              <a:t> is </a:t>
            </a:r>
            <a:r>
              <a:rPr lang="fi-FI" dirty="0" err="1"/>
              <a:t>captured</a:t>
            </a:r>
            <a:r>
              <a:rPr lang="fi-FI" dirty="0"/>
              <a:t> in R4-2017009.</a:t>
            </a:r>
          </a:p>
          <a:p>
            <a:pPr lvl="1"/>
            <a:r>
              <a:rPr lang="fi-FI" dirty="0" err="1"/>
              <a:t>Summary</a:t>
            </a:r>
            <a:r>
              <a:rPr lang="fi-FI" dirty="0"/>
              <a:t> </a:t>
            </a:r>
            <a:r>
              <a:rPr lang="fi-FI" dirty="0" err="1"/>
              <a:t>document</a:t>
            </a:r>
            <a:r>
              <a:rPr lang="fi-FI" dirty="0"/>
              <a:t> </a:t>
            </a:r>
            <a:r>
              <a:rPr lang="fi-FI" dirty="0" err="1"/>
              <a:t>additionally</a:t>
            </a:r>
            <a:r>
              <a:rPr lang="fi-FI" dirty="0"/>
              <a:t> </a:t>
            </a:r>
            <a:r>
              <a:rPr lang="fi-FI" dirty="0" err="1"/>
              <a:t>includes</a:t>
            </a:r>
            <a:r>
              <a:rPr lang="fi-FI" dirty="0"/>
              <a:t> </a:t>
            </a:r>
            <a:r>
              <a:rPr lang="fi-FI" dirty="0" err="1"/>
              <a:t>background</a:t>
            </a:r>
            <a:r>
              <a:rPr lang="fi-FI" dirty="0"/>
              <a:t> for </a:t>
            </a:r>
            <a:r>
              <a:rPr lang="fi-FI" dirty="0" err="1"/>
              <a:t>topics</a:t>
            </a:r>
            <a:r>
              <a:rPr lang="fi-FI" dirty="0"/>
              <a:t> #1 and #2, </a:t>
            </a:r>
            <a:r>
              <a:rPr lang="fi-FI" dirty="0" err="1"/>
              <a:t>based</a:t>
            </a:r>
            <a:r>
              <a:rPr lang="fi-FI" dirty="0"/>
              <a:t> on </a:t>
            </a:r>
            <a:r>
              <a:rPr lang="fi-FI" dirty="0" err="1"/>
              <a:t>the</a:t>
            </a:r>
            <a:r>
              <a:rPr lang="fi-FI" dirty="0"/>
              <a:t> input </a:t>
            </a:r>
            <a:r>
              <a:rPr lang="fi-FI" dirty="0" err="1"/>
              <a:t>from</a:t>
            </a:r>
            <a:r>
              <a:rPr lang="fi-FI" dirty="0"/>
              <a:t> </a:t>
            </a:r>
            <a:r>
              <a:rPr lang="fi-FI" dirty="0" err="1"/>
              <a:t>the</a:t>
            </a:r>
            <a:r>
              <a:rPr lang="fi-FI" dirty="0"/>
              <a:t> </a:t>
            </a:r>
            <a:r>
              <a:rPr lang="fi-FI" dirty="0" err="1"/>
              <a:t>companies</a:t>
            </a:r>
            <a:r>
              <a:rPr lang="fi-FI" dirty="0"/>
              <a:t>.</a:t>
            </a:r>
          </a:p>
        </p:txBody>
      </p:sp>
    </p:spTree>
    <p:extLst>
      <p:ext uri="{BB962C8B-B14F-4D97-AF65-F5344CB8AC3E}">
        <p14:creationId xmlns:p14="http://schemas.microsoft.com/office/powerpoint/2010/main" val="503013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US" dirty="0"/>
              <a:t>Sub-topic #1-1: UE measurement requirements for idle mode CA measurements, when </a:t>
            </a:r>
            <a:r>
              <a:rPr lang="en-US" dirty="0" err="1"/>
              <a:t>SnonIntraSearchP</a:t>
            </a:r>
            <a:r>
              <a:rPr lang="en-US" dirty="0"/>
              <a:t>/Q are not configured:</a:t>
            </a:r>
          </a:p>
          <a:p>
            <a:pPr lvl="1"/>
            <a:r>
              <a:rPr lang="en-GB" dirty="0"/>
              <a:t>Issue 1-1-1: UE measurement requirements for idle mode CA measurements, when </a:t>
            </a:r>
            <a:r>
              <a:rPr lang="en-GB" dirty="0" err="1"/>
              <a:t>SnonIntraSearchP</a:t>
            </a:r>
            <a:r>
              <a:rPr lang="en-GB" dirty="0"/>
              <a:t>/Q are not configured</a:t>
            </a:r>
            <a:endParaRPr lang="en-US" dirty="0"/>
          </a:p>
          <a:p>
            <a:pPr lvl="2"/>
            <a:r>
              <a:rPr lang="en-GB" dirty="0">
                <a:highlight>
                  <a:srgbClr val="00FF00"/>
                </a:highlight>
                <a:latin typeface="Times New Roman" panose="02020603050405020304" pitchFamily="18" charset="0"/>
                <a:ea typeface="SimSun" panose="02010600030101010101" pitchFamily="2" charset="-122"/>
              </a:rPr>
              <a:t>Agreement: UE measurement requirements for idle mode CA measurements, when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baseline="-25000" dirty="0">
                <a:highlight>
                  <a:srgbClr val="00FF00"/>
                </a:highlight>
                <a:latin typeface="Times New Roman" panose="02020603050405020304" pitchFamily="18" charset="0"/>
                <a:ea typeface="SimSun" panose="02010600030101010101" pitchFamily="2" charset="-122"/>
              </a:rPr>
              <a:t>/Q</a:t>
            </a:r>
            <a:r>
              <a:rPr lang="en-GB" dirty="0">
                <a:highlight>
                  <a:srgbClr val="00FF00"/>
                </a:highlight>
                <a:latin typeface="Times New Roman" panose="02020603050405020304" pitchFamily="18" charset="0"/>
                <a:ea typeface="SimSun" panose="02010600030101010101" pitchFamily="2" charset="-122"/>
              </a:rPr>
              <a:t> are not configured, follow requirements in section 4.2.2.4 table 4.2.2.4-1</a:t>
            </a:r>
            <a:endParaRPr lang="en-GB" dirty="0"/>
          </a:p>
        </p:txBody>
      </p:sp>
    </p:spTree>
    <p:extLst>
      <p:ext uri="{BB962C8B-B14F-4D97-AF65-F5344CB8AC3E}">
        <p14:creationId xmlns:p14="http://schemas.microsoft.com/office/powerpoint/2010/main" val="2794391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fontScale="70000" lnSpcReduction="20000"/>
          </a:bodyPr>
          <a:lstStyle/>
          <a:p>
            <a:pPr lvl="0"/>
            <a:r>
              <a:rPr lang="en-US" dirty="0"/>
              <a:t>Sub-topic #1-2: UE measurement requirements for idle mode CA measurements, when </a:t>
            </a:r>
            <a:r>
              <a:rPr lang="en-US" dirty="0" err="1"/>
              <a:t>SnonIntraSearchP</a:t>
            </a:r>
            <a:r>
              <a:rPr lang="en-US" dirty="0"/>
              <a:t>/Q are configured</a:t>
            </a:r>
            <a:endParaRPr lang="en-GB" dirty="0"/>
          </a:p>
          <a:p>
            <a:pPr lvl="1"/>
            <a:r>
              <a:rPr lang="en-US" dirty="0"/>
              <a:t>Issue 1-2-1: </a:t>
            </a:r>
            <a:r>
              <a:rPr lang="en-US" dirty="0" err="1"/>
              <a:t>Srxlev</a:t>
            </a:r>
            <a:r>
              <a:rPr lang="en-US" dirty="0"/>
              <a:t> ≤ </a:t>
            </a:r>
            <a:r>
              <a:rPr lang="en-US" dirty="0" err="1"/>
              <a:t>SnonIntraSearchP</a:t>
            </a:r>
            <a:r>
              <a:rPr lang="en-US" dirty="0"/>
              <a:t> or </a:t>
            </a:r>
            <a:r>
              <a:rPr lang="en-US" dirty="0" err="1"/>
              <a:t>Squal</a:t>
            </a:r>
            <a:r>
              <a:rPr lang="en-US" dirty="0"/>
              <a:t> ≤ </a:t>
            </a:r>
            <a:r>
              <a:rPr lang="en-US" dirty="0" err="1"/>
              <a:t>SnonIntraSearchQ</a:t>
            </a:r>
            <a:r>
              <a:rPr lang="en-US" dirty="0"/>
              <a:t> (high priority carrier not configured):</a:t>
            </a:r>
          </a:p>
          <a:p>
            <a:pPr marL="1082040" hangingPunct="0">
              <a:spcAft>
                <a:spcPts val="900"/>
              </a:spcAft>
            </a:pPr>
            <a:r>
              <a:rPr lang="en-GB" dirty="0">
                <a:highlight>
                  <a:srgbClr val="00FF00"/>
                </a:highlight>
                <a:latin typeface="Times New Roman" panose="02020603050405020304" pitchFamily="18" charset="0"/>
                <a:ea typeface="Times New Roman" panose="02020603050405020304" pitchFamily="18" charset="0"/>
              </a:rPr>
              <a:t>Agreement: </a:t>
            </a:r>
            <a:endParaRPr lang="en-GB" dirty="0">
              <a:latin typeface="Times New Roman" panose="02020603050405020304" pitchFamily="18" charset="0"/>
              <a:ea typeface="Times New Roman" panose="02020603050405020304" pitchFamily="18" charset="0"/>
            </a:endParaRPr>
          </a:p>
          <a:p>
            <a:pPr marL="1262380" hangingPunct="0">
              <a:spcAft>
                <a:spcPts val="900"/>
              </a:spcAft>
            </a:pPr>
            <a:r>
              <a:rPr lang="en-GB" dirty="0">
                <a:highlight>
                  <a:srgbClr val="00FF00"/>
                </a:highlight>
                <a:latin typeface="Times New Roman" panose="02020603050405020304" pitchFamily="18" charset="0"/>
                <a:ea typeface="SimSun" panose="02010600030101010101" pitchFamily="2" charset="-122"/>
              </a:rPr>
              <a:t>UE measurement requirements for idle mode CA measurements, when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baseline="-25000" dirty="0">
                <a:highlight>
                  <a:srgbClr val="00FF00"/>
                </a:highlight>
                <a:latin typeface="Times New Roman" panose="02020603050405020304" pitchFamily="18" charset="0"/>
                <a:ea typeface="SimSun" panose="02010600030101010101" pitchFamily="2" charset="-122"/>
              </a:rPr>
              <a:t>/Q</a:t>
            </a:r>
            <a:r>
              <a:rPr lang="en-GB" dirty="0">
                <a:highlight>
                  <a:srgbClr val="00FF00"/>
                </a:highlight>
                <a:latin typeface="Times New Roman" panose="02020603050405020304" pitchFamily="18" charset="0"/>
                <a:ea typeface="SimSun" panose="02010600030101010101" pitchFamily="2" charset="-122"/>
              </a:rPr>
              <a:t> are configured, and when </a:t>
            </a:r>
            <a:r>
              <a:rPr lang="en-GB" dirty="0" err="1">
                <a:highlight>
                  <a:srgbClr val="00FF00"/>
                </a:highlight>
                <a:latin typeface="Times New Roman" panose="02020603050405020304" pitchFamily="18" charset="0"/>
                <a:ea typeface="SimSun" panose="02010600030101010101" pitchFamily="2" charset="-122"/>
              </a:rPr>
              <a:t>Srxlev</a:t>
            </a:r>
            <a:r>
              <a:rPr lang="en-GB" dirty="0">
                <a:highlight>
                  <a:srgbClr val="00FF00"/>
                </a:highlight>
                <a:latin typeface="Times New Roman" panose="02020603050405020304" pitchFamily="18" charset="0"/>
                <a:ea typeface="SimSun" panose="02010600030101010101" pitchFamily="2" charset="-122"/>
              </a:rPr>
              <a:t> ≤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dirty="0">
                <a:highlight>
                  <a:srgbClr val="00FF00"/>
                </a:highlight>
                <a:latin typeface="Times New Roman" panose="02020603050405020304" pitchFamily="18" charset="0"/>
                <a:ea typeface="SimSun" panose="02010600030101010101" pitchFamily="2" charset="-122"/>
              </a:rPr>
              <a:t> or </a:t>
            </a:r>
            <a:r>
              <a:rPr lang="en-GB" dirty="0" err="1">
                <a:highlight>
                  <a:srgbClr val="00FF00"/>
                </a:highlight>
                <a:latin typeface="Times New Roman" panose="02020603050405020304" pitchFamily="18" charset="0"/>
                <a:ea typeface="SimSun" panose="02010600030101010101" pitchFamily="2" charset="-122"/>
              </a:rPr>
              <a:t>Squal</a:t>
            </a:r>
            <a:r>
              <a:rPr lang="en-GB" dirty="0">
                <a:highlight>
                  <a:srgbClr val="00FF00"/>
                </a:highlight>
                <a:latin typeface="Times New Roman" panose="02020603050405020304" pitchFamily="18" charset="0"/>
                <a:ea typeface="SimSun" panose="02010600030101010101" pitchFamily="2" charset="-122"/>
              </a:rPr>
              <a:t> ≤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nonIntraSearchQ</a:t>
            </a:r>
            <a:r>
              <a:rPr lang="en-GB" dirty="0">
                <a:highlight>
                  <a:srgbClr val="00FF00"/>
                </a:highlight>
                <a:latin typeface="Times New Roman" panose="02020603050405020304" pitchFamily="18" charset="0"/>
                <a:ea typeface="SimSun" panose="02010600030101010101" pitchFamily="2" charset="-122"/>
              </a:rPr>
              <a:t> follow requirements in section 4.2.2.4 table 4.2.2.4-1. </a:t>
            </a:r>
            <a:endParaRPr lang="en-GB" dirty="0">
              <a:latin typeface="Times New Roman" panose="02020603050405020304" pitchFamily="18" charset="0"/>
              <a:ea typeface="Times New Roman" panose="02020603050405020304" pitchFamily="18" charset="0"/>
            </a:endParaRPr>
          </a:p>
          <a:p>
            <a:pPr marL="126238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Same principles will apply for inter-RAT measurements</a:t>
            </a:r>
            <a:endParaRPr lang="en-GB" dirty="0">
              <a:latin typeface="Times New Roman" panose="02020603050405020304" pitchFamily="18" charset="0"/>
              <a:ea typeface="Times New Roman" panose="02020603050405020304" pitchFamily="18" charset="0"/>
            </a:endParaRPr>
          </a:p>
          <a:p>
            <a:pPr marL="144272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E-UTRAN measurements when UE is in NR IDLE or INACTIVE mode</a:t>
            </a:r>
            <a:endParaRPr lang="en-GB" dirty="0">
              <a:latin typeface="Times New Roman" panose="02020603050405020304" pitchFamily="18" charset="0"/>
              <a:ea typeface="Times New Roman" panose="02020603050405020304" pitchFamily="18" charset="0"/>
            </a:endParaRPr>
          </a:p>
          <a:p>
            <a:pPr marL="144272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NR measurements when UE is in LTE IDLE mode</a:t>
            </a:r>
            <a:endParaRPr lang="en-GB" dirty="0">
              <a:latin typeface="Times New Roman" panose="02020603050405020304" pitchFamily="18" charset="0"/>
              <a:ea typeface="Times New Roman" panose="02020603050405020304" pitchFamily="18" charset="0"/>
            </a:endParaRPr>
          </a:p>
          <a:p>
            <a:pPr lvl="2"/>
            <a:endParaRPr lang="en-GB" dirty="0"/>
          </a:p>
        </p:txBody>
      </p:sp>
    </p:spTree>
    <p:extLst>
      <p:ext uri="{BB962C8B-B14F-4D97-AF65-F5344CB8AC3E}">
        <p14:creationId xmlns:p14="http://schemas.microsoft.com/office/powerpoint/2010/main" val="597299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fontScale="70000" lnSpcReduction="20000"/>
          </a:bodyPr>
          <a:lstStyle/>
          <a:p>
            <a:pPr lvl="0"/>
            <a:r>
              <a:rPr lang="en-US" dirty="0"/>
              <a:t>Sub-topic #1-2: UE measurement requirements for idle mode CA measurements, when </a:t>
            </a:r>
            <a:r>
              <a:rPr lang="en-US" dirty="0" err="1"/>
              <a:t>SnonIntraSearchP</a:t>
            </a:r>
            <a:r>
              <a:rPr lang="en-US" dirty="0"/>
              <a:t>/Q are configured</a:t>
            </a:r>
            <a:endParaRPr lang="en-GB" dirty="0"/>
          </a:p>
          <a:p>
            <a:pPr lvl="1"/>
            <a:r>
              <a:rPr lang="en-US" dirty="0"/>
              <a:t>Issue 1-2-2: </a:t>
            </a:r>
            <a:r>
              <a:rPr lang="en-US" dirty="0" err="1"/>
              <a:t>Srxlev</a:t>
            </a:r>
            <a:r>
              <a:rPr lang="en-US" dirty="0"/>
              <a:t> ≤ </a:t>
            </a:r>
            <a:r>
              <a:rPr lang="en-US" dirty="0" err="1"/>
              <a:t>SnonIntraSearchP</a:t>
            </a:r>
            <a:r>
              <a:rPr lang="en-US" dirty="0"/>
              <a:t> or </a:t>
            </a:r>
            <a:r>
              <a:rPr lang="en-US" dirty="0" err="1"/>
              <a:t>Squal</a:t>
            </a:r>
            <a:r>
              <a:rPr lang="en-US" dirty="0"/>
              <a:t> ≤ </a:t>
            </a:r>
            <a:r>
              <a:rPr lang="en-US" dirty="0" err="1"/>
              <a:t>SnonIntraSearchQ</a:t>
            </a:r>
            <a:r>
              <a:rPr lang="en-US" dirty="0"/>
              <a:t> (high priority carrier configured):</a:t>
            </a:r>
          </a:p>
          <a:p>
            <a:pPr marL="1082040" hangingPunct="0">
              <a:spcAft>
                <a:spcPts val="900"/>
              </a:spcAft>
            </a:pPr>
            <a:r>
              <a:rPr lang="en-GB" dirty="0">
                <a:highlight>
                  <a:srgbClr val="00FF00"/>
                </a:highlight>
                <a:latin typeface="Times New Roman" panose="02020603050405020304" pitchFamily="18" charset="0"/>
                <a:ea typeface="Times New Roman" panose="02020603050405020304" pitchFamily="18" charset="0"/>
              </a:rPr>
              <a:t>Agreement: </a:t>
            </a:r>
            <a:endParaRPr lang="en-GB" dirty="0">
              <a:latin typeface="Times New Roman" panose="02020603050405020304" pitchFamily="18" charset="0"/>
              <a:ea typeface="Times New Roman" panose="02020603050405020304" pitchFamily="18" charset="0"/>
            </a:endParaRPr>
          </a:p>
          <a:p>
            <a:pPr marL="1262380" hangingPunct="0">
              <a:spcAft>
                <a:spcPts val="900"/>
              </a:spcAft>
            </a:pPr>
            <a:r>
              <a:rPr lang="en-GB" dirty="0">
                <a:highlight>
                  <a:srgbClr val="00FF00"/>
                </a:highlight>
                <a:latin typeface="Times New Roman" panose="02020603050405020304" pitchFamily="18" charset="0"/>
                <a:ea typeface="SimSun" panose="02010600030101010101" pitchFamily="2" charset="-122"/>
              </a:rPr>
              <a:t>UE measurement requirements for idle mode CA measurements, when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baseline="-25000" dirty="0">
                <a:highlight>
                  <a:srgbClr val="00FF00"/>
                </a:highlight>
                <a:latin typeface="Times New Roman" panose="02020603050405020304" pitchFamily="18" charset="0"/>
                <a:ea typeface="SimSun" panose="02010600030101010101" pitchFamily="2" charset="-122"/>
              </a:rPr>
              <a:t>/Q</a:t>
            </a:r>
            <a:r>
              <a:rPr lang="en-GB" dirty="0">
                <a:highlight>
                  <a:srgbClr val="00FF00"/>
                </a:highlight>
                <a:latin typeface="Times New Roman" panose="02020603050405020304" pitchFamily="18" charset="0"/>
                <a:ea typeface="SimSun" panose="02010600030101010101" pitchFamily="2" charset="-122"/>
              </a:rPr>
              <a:t> are configured, and when </a:t>
            </a:r>
            <a:r>
              <a:rPr lang="en-GB" dirty="0" err="1">
                <a:highlight>
                  <a:srgbClr val="00FF00"/>
                </a:highlight>
                <a:latin typeface="Times New Roman" panose="02020603050405020304" pitchFamily="18" charset="0"/>
                <a:ea typeface="SimSun" panose="02010600030101010101" pitchFamily="2" charset="-122"/>
              </a:rPr>
              <a:t>Srxlev</a:t>
            </a:r>
            <a:r>
              <a:rPr lang="en-GB" dirty="0">
                <a:highlight>
                  <a:srgbClr val="00FF00"/>
                </a:highlight>
                <a:latin typeface="Times New Roman" panose="02020603050405020304" pitchFamily="18" charset="0"/>
                <a:ea typeface="SimSun" panose="02010600030101010101" pitchFamily="2" charset="-122"/>
              </a:rPr>
              <a:t> ≤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dirty="0">
                <a:highlight>
                  <a:srgbClr val="00FF00"/>
                </a:highlight>
                <a:latin typeface="Times New Roman" panose="02020603050405020304" pitchFamily="18" charset="0"/>
                <a:ea typeface="SimSun" panose="02010600030101010101" pitchFamily="2" charset="-122"/>
              </a:rPr>
              <a:t> or </a:t>
            </a:r>
            <a:r>
              <a:rPr lang="en-GB" dirty="0" err="1">
                <a:highlight>
                  <a:srgbClr val="00FF00"/>
                </a:highlight>
                <a:latin typeface="Times New Roman" panose="02020603050405020304" pitchFamily="18" charset="0"/>
                <a:ea typeface="SimSun" panose="02010600030101010101" pitchFamily="2" charset="-122"/>
              </a:rPr>
              <a:t>Squal</a:t>
            </a:r>
            <a:r>
              <a:rPr lang="en-GB" dirty="0">
                <a:highlight>
                  <a:srgbClr val="00FF00"/>
                </a:highlight>
                <a:latin typeface="Times New Roman" panose="02020603050405020304" pitchFamily="18" charset="0"/>
                <a:ea typeface="SimSun" panose="02010600030101010101" pitchFamily="2" charset="-122"/>
              </a:rPr>
              <a:t> ≤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nonIntraSearchQ</a:t>
            </a:r>
            <a:r>
              <a:rPr lang="en-GB" dirty="0">
                <a:highlight>
                  <a:srgbClr val="00FF00"/>
                </a:highlight>
                <a:latin typeface="Times New Roman" panose="02020603050405020304" pitchFamily="18" charset="0"/>
                <a:ea typeface="SimSun" panose="02010600030101010101" pitchFamily="2" charset="-122"/>
              </a:rPr>
              <a:t> follow requirements in section 4.2.2.4 table 4.2.2.4-1. </a:t>
            </a:r>
            <a:endParaRPr lang="en-GB" dirty="0">
              <a:latin typeface="Times New Roman" panose="02020603050405020304" pitchFamily="18" charset="0"/>
              <a:ea typeface="Times New Roman" panose="02020603050405020304" pitchFamily="18" charset="0"/>
            </a:endParaRPr>
          </a:p>
          <a:p>
            <a:pPr marL="126238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Same principles will apply for inter-RAT measurements</a:t>
            </a:r>
            <a:endParaRPr lang="en-GB" dirty="0">
              <a:latin typeface="Times New Roman" panose="02020603050405020304" pitchFamily="18" charset="0"/>
              <a:ea typeface="Times New Roman" panose="02020603050405020304" pitchFamily="18" charset="0"/>
            </a:endParaRPr>
          </a:p>
          <a:p>
            <a:pPr marL="144272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E-UTRAN measurements when UE is in NR IDLE or INACTIVE mode</a:t>
            </a:r>
            <a:endParaRPr lang="en-GB" dirty="0">
              <a:latin typeface="Times New Roman" panose="02020603050405020304" pitchFamily="18" charset="0"/>
              <a:ea typeface="Times New Roman" panose="02020603050405020304" pitchFamily="18" charset="0"/>
            </a:endParaRPr>
          </a:p>
          <a:p>
            <a:pPr marL="144272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NR measurements when UE is in LTE IDLE mode</a:t>
            </a:r>
            <a:endParaRPr lang="en-GB" dirty="0">
              <a:latin typeface="Times New Roman" panose="02020603050405020304" pitchFamily="18" charset="0"/>
              <a:ea typeface="Times New Roman" panose="02020603050405020304" pitchFamily="18" charset="0"/>
            </a:endParaRPr>
          </a:p>
          <a:p>
            <a:pPr lvl="2"/>
            <a:endParaRPr lang="en-GB" dirty="0"/>
          </a:p>
        </p:txBody>
      </p:sp>
    </p:spTree>
    <p:extLst>
      <p:ext uri="{BB962C8B-B14F-4D97-AF65-F5344CB8AC3E}">
        <p14:creationId xmlns:p14="http://schemas.microsoft.com/office/powerpoint/2010/main" val="2393400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fontScale="70000" lnSpcReduction="20000"/>
          </a:bodyPr>
          <a:lstStyle/>
          <a:p>
            <a:pPr lvl="0"/>
            <a:r>
              <a:rPr lang="fi-FI" u="sng" dirty="0"/>
              <a:t>WF on </a:t>
            </a:r>
            <a:r>
              <a:rPr lang="fi-FI" u="sng" dirty="0" err="1"/>
              <a:t>Issue</a:t>
            </a:r>
            <a:r>
              <a:rPr lang="fi-FI" u="sng" dirty="0"/>
              <a:t> 1-2-3:</a:t>
            </a:r>
          </a:p>
          <a:p>
            <a:pPr lvl="1"/>
            <a:r>
              <a:rPr lang="en-GB" b="1" u="sng" dirty="0"/>
              <a:t>Issue 1-2-3: </a:t>
            </a:r>
            <a:r>
              <a:rPr lang="en-GB" dirty="0" err="1"/>
              <a:t>Srxlev</a:t>
            </a:r>
            <a:r>
              <a:rPr lang="en-GB" dirty="0"/>
              <a:t> &gt; </a:t>
            </a:r>
            <a:r>
              <a:rPr lang="en-GB" dirty="0" err="1"/>
              <a:t>S</a:t>
            </a:r>
            <a:r>
              <a:rPr lang="en-GB" baseline="-25000" dirty="0" err="1"/>
              <a:t>nonIntraSearchP</a:t>
            </a:r>
            <a:r>
              <a:rPr lang="en-GB" dirty="0"/>
              <a:t> and </a:t>
            </a:r>
            <a:r>
              <a:rPr lang="en-GB" dirty="0" err="1"/>
              <a:t>Squal</a:t>
            </a:r>
            <a:r>
              <a:rPr lang="en-GB" dirty="0"/>
              <a:t> &gt; </a:t>
            </a:r>
            <a:r>
              <a:rPr lang="en-GB" dirty="0" err="1"/>
              <a:t>S</a:t>
            </a:r>
            <a:r>
              <a:rPr lang="en-GB" baseline="-25000" dirty="0" err="1"/>
              <a:t>nonIntraSearchQ</a:t>
            </a:r>
            <a:r>
              <a:rPr lang="en-GB" dirty="0"/>
              <a:t> (high priority carrier configured):</a:t>
            </a:r>
          </a:p>
          <a:p>
            <a:pPr lvl="2" hangingPunct="0"/>
            <a:r>
              <a:rPr lang="en-GB" dirty="0"/>
              <a:t>Candidate agreement (from GTW): </a:t>
            </a:r>
          </a:p>
          <a:p>
            <a:pPr lvl="3" hangingPunct="0"/>
            <a:r>
              <a:rPr lang="en-GB" dirty="0"/>
              <a:t>UE measurement requirements for idle mode CA measurements, when </a:t>
            </a:r>
            <a:r>
              <a:rPr lang="en-GB" dirty="0" err="1"/>
              <a:t>S</a:t>
            </a:r>
            <a:r>
              <a:rPr lang="en-GB" baseline="-25000" dirty="0" err="1"/>
              <a:t>nonIntraSearchP</a:t>
            </a:r>
            <a:r>
              <a:rPr lang="en-GB" baseline="-25000" dirty="0"/>
              <a:t>/Q</a:t>
            </a:r>
            <a:r>
              <a:rPr lang="en-GB" dirty="0"/>
              <a:t> are configured, when </a:t>
            </a:r>
            <a:r>
              <a:rPr lang="en-GB" dirty="0" err="1"/>
              <a:t>Srxlev</a:t>
            </a:r>
            <a:r>
              <a:rPr lang="en-GB" dirty="0"/>
              <a:t> &gt; </a:t>
            </a:r>
            <a:r>
              <a:rPr lang="en-GB" dirty="0" err="1"/>
              <a:t>S</a:t>
            </a:r>
            <a:r>
              <a:rPr lang="en-GB" baseline="-25000" dirty="0" err="1"/>
              <a:t>nonIntraSearchP</a:t>
            </a:r>
            <a:r>
              <a:rPr lang="en-GB" dirty="0"/>
              <a:t> and </a:t>
            </a:r>
            <a:r>
              <a:rPr lang="en-GB" dirty="0" err="1"/>
              <a:t>Squal</a:t>
            </a:r>
            <a:r>
              <a:rPr lang="en-GB" dirty="0"/>
              <a:t> &gt; </a:t>
            </a:r>
            <a:r>
              <a:rPr lang="en-GB" dirty="0" err="1"/>
              <a:t>S</a:t>
            </a:r>
            <a:r>
              <a:rPr lang="en-GB" baseline="-25000" dirty="0" err="1"/>
              <a:t>nonIntraSearchQ</a:t>
            </a:r>
            <a:r>
              <a:rPr lang="en-GB" dirty="0"/>
              <a:t>, and the UE is configured with one or more higher priority carrier, at least follow requirements in section 4.2.2.7.</a:t>
            </a:r>
          </a:p>
          <a:p>
            <a:pPr lvl="3"/>
            <a:r>
              <a:rPr lang="en-GB" dirty="0"/>
              <a:t>Send LS to RAN2 to inform on the agreement and RAN4 observations that the measurement duration can exceed the maximum configurable duration of T331 timer but there is no consensus in RAN4 whether the timer value needs to be increased. It is up to RAN2 whether and how to resolve the issue.</a:t>
            </a:r>
          </a:p>
          <a:p>
            <a:r>
              <a:rPr lang="en-GB" dirty="0">
                <a:latin typeface="+mj-lt"/>
                <a:ea typeface="Times New Roman" panose="02020603050405020304" pitchFamily="18" charset="0"/>
              </a:rPr>
              <a:t>Moderator Propose following (</a:t>
            </a:r>
            <a:r>
              <a:rPr lang="en-GB" dirty="0"/>
              <a:t>conclude based on</a:t>
            </a:r>
            <a:r>
              <a:rPr lang="en-GB" dirty="0">
                <a:latin typeface="+mj-lt"/>
                <a:ea typeface="Times New Roman" panose="02020603050405020304" pitchFamily="18" charset="0"/>
              </a:rPr>
              <a:t> 2</a:t>
            </a:r>
            <a:r>
              <a:rPr lang="en-GB" baseline="30000" dirty="0">
                <a:latin typeface="+mj-lt"/>
                <a:ea typeface="Times New Roman" panose="02020603050405020304" pitchFamily="18" charset="0"/>
              </a:rPr>
              <a:t>nd</a:t>
            </a:r>
            <a:r>
              <a:rPr lang="en-GB" dirty="0">
                <a:latin typeface="+mj-lt"/>
                <a:ea typeface="Times New Roman" panose="02020603050405020304" pitchFamily="18" charset="0"/>
              </a:rPr>
              <a:t> round discussion):</a:t>
            </a:r>
          </a:p>
          <a:p>
            <a:pPr lvl="1"/>
            <a:r>
              <a:rPr lang="en-GB" dirty="0">
                <a:highlight>
                  <a:srgbClr val="FFFF00"/>
                </a:highlight>
              </a:rPr>
              <a:t>UE measurement requirements for idle mode CA measurements, when </a:t>
            </a:r>
            <a:r>
              <a:rPr lang="en-GB" dirty="0" err="1">
                <a:highlight>
                  <a:srgbClr val="FFFF00"/>
                </a:highlight>
              </a:rPr>
              <a:t>S</a:t>
            </a:r>
            <a:r>
              <a:rPr lang="en-GB" baseline="-25000" dirty="0" err="1">
                <a:highlight>
                  <a:srgbClr val="FFFF00"/>
                </a:highlight>
              </a:rPr>
              <a:t>nonIntraSearchP</a:t>
            </a:r>
            <a:r>
              <a:rPr lang="en-GB" baseline="-25000" dirty="0">
                <a:highlight>
                  <a:srgbClr val="FFFF00"/>
                </a:highlight>
              </a:rPr>
              <a:t>/Q</a:t>
            </a:r>
            <a:r>
              <a:rPr lang="en-GB" dirty="0">
                <a:highlight>
                  <a:srgbClr val="FFFF00"/>
                </a:highlight>
              </a:rPr>
              <a:t> are configured, and (</a:t>
            </a:r>
            <a:r>
              <a:rPr lang="en-GB" dirty="0" err="1">
                <a:highlight>
                  <a:srgbClr val="FFFF00"/>
                </a:highlight>
              </a:rPr>
              <a:t>Srxlev</a:t>
            </a:r>
            <a:r>
              <a:rPr lang="en-GB" dirty="0">
                <a:highlight>
                  <a:srgbClr val="FFFF00"/>
                </a:highlight>
              </a:rPr>
              <a:t> &gt; </a:t>
            </a:r>
            <a:r>
              <a:rPr lang="en-GB" dirty="0" err="1">
                <a:highlight>
                  <a:srgbClr val="FFFF00"/>
                </a:highlight>
              </a:rPr>
              <a:t>S</a:t>
            </a:r>
            <a:r>
              <a:rPr lang="en-GB" baseline="-25000" dirty="0" err="1">
                <a:highlight>
                  <a:srgbClr val="FFFF00"/>
                </a:highlight>
              </a:rPr>
              <a:t>nonIntraSearchP</a:t>
            </a:r>
            <a:r>
              <a:rPr lang="en-GB" dirty="0">
                <a:highlight>
                  <a:srgbClr val="FFFF00"/>
                </a:highlight>
              </a:rPr>
              <a:t> and </a:t>
            </a:r>
            <a:r>
              <a:rPr lang="en-GB" dirty="0" err="1">
                <a:highlight>
                  <a:srgbClr val="FFFF00"/>
                </a:highlight>
              </a:rPr>
              <a:t>Squal</a:t>
            </a:r>
            <a:r>
              <a:rPr lang="en-GB" dirty="0">
                <a:highlight>
                  <a:srgbClr val="FFFF00"/>
                </a:highlight>
              </a:rPr>
              <a:t> &gt; </a:t>
            </a:r>
            <a:r>
              <a:rPr lang="en-GB" dirty="0" err="1">
                <a:highlight>
                  <a:srgbClr val="FFFF00"/>
                </a:highlight>
              </a:rPr>
              <a:t>S</a:t>
            </a:r>
            <a:r>
              <a:rPr lang="en-GB" baseline="-25000" dirty="0" err="1">
                <a:highlight>
                  <a:srgbClr val="FFFF00"/>
                </a:highlight>
              </a:rPr>
              <a:t>nonIntraSearchQ</a:t>
            </a:r>
            <a:r>
              <a:rPr lang="en-GB" dirty="0">
                <a:highlight>
                  <a:srgbClr val="FFFF00"/>
                </a:highlight>
              </a:rPr>
              <a:t>), and the UE is configured with one or more higher priority carrier, at least follow requirements in section 4.2.2.7.</a:t>
            </a:r>
          </a:p>
          <a:p>
            <a:pPr lvl="1"/>
            <a:r>
              <a:rPr lang="en-GB" dirty="0">
                <a:highlight>
                  <a:srgbClr val="FFFF00"/>
                </a:highlight>
              </a:rPr>
              <a:t>Send LS to RAN2 to inform on the agreement and RAN4 the observation that the UE measurement duration can exceed the current maximum configurable duration of T331 timer.</a:t>
            </a:r>
          </a:p>
          <a:p>
            <a:pPr lvl="1"/>
            <a:endParaRPr lang="en-GB" dirty="0">
              <a:latin typeface="Times New Roman" panose="02020603050405020304" pitchFamily="18" charset="0"/>
              <a:ea typeface="Times New Roman" panose="02020603050405020304" pitchFamily="18" charset="0"/>
            </a:endParaRPr>
          </a:p>
          <a:p>
            <a:pPr lvl="2"/>
            <a:endParaRPr lang="en-GB" dirty="0"/>
          </a:p>
        </p:txBody>
      </p:sp>
    </p:spTree>
    <p:extLst>
      <p:ext uri="{BB962C8B-B14F-4D97-AF65-F5344CB8AC3E}">
        <p14:creationId xmlns:p14="http://schemas.microsoft.com/office/powerpoint/2010/main" val="483788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fontScale="77500" lnSpcReduction="20000"/>
          </a:bodyPr>
          <a:lstStyle/>
          <a:p>
            <a:pPr lvl="0"/>
            <a:r>
              <a:rPr lang="fi-FI" u="sng" dirty="0"/>
              <a:t>WF on </a:t>
            </a:r>
            <a:r>
              <a:rPr lang="fi-FI" u="sng" dirty="0" err="1"/>
              <a:t>Issue</a:t>
            </a:r>
            <a:r>
              <a:rPr lang="fi-FI" u="sng" dirty="0"/>
              <a:t> 1-2-4:</a:t>
            </a:r>
            <a:endParaRPr lang="fi-FI" dirty="0"/>
          </a:p>
          <a:p>
            <a:pPr lvl="1"/>
            <a:r>
              <a:rPr lang="en-GB" b="1" u="sng" dirty="0"/>
              <a:t>Issue 1-2-4: </a:t>
            </a:r>
            <a:r>
              <a:rPr lang="en-GB" dirty="0" err="1"/>
              <a:t>Srxlev</a:t>
            </a:r>
            <a:r>
              <a:rPr lang="en-GB" dirty="0"/>
              <a:t> &gt; </a:t>
            </a:r>
            <a:r>
              <a:rPr lang="en-GB" dirty="0" err="1"/>
              <a:t>S</a:t>
            </a:r>
            <a:r>
              <a:rPr lang="en-GB" baseline="-25000" dirty="0" err="1"/>
              <a:t>nonIntraSearchP</a:t>
            </a:r>
            <a:r>
              <a:rPr lang="en-GB" dirty="0"/>
              <a:t> and </a:t>
            </a:r>
            <a:r>
              <a:rPr lang="en-GB" dirty="0" err="1"/>
              <a:t>Squal</a:t>
            </a:r>
            <a:r>
              <a:rPr lang="en-GB" dirty="0"/>
              <a:t> &gt; </a:t>
            </a:r>
            <a:r>
              <a:rPr lang="en-GB" dirty="0" err="1"/>
              <a:t>S</a:t>
            </a:r>
            <a:r>
              <a:rPr lang="en-GB" baseline="-25000" dirty="0" err="1"/>
              <a:t>nonIntraSearchQ</a:t>
            </a:r>
            <a:r>
              <a:rPr lang="en-GB" dirty="0"/>
              <a:t> (high priority carrier not configured)</a:t>
            </a:r>
          </a:p>
          <a:p>
            <a:pPr lvl="1"/>
            <a:r>
              <a:rPr lang="en-GB" dirty="0"/>
              <a:t>Proposals</a:t>
            </a:r>
          </a:p>
          <a:p>
            <a:pPr lvl="2"/>
            <a:r>
              <a:rPr lang="en-GB" dirty="0"/>
              <a:t>Option 1: UE measurement requirements for idle mode CA measurements, when </a:t>
            </a:r>
            <a:r>
              <a:rPr lang="en-GB" dirty="0" err="1"/>
              <a:t>S</a:t>
            </a:r>
            <a:r>
              <a:rPr lang="en-GB" baseline="-25000" dirty="0" err="1"/>
              <a:t>nonIntraSearchP</a:t>
            </a:r>
            <a:r>
              <a:rPr lang="en-GB" baseline="-25000" dirty="0"/>
              <a:t>/Q</a:t>
            </a:r>
            <a:r>
              <a:rPr lang="en-GB" dirty="0"/>
              <a:t> are configured, when </a:t>
            </a:r>
            <a:r>
              <a:rPr lang="en-GB" dirty="0" err="1"/>
              <a:t>Srxlev</a:t>
            </a:r>
            <a:r>
              <a:rPr lang="en-GB" dirty="0"/>
              <a:t> &gt; </a:t>
            </a:r>
            <a:r>
              <a:rPr lang="en-GB" dirty="0" err="1"/>
              <a:t>S</a:t>
            </a:r>
            <a:r>
              <a:rPr lang="en-GB" baseline="-25000" dirty="0" err="1"/>
              <a:t>nonIntraSearchP</a:t>
            </a:r>
            <a:r>
              <a:rPr lang="en-GB" dirty="0"/>
              <a:t> and </a:t>
            </a:r>
            <a:r>
              <a:rPr lang="en-GB" dirty="0" err="1"/>
              <a:t>Squal</a:t>
            </a:r>
            <a:r>
              <a:rPr lang="en-GB" dirty="0"/>
              <a:t> &gt; </a:t>
            </a:r>
            <a:r>
              <a:rPr lang="en-GB" dirty="0" err="1"/>
              <a:t>S</a:t>
            </a:r>
            <a:r>
              <a:rPr lang="en-GB" baseline="-25000" dirty="0" err="1"/>
              <a:t>nonIntraSearchQ</a:t>
            </a:r>
            <a:r>
              <a:rPr lang="en-GB" dirty="0"/>
              <a:t>, and the UE is configured with one or more higher priority carrier, at least follow requirements in section 4.2.2.7.</a:t>
            </a:r>
          </a:p>
          <a:p>
            <a:pPr lvl="2"/>
            <a:r>
              <a:rPr lang="en-GB" dirty="0"/>
              <a:t>Option 2: UE measurement requirements for idle mode CA measurements, when </a:t>
            </a:r>
            <a:r>
              <a:rPr lang="en-GB" dirty="0" err="1"/>
              <a:t>S</a:t>
            </a:r>
            <a:r>
              <a:rPr lang="en-GB" baseline="-25000" dirty="0" err="1"/>
              <a:t>nonIntraSearchP</a:t>
            </a:r>
            <a:r>
              <a:rPr lang="en-GB" baseline="-25000" dirty="0"/>
              <a:t>/Q</a:t>
            </a:r>
            <a:r>
              <a:rPr lang="en-GB" dirty="0"/>
              <a:t> are configured, when </a:t>
            </a:r>
            <a:r>
              <a:rPr lang="en-GB" dirty="0" err="1"/>
              <a:t>Srxlev</a:t>
            </a:r>
            <a:r>
              <a:rPr lang="en-GB" dirty="0"/>
              <a:t> &gt; </a:t>
            </a:r>
            <a:r>
              <a:rPr lang="en-GB" dirty="0" err="1"/>
              <a:t>S</a:t>
            </a:r>
            <a:r>
              <a:rPr lang="en-GB" baseline="-25000" dirty="0" err="1"/>
              <a:t>nonIntraSearchP</a:t>
            </a:r>
            <a:r>
              <a:rPr lang="en-GB" dirty="0"/>
              <a:t> and </a:t>
            </a:r>
            <a:r>
              <a:rPr lang="en-GB" dirty="0" err="1"/>
              <a:t>Squal</a:t>
            </a:r>
            <a:r>
              <a:rPr lang="en-GB" dirty="0"/>
              <a:t> &gt; </a:t>
            </a:r>
            <a:r>
              <a:rPr lang="en-GB" dirty="0" err="1"/>
              <a:t>S</a:t>
            </a:r>
            <a:r>
              <a:rPr lang="en-GB" baseline="-25000" dirty="0" err="1"/>
              <a:t>nonIntraSearchQ</a:t>
            </a:r>
            <a:r>
              <a:rPr lang="en-GB" dirty="0"/>
              <a:t>, and the UE is configured with one or more higher priority carrier, at least follow requirements in section 4.2.2.4 table 4.2.2.4-1.</a:t>
            </a:r>
          </a:p>
          <a:p>
            <a:endParaRPr lang="en-GB" dirty="0">
              <a:latin typeface="Times New Roman" panose="02020603050405020304" pitchFamily="18" charset="0"/>
              <a:ea typeface="Times New Roman" panose="02020603050405020304" pitchFamily="18" charset="0"/>
            </a:endParaRPr>
          </a:p>
          <a:p>
            <a:r>
              <a:rPr lang="en-GB" dirty="0">
                <a:ea typeface="Times New Roman" panose="02020603050405020304" pitchFamily="18" charset="0"/>
              </a:rPr>
              <a:t>Moderator Propose following:</a:t>
            </a:r>
          </a:p>
          <a:p>
            <a:pPr lvl="1"/>
            <a:r>
              <a:rPr lang="en-GB" dirty="0">
                <a:ea typeface="Times New Roman" panose="02020603050405020304" pitchFamily="18" charset="0"/>
              </a:rPr>
              <a:t>More discussion needed</a:t>
            </a:r>
          </a:p>
          <a:p>
            <a:pPr lvl="1"/>
            <a:endParaRPr lang="en-GB" dirty="0">
              <a:latin typeface="Times New Roman" panose="02020603050405020304" pitchFamily="18" charset="0"/>
              <a:ea typeface="Times New Roman" panose="02020603050405020304" pitchFamily="18" charset="0"/>
            </a:endParaRPr>
          </a:p>
          <a:p>
            <a:pPr lvl="2"/>
            <a:endParaRPr lang="en-GB" dirty="0"/>
          </a:p>
        </p:txBody>
      </p:sp>
    </p:spTree>
    <p:extLst>
      <p:ext uri="{BB962C8B-B14F-4D97-AF65-F5344CB8AC3E}">
        <p14:creationId xmlns:p14="http://schemas.microsoft.com/office/powerpoint/2010/main" val="2018986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143000"/>
          </a:xfrm>
        </p:spPr>
        <p:txBody>
          <a:bodyPr anchor="ctr">
            <a:normAutofit/>
          </a:bodyPr>
          <a:lstStyle/>
          <a:p>
            <a:pPr>
              <a:lnSpc>
                <a:spcPct val="90000"/>
              </a:lnSpc>
            </a:pPr>
            <a:r>
              <a:rPr lang="en-GB" sz="3200" dirty="0"/>
              <a:t>Topic #1: Summary of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sz="half" idx="2"/>
          </p:nvPr>
        </p:nvSpPr>
        <p:spPr>
          <a:xfrm>
            <a:off x="6197600" y="1600201"/>
            <a:ext cx="5384800" cy="4525963"/>
          </a:xfrm>
        </p:spPr>
        <p:txBody>
          <a:bodyPr>
            <a:normAutofit/>
          </a:bodyPr>
          <a:lstStyle/>
          <a:p>
            <a:pPr lvl="0">
              <a:lnSpc>
                <a:spcPct val="90000"/>
              </a:lnSpc>
            </a:pPr>
            <a:r>
              <a:rPr lang="fi-FI" sz="1600" dirty="0" err="1"/>
              <a:t>Agreements</a:t>
            </a:r>
            <a:r>
              <a:rPr lang="fi-FI" sz="1600" dirty="0"/>
              <a:t> on </a:t>
            </a:r>
            <a:r>
              <a:rPr lang="en-GB" sz="1600" dirty="0"/>
              <a:t>UE measurement requirements for idle mode CA measurements</a:t>
            </a:r>
            <a:r>
              <a:rPr lang="fi-FI" sz="1600" dirty="0"/>
              <a:t>:</a:t>
            </a:r>
          </a:p>
          <a:p>
            <a:pPr lvl="1">
              <a:lnSpc>
                <a:spcPct val="90000"/>
              </a:lnSpc>
            </a:pPr>
            <a:r>
              <a:rPr lang="en-GB" sz="1800" dirty="0"/>
              <a:t>If </a:t>
            </a:r>
            <a:r>
              <a:rPr lang="en-GB" sz="1800" dirty="0" err="1"/>
              <a:t>SnonIntraSearchP</a:t>
            </a:r>
            <a:r>
              <a:rPr lang="en-GB" sz="1800" dirty="0"/>
              <a:t>/Q are not configured:</a:t>
            </a:r>
          </a:p>
          <a:p>
            <a:pPr lvl="2">
              <a:lnSpc>
                <a:spcPct val="90000"/>
              </a:lnSpc>
            </a:pPr>
            <a:r>
              <a:rPr lang="en-GB" sz="1400" dirty="0">
                <a:highlight>
                  <a:srgbClr val="00FF00"/>
                </a:highlight>
              </a:rPr>
              <a:t>Follow requirements in section 4.2.2.4 table 4.2.2.4-1.</a:t>
            </a:r>
          </a:p>
          <a:p>
            <a:pPr lvl="1">
              <a:lnSpc>
                <a:spcPct val="90000"/>
              </a:lnSpc>
            </a:pPr>
            <a:r>
              <a:rPr lang="en-US" sz="1800" dirty="0"/>
              <a:t>If </a:t>
            </a:r>
            <a:r>
              <a:rPr lang="en-US" sz="1800" dirty="0" err="1"/>
              <a:t>SnonIntraSearchP</a:t>
            </a:r>
            <a:r>
              <a:rPr lang="en-US" sz="1800" dirty="0"/>
              <a:t>/Q are configured:</a:t>
            </a:r>
          </a:p>
          <a:p>
            <a:pPr lvl="2">
              <a:lnSpc>
                <a:spcPct val="90000"/>
              </a:lnSpc>
            </a:pPr>
            <a:r>
              <a:rPr lang="en-US" sz="1200" dirty="0" err="1"/>
              <a:t>Srxlev</a:t>
            </a:r>
            <a:r>
              <a:rPr lang="en-US" sz="1200" dirty="0"/>
              <a:t> ≤ </a:t>
            </a:r>
            <a:r>
              <a:rPr lang="en-US" sz="1200" dirty="0" err="1"/>
              <a:t>SnonIntraSearchP</a:t>
            </a:r>
            <a:r>
              <a:rPr lang="en-US" sz="1200" dirty="0"/>
              <a:t> or </a:t>
            </a:r>
            <a:r>
              <a:rPr lang="en-US" sz="1200" dirty="0" err="1"/>
              <a:t>Squal</a:t>
            </a:r>
            <a:r>
              <a:rPr lang="en-US" sz="1200" dirty="0"/>
              <a:t> ≤ </a:t>
            </a:r>
            <a:r>
              <a:rPr lang="en-US" sz="1200" dirty="0" err="1"/>
              <a:t>SnonIntraSearchQ</a:t>
            </a:r>
            <a:r>
              <a:rPr lang="en-US" sz="1200" dirty="0"/>
              <a:t> (high priority carrier not configured):</a:t>
            </a:r>
          </a:p>
          <a:p>
            <a:pPr lvl="3">
              <a:lnSpc>
                <a:spcPct val="90000"/>
              </a:lnSpc>
            </a:pPr>
            <a:r>
              <a:rPr lang="en-GB" sz="1000" dirty="0">
                <a:highlight>
                  <a:srgbClr val="00FF00"/>
                </a:highlight>
              </a:rPr>
              <a:t>Follow requirements in section 4.2.2.4 table 4.2.2.4-1.</a:t>
            </a:r>
            <a:endParaRPr lang="en-US" sz="1000" dirty="0"/>
          </a:p>
          <a:p>
            <a:pPr lvl="2">
              <a:lnSpc>
                <a:spcPct val="90000"/>
              </a:lnSpc>
            </a:pPr>
            <a:r>
              <a:rPr lang="en-US" sz="1200" dirty="0" err="1"/>
              <a:t>Srxlev</a:t>
            </a:r>
            <a:r>
              <a:rPr lang="en-US" sz="1200" dirty="0"/>
              <a:t> ≤ </a:t>
            </a:r>
            <a:r>
              <a:rPr lang="en-US" sz="1200" dirty="0" err="1"/>
              <a:t>SnonIntraSearchP</a:t>
            </a:r>
            <a:r>
              <a:rPr lang="en-US" sz="1200" dirty="0"/>
              <a:t> or </a:t>
            </a:r>
            <a:r>
              <a:rPr lang="en-US" sz="1200" dirty="0" err="1"/>
              <a:t>Squal</a:t>
            </a:r>
            <a:r>
              <a:rPr lang="en-US" sz="1200" dirty="0"/>
              <a:t> ≤ </a:t>
            </a:r>
            <a:r>
              <a:rPr lang="en-US" sz="1200" dirty="0" err="1"/>
              <a:t>SnonIntraSearchQ</a:t>
            </a:r>
            <a:r>
              <a:rPr lang="en-US" sz="1200" dirty="0"/>
              <a:t> (high priority carrier configured)</a:t>
            </a:r>
          </a:p>
          <a:p>
            <a:pPr lvl="3">
              <a:lnSpc>
                <a:spcPct val="90000"/>
              </a:lnSpc>
            </a:pPr>
            <a:r>
              <a:rPr lang="en-GB" sz="1000" dirty="0">
                <a:highlight>
                  <a:srgbClr val="00FF00"/>
                </a:highlight>
              </a:rPr>
              <a:t>Follow requirements in section 4.2.2.4 table 4.2.2.4-1</a:t>
            </a:r>
            <a:endParaRPr lang="en-GB" sz="1200" dirty="0"/>
          </a:p>
          <a:p>
            <a:pPr>
              <a:lnSpc>
                <a:spcPct val="90000"/>
              </a:lnSpc>
            </a:pPr>
            <a:r>
              <a:rPr lang="en-GB" sz="1600" dirty="0"/>
              <a:t>Way Forward:</a:t>
            </a:r>
          </a:p>
          <a:p>
            <a:pPr lvl="1">
              <a:lnSpc>
                <a:spcPct val="90000"/>
              </a:lnSpc>
            </a:pPr>
            <a:r>
              <a:rPr lang="en-US" sz="1800" dirty="0"/>
              <a:t>If </a:t>
            </a:r>
            <a:r>
              <a:rPr lang="en-US" sz="1800" dirty="0" err="1"/>
              <a:t>SnonIntraSearchP</a:t>
            </a:r>
            <a:r>
              <a:rPr lang="en-US" sz="1800" dirty="0"/>
              <a:t>/Q are configured</a:t>
            </a:r>
            <a:r>
              <a:rPr lang="en-GB" sz="1800" dirty="0"/>
              <a:t>:</a:t>
            </a:r>
          </a:p>
          <a:p>
            <a:pPr lvl="2">
              <a:lnSpc>
                <a:spcPct val="90000"/>
              </a:lnSpc>
            </a:pPr>
            <a:r>
              <a:rPr lang="en-GB" sz="1200" dirty="0" err="1">
                <a:highlight>
                  <a:srgbClr val="FFFF00"/>
                </a:highlight>
              </a:rPr>
              <a:t>Srxlev</a:t>
            </a:r>
            <a:r>
              <a:rPr lang="en-GB" sz="1200" dirty="0">
                <a:highlight>
                  <a:srgbClr val="FFFF00"/>
                </a:highlight>
              </a:rPr>
              <a:t> &gt; </a:t>
            </a:r>
            <a:r>
              <a:rPr lang="en-GB" sz="1200" dirty="0" err="1">
                <a:highlight>
                  <a:srgbClr val="FFFF00"/>
                </a:highlight>
              </a:rPr>
              <a:t>S</a:t>
            </a:r>
            <a:r>
              <a:rPr lang="en-GB" sz="1200" baseline="-25000" dirty="0" err="1">
                <a:highlight>
                  <a:srgbClr val="FFFF00"/>
                </a:highlight>
              </a:rPr>
              <a:t>nonIntraSearchP</a:t>
            </a:r>
            <a:r>
              <a:rPr lang="en-GB" sz="1200" dirty="0">
                <a:highlight>
                  <a:srgbClr val="FFFF00"/>
                </a:highlight>
              </a:rPr>
              <a:t> and </a:t>
            </a:r>
            <a:r>
              <a:rPr lang="en-GB" sz="1200" dirty="0" err="1">
                <a:highlight>
                  <a:srgbClr val="FFFF00"/>
                </a:highlight>
              </a:rPr>
              <a:t>Squal</a:t>
            </a:r>
            <a:r>
              <a:rPr lang="en-GB" sz="1200" dirty="0">
                <a:highlight>
                  <a:srgbClr val="FFFF00"/>
                </a:highlight>
              </a:rPr>
              <a:t> &gt; </a:t>
            </a:r>
            <a:r>
              <a:rPr lang="en-GB" sz="1200" dirty="0" err="1">
                <a:highlight>
                  <a:srgbClr val="FFFF00"/>
                </a:highlight>
              </a:rPr>
              <a:t>S</a:t>
            </a:r>
            <a:r>
              <a:rPr lang="en-GB" sz="1200" baseline="-25000" dirty="0" err="1">
                <a:highlight>
                  <a:srgbClr val="FFFF00"/>
                </a:highlight>
              </a:rPr>
              <a:t>nonIntraSearchQ</a:t>
            </a:r>
            <a:r>
              <a:rPr lang="en-GB" sz="1200" dirty="0">
                <a:highlight>
                  <a:srgbClr val="FFFF00"/>
                </a:highlight>
              </a:rPr>
              <a:t> (high priority carrier configured):</a:t>
            </a:r>
          </a:p>
          <a:p>
            <a:pPr lvl="3">
              <a:lnSpc>
                <a:spcPct val="90000"/>
              </a:lnSpc>
            </a:pPr>
            <a:r>
              <a:rPr lang="en-GB" sz="1000" dirty="0">
                <a:highlight>
                  <a:srgbClr val="FFFF00"/>
                </a:highlight>
              </a:rPr>
              <a:t>at least follow requirements in section 4.2.2.7</a:t>
            </a:r>
          </a:p>
          <a:p>
            <a:pPr lvl="2">
              <a:lnSpc>
                <a:spcPct val="90000"/>
              </a:lnSpc>
            </a:pPr>
            <a:r>
              <a:rPr lang="en-GB" sz="1200" dirty="0">
                <a:highlight>
                  <a:srgbClr val="FFFF00"/>
                </a:highlight>
              </a:rPr>
              <a:t>Send LS to RAN2 to inform on the agreement and RAN4 the observation that the UE measurement duration can exceed the current maximum configurable duration of T331 timer</a:t>
            </a:r>
          </a:p>
        </p:txBody>
      </p:sp>
      <p:graphicFrame>
        <p:nvGraphicFramePr>
          <p:cNvPr id="4" name="Table 3">
            <a:extLst>
              <a:ext uri="{FF2B5EF4-FFF2-40B4-BE49-F238E27FC236}">
                <a16:creationId xmlns:a16="http://schemas.microsoft.com/office/drawing/2014/main" id="{482ADB3A-1F16-48CD-AC34-FF9CC1D928B0}"/>
              </a:ext>
            </a:extLst>
          </p:cNvPr>
          <p:cNvGraphicFramePr>
            <a:graphicFrameLocks noGrp="1"/>
          </p:cNvGraphicFramePr>
          <p:nvPr>
            <p:extLst>
              <p:ext uri="{D42A27DB-BD31-4B8C-83A1-F6EECF244321}">
                <p14:modId xmlns:p14="http://schemas.microsoft.com/office/powerpoint/2010/main" val="4173152320"/>
              </p:ext>
            </p:extLst>
          </p:nvPr>
        </p:nvGraphicFramePr>
        <p:xfrm>
          <a:off x="609600" y="2849790"/>
          <a:ext cx="5384801" cy="2026785"/>
        </p:xfrm>
        <a:graphic>
          <a:graphicData uri="http://schemas.openxmlformats.org/drawingml/2006/table">
            <a:tbl>
              <a:tblPr firstRow="1" firstCol="1" bandRow="1"/>
              <a:tblGrid>
                <a:gridCol w="981412">
                  <a:extLst>
                    <a:ext uri="{9D8B030D-6E8A-4147-A177-3AD203B41FA5}">
                      <a16:colId xmlns:a16="http://schemas.microsoft.com/office/drawing/2014/main" val="3772124524"/>
                    </a:ext>
                  </a:extLst>
                </a:gridCol>
                <a:gridCol w="981412">
                  <a:extLst>
                    <a:ext uri="{9D8B030D-6E8A-4147-A177-3AD203B41FA5}">
                      <a16:colId xmlns:a16="http://schemas.microsoft.com/office/drawing/2014/main" val="1183669333"/>
                    </a:ext>
                  </a:extLst>
                </a:gridCol>
                <a:gridCol w="994377">
                  <a:extLst>
                    <a:ext uri="{9D8B030D-6E8A-4147-A177-3AD203B41FA5}">
                      <a16:colId xmlns:a16="http://schemas.microsoft.com/office/drawing/2014/main" val="3137780146"/>
                    </a:ext>
                  </a:extLst>
                </a:gridCol>
                <a:gridCol w="994377">
                  <a:extLst>
                    <a:ext uri="{9D8B030D-6E8A-4147-A177-3AD203B41FA5}">
                      <a16:colId xmlns:a16="http://schemas.microsoft.com/office/drawing/2014/main" val="865438239"/>
                    </a:ext>
                  </a:extLst>
                </a:gridCol>
                <a:gridCol w="1433223">
                  <a:extLst>
                    <a:ext uri="{9D8B030D-6E8A-4147-A177-3AD203B41FA5}">
                      <a16:colId xmlns:a16="http://schemas.microsoft.com/office/drawing/2014/main" val="2313349600"/>
                    </a:ext>
                  </a:extLst>
                </a:gridCol>
              </a:tblGrid>
              <a:tr h="434210">
                <a:tc gridSpan="4">
                  <a:txBody>
                    <a:bodyPr/>
                    <a:lstStyle/>
                    <a:p>
                      <a:pPr algn="ctr" fontAlgn="b">
                        <a:spcBef>
                          <a:spcPts val="0"/>
                        </a:spcBef>
                        <a:spcAft>
                          <a:spcPts val="0"/>
                        </a:spcAft>
                      </a:pP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a:t>
                      </a:r>
                      <a:r>
                        <a:rPr lang="en-GB" sz="1200" b="0" i="0" u="none" strike="noStrike" baseline="-25000" dirty="0" err="1">
                          <a:solidFill>
                            <a:srgbClr val="000000"/>
                          </a:solidFill>
                          <a:effectLst/>
                          <a:latin typeface="Times New Roman" panose="02020603050405020304" pitchFamily="18" charset="0"/>
                          <a:ea typeface="Times New Roman" panose="02020603050405020304" pitchFamily="18" charset="0"/>
                        </a:rPr>
                        <a:t>nonIntraSearchP</a:t>
                      </a:r>
                      <a:r>
                        <a:rPr lang="en-GB" sz="1200" b="0" i="0" u="none" strike="noStrike" baseline="-25000" dirty="0">
                          <a:solidFill>
                            <a:srgbClr val="000000"/>
                          </a:solidFill>
                          <a:effectLst/>
                          <a:latin typeface="Times New Roman" panose="02020603050405020304" pitchFamily="18" charset="0"/>
                          <a:ea typeface="Times New Roman" panose="02020603050405020304" pitchFamily="18" charset="0"/>
                        </a:rPr>
                        <a:t>/Q</a:t>
                      </a:r>
                      <a:r>
                        <a:rPr lang="en-GB" sz="1200" b="0" i="0" u="none" strike="noStrike" dirty="0">
                          <a:solidFill>
                            <a:srgbClr val="000000"/>
                          </a:solidFill>
                          <a:effectLst/>
                          <a:latin typeface="Times New Roman" panose="02020603050405020304" pitchFamily="18" charset="0"/>
                          <a:ea typeface="Times New Roman" panose="02020603050405020304" pitchFamily="18" charset="0"/>
                        </a:rPr>
                        <a:t> configured</a:t>
                      </a:r>
                      <a:endParaRPr lang="en-GB" sz="2200" b="0" i="0" u="none" strike="noStrike" dirty="0">
                        <a:effectLst/>
                        <a:latin typeface="Arial" panose="020B0604020202020204" pitchFamily="34" charset="0"/>
                      </a:endParaRPr>
                    </a:p>
                  </a:txBody>
                  <a:tcPr marL="113149" marR="113149" marT="56575" marB="5657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l" fontAlgn="b">
                        <a:spcBef>
                          <a:spcPts val="0"/>
                        </a:spcBef>
                        <a:spcAft>
                          <a:spcPts val="0"/>
                        </a:spcAft>
                      </a:pPr>
                      <a:r>
                        <a:rPr lang="en-GB" sz="1200" b="0" i="0" u="none" strike="noStrike">
                          <a:solidFill>
                            <a:srgbClr val="000000"/>
                          </a:solidFill>
                          <a:effectLst/>
                          <a:latin typeface="Times New Roman" panose="02020603050405020304" pitchFamily="18" charset="0"/>
                          <a:ea typeface="Times New Roman" panose="02020603050405020304" pitchFamily="18" charset="0"/>
                        </a:rPr>
                        <a:t>S</a:t>
                      </a:r>
                      <a:r>
                        <a:rPr lang="en-GB" sz="1200" b="0" i="0" u="none" strike="noStrike" baseline="-25000">
                          <a:solidFill>
                            <a:srgbClr val="000000"/>
                          </a:solidFill>
                          <a:effectLst/>
                          <a:latin typeface="Times New Roman" panose="02020603050405020304" pitchFamily="18" charset="0"/>
                          <a:ea typeface="Times New Roman" panose="02020603050405020304" pitchFamily="18" charset="0"/>
                        </a:rPr>
                        <a:t>nonIntraSearchP/Q</a:t>
                      </a:r>
                      <a:r>
                        <a:rPr lang="en-GB" sz="1200" b="0" i="0" u="none" strike="noStrike">
                          <a:solidFill>
                            <a:srgbClr val="000000"/>
                          </a:solidFill>
                          <a:effectLst/>
                          <a:latin typeface="Times New Roman" panose="02020603050405020304" pitchFamily="18" charset="0"/>
                          <a:ea typeface="Times New Roman" panose="02020603050405020304" pitchFamily="18" charset="0"/>
                        </a:rPr>
                        <a:t> not configured</a:t>
                      </a:r>
                      <a:endParaRPr lang="en-GB" sz="2200" b="0" i="0" u="none" strike="noStrike">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6515141"/>
                  </a:ext>
                </a:extLst>
              </a:tr>
              <a:tr h="535573">
                <a:tc gridSpan="2">
                  <a:txBody>
                    <a:bodyPr/>
                    <a:lstStyle/>
                    <a:p>
                      <a:pPr algn="ctr" fontAlgn="b">
                        <a:spcBef>
                          <a:spcPts val="0"/>
                        </a:spcBef>
                        <a:spcAft>
                          <a:spcPts val="0"/>
                        </a:spcAft>
                      </a:pP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Srxlev</a:t>
                      </a:r>
                      <a:r>
                        <a:rPr lang="en-GB" sz="1200" b="0" i="0" u="none" strike="noStrike" dirty="0">
                          <a:solidFill>
                            <a:srgbClr val="000000"/>
                          </a:solidFill>
                          <a:effectLst/>
                          <a:latin typeface="Times New Roman" panose="02020603050405020304" pitchFamily="18" charset="0"/>
                          <a:ea typeface="Times New Roman" panose="02020603050405020304" pitchFamily="18" charset="0"/>
                        </a:rPr>
                        <a:t> ≤ </a:t>
                      </a: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a:t>
                      </a:r>
                      <a:r>
                        <a:rPr lang="en-GB" sz="1200" b="0" i="0" u="none" strike="noStrike" baseline="-25000" dirty="0" err="1">
                          <a:solidFill>
                            <a:srgbClr val="000000"/>
                          </a:solidFill>
                          <a:effectLst/>
                          <a:latin typeface="Times New Roman" panose="02020603050405020304" pitchFamily="18" charset="0"/>
                          <a:ea typeface="Times New Roman" panose="02020603050405020304" pitchFamily="18" charset="0"/>
                        </a:rPr>
                        <a:t>nonIntraSearchP</a:t>
                      </a:r>
                      <a:r>
                        <a:rPr lang="en-GB" sz="1200" b="0" i="0" u="none" strike="noStrike" dirty="0">
                          <a:solidFill>
                            <a:srgbClr val="000000"/>
                          </a:solidFill>
                          <a:effectLst/>
                          <a:latin typeface="Times New Roman" panose="02020603050405020304" pitchFamily="18" charset="0"/>
                          <a:ea typeface="Times New Roman" panose="02020603050405020304" pitchFamily="18" charset="0"/>
                        </a:rPr>
                        <a:t> or </a:t>
                      </a: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Squal</a:t>
                      </a:r>
                      <a:r>
                        <a:rPr lang="en-GB" sz="1200" b="0" i="0" u="none" strike="noStrike" dirty="0">
                          <a:solidFill>
                            <a:srgbClr val="000000"/>
                          </a:solidFill>
                          <a:effectLst/>
                          <a:latin typeface="Times New Roman" panose="02020603050405020304" pitchFamily="18" charset="0"/>
                          <a:ea typeface="Times New Roman" panose="02020603050405020304" pitchFamily="18" charset="0"/>
                        </a:rPr>
                        <a:t> ≤ </a:t>
                      </a: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a:t>
                      </a:r>
                      <a:r>
                        <a:rPr lang="en-GB" sz="1200" b="0" i="0" u="none" strike="noStrike" baseline="-25000" dirty="0" err="1">
                          <a:solidFill>
                            <a:srgbClr val="000000"/>
                          </a:solidFill>
                          <a:effectLst/>
                          <a:latin typeface="Times New Roman" panose="02020603050405020304" pitchFamily="18" charset="0"/>
                          <a:ea typeface="Times New Roman" panose="02020603050405020304" pitchFamily="18" charset="0"/>
                        </a:rPr>
                        <a:t>nonIntraSearchQ</a:t>
                      </a:r>
                      <a:endParaRPr lang="en-GB" sz="2200" b="0" i="0" u="none" strike="noStrike" dirty="0">
                        <a:effectLst/>
                        <a:latin typeface="Arial" panose="020B0604020202020204" pitchFamily="34" charset="0"/>
                      </a:endParaRPr>
                    </a:p>
                  </a:txBody>
                  <a:tcPr marL="113149" marR="113149" marT="56575" marB="5657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fontAlgn="b">
                        <a:spcBef>
                          <a:spcPts val="0"/>
                        </a:spcBef>
                        <a:spcAft>
                          <a:spcPts val="0"/>
                        </a:spcAft>
                      </a:pPr>
                      <a:r>
                        <a:rPr lang="en-GB" sz="1200" b="0" i="0" u="none" strike="noStrike">
                          <a:solidFill>
                            <a:srgbClr val="000000"/>
                          </a:solidFill>
                          <a:effectLst/>
                          <a:latin typeface="Times New Roman" panose="02020603050405020304" pitchFamily="18" charset="0"/>
                          <a:ea typeface="Times New Roman" panose="02020603050405020304" pitchFamily="18" charset="0"/>
                        </a:rPr>
                        <a:t>Srxlev &gt; S</a:t>
                      </a:r>
                      <a:r>
                        <a:rPr lang="en-GB" sz="1200" b="0" i="0" u="none" strike="noStrike" baseline="-25000">
                          <a:solidFill>
                            <a:srgbClr val="000000"/>
                          </a:solidFill>
                          <a:effectLst/>
                          <a:latin typeface="Times New Roman" panose="02020603050405020304" pitchFamily="18" charset="0"/>
                          <a:ea typeface="Times New Roman" panose="02020603050405020304" pitchFamily="18" charset="0"/>
                        </a:rPr>
                        <a:t>nonIntraSearchP</a:t>
                      </a:r>
                      <a:r>
                        <a:rPr lang="en-GB" sz="1200" b="0" i="0" u="none" strike="noStrike">
                          <a:solidFill>
                            <a:srgbClr val="000000"/>
                          </a:solidFill>
                          <a:effectLst/>
                          <a:latin typeface="Times New Roman" panose="02020603050405020304" pitchFamily="18" charset="0"/>
                          <a:ea typeface="Times New Roman" panose="02020603050405020304" pitchFamily="18" charset="0"/>
                        </a:rPr>
                        <a:t> and Squal &gt; S</a:t>
                      </a:r>
                      <a:r>
                        <a:rPr lang="en-GB" sz="1200" b="0" i="0" u="none" strike="noStrike" baseline="-25000">
                          <a:solidFill>
                            <a:srgbClr val="000000"/>
                          </a:solidFill>
                          <a:effectLst/>
                          <a:latin typeface="Times New Roman" panose="02020603050405020304" pitchFamily="18" charset="0"/>
                          <a:ea typeface="Times New Roman" panose="02020603050405020304" pitchFamily="18" charset="0"/>
                        </a:rPr>
                        <a:t>nonIntraSearchQ</a:t>
                      </a:r>
                      <a:endParaRPr lang="en-GB" sz="2200" b="0" i="0" u="none" strike="noStrike">
                        <a:effectLst/>
                        <a:latin typeface="Arial" panose="020B0604020202020204" pitchFamily="34" charset="0"/>
                      </a:endParaRPr>
                    </a:p>
                  </a:txBody>
                  <a:tcPr marL="113149" marR="113149" marT="56575" marB="5657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spcBef>
                          <a:spcPts val="0"/>
                        </a:spcBef>
                        <a:spcAft>
                          <a:spcPts val="0"/>
                        </a:spcAft>
                      </a:pPr>
                      <a:r>
                        <a:rPr lang="en-GB" sz="1200" b="0" i="0" u="none" strike="noStrike">
                          <a:solidFill>
                            <a:srgbClr val="000000"/>
                          </a:solidFill>
                          <a:effectLst/>
                          <a:latin typeface="Times New Roman" panose="02020603050405020304" pitchFamily="18" charset="0"/>
                          <a:ea typeface="Times New Roman" panose="02020603050405020304" pitchFamily="18" charset="0"/>
                        </a:rPr>
                        <a:t>N/A </a:t>
                      </a:r>
                      <a:endParaRPr lang="en-GB" sz="2200" b="0" i="0" u="none" strike="noStrike">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859371"/>
                  </a:ext>
                </a:extLst>
              </a:tr>
              <a:tr h="811374">
                <a:tc>
                  <a:txBody>
                    <a:bodyPr/>
                    <a:lstStyle/>
                    <a:p>
                      <a:pPr algn="l" fontAlgn="b">
                        <a:spcBef>
                          <a:spcPts val="0"/>
                        </a:spcBef>
                        <a:spcAft>
                          <a:spcPts val="0"/>
                        </a:spcAft>
                      </a:pPr>
                      <a:r>
                        <a:rPr lang="en-GB" sz="1200" b="0" i="0" u="none" strike="noStrike" dirty="0">
                          <a:solidFill>
                            <a:srgbClr val="000000"/>
                          </a:solidFill>
                          <a:effectLst/>
                          <a:latin typeface="Times New Roman" panose="02020603050405020304" pitchFamily="18" charset="0"/>
                          <a:ea typeface="Times New Roman" panose="02020603050405020304" pitchFamily="18" charset="0"/>
                        </a:rPr>
                        <a:t>High Priority carrier not configured</a:t>
                      </a:r>
                      <a:endParaRPr lang="en-GB" sz="2200" b="0" i="0" u="none" strike="noStrike" dirty="0">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latin typeface="Times New Roman" panose="02020603050405020304" pitchFamily="18" charset="0"/>
                          <a:ea typeface="Times New Roman" panose="02020603050405020304" pitchFamily="18" charset="0"/>
                        </a:rPr>
                        <a:t>High Priority carrier configured</a:t>
                      </a:r>
                      <a:endParaRPr lang="en-GB" sz="2200" b="0" i="0" u="none" strike="noStrike" dirty="0">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latin typeface="Times New Roman" panose="02020603050405020304" pitchFamily="18" charset="0"/>
                          <a:ea typeface="Times New Roman" panose="02020603050405020304" pitchFamily="18" charset="0"/>
                        </a:rPr>
                        <a:t>High Priority carrier not configured</a:t>
                      </a:r>
                      <a:endParaRPr lang="en-GB" sz="2200" b="0" i="0" u="none" strike="noStrike" dirty="0">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latin typeface="Times New Roman" panose="02020603050405020304" pitchFamily="18" charset="0"/>
                          <a:ea typeface="Times New Roman" panose="02020603050405020304" pitchFamily="18" charset="0"/>
                        </a:rPr>
                        <a:t>High Priority carrier configured</a:t>
                      </a:r>
                      <a:endParaRPr lang="en-GB" sz="2200" b="0" i="0" u="none" strike="noStrike" dirty="0">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a:solidFill>
                            <a:srgbClr val="000000"/>
                          </a:solidFill>
                          <a:effectLst/>
                          <a:latin typeface="Times New Roman" panose="02020603050405020304" pitchFamily="18" charset="0"/>
                          <a:ea typeface="Times New Roman" panose="02020603050405020304" pitchFamily="18" charset="0"/>
                        </a:rPr>
                        <a:t> N/A</a:t>
                      </a:r>
                      <a:endParaRPr lang="en-GB" sz="2200" b="0" i="0" u="none" strike="noStrike">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1465086"/>
                  </a:ext>
                </a:extLst>
              </a:tr>
              <a:tr h="245628">
                <a:tc>
                  <a:txBody>
                    <a:bodyPr/>
                    <a:lstStyle/>
                    <a:p>
                      <a:pPr algn="l" fontAlgn="b">
                        <a:spcBef>
                          <a:spcPts val="0"/>
                        </a:spcBef>
                        <a:spcAft>
                          <a:spcPts val="0"/>
                        </a:spcAft>
                      </a:pPr>
                      <a:r>
                        <a:rPr lang="en-GB" sz="1200" b="0" i="0" u="none" strike="noStrike" dirty="0">
                          <a:solidFill>
                            <a:srgbClr val="000000"/>
                          </a:solidFill>
                          <a:effectLst/>
                          <a:highlight>
                            <a:srgbClr val="00FF00"/>
                          </a:highlight>
                          <a:latin typeface="Times New Roman" panose="02020603050405020304" pitchFamily="18" charset="0"/>
                          <a:ea typeface="Times New Roman" panose="02020603050405020304" pitchFamily="18" charset="0"/>
                        </a:rPr>
                        <a:t>4.2.2.4</a:t>
                      </a:r>
                      <a:endParaRPr lang="en-GB" sz="2200" b="0" i="0" u="none" strike="noStrike" dirty="0">
                        <a:effectLst/>
                        <a:highlight>
                          <a:srgbClr val="00FF00"/>
                        </a:highligh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highlight>
                            <a:srgbClr val="00FF00"/>
                          </a:highlight>
                          <a:latin typeface="Times New Roman" panose="02020603050405020304" pitchFamily="18" charset="0"/>
                          <a:ea typeface="Times New Roman" panose="02020603050405020304" pitchFamily="18" charset="0"/>
                        </a:rPr>
                        <a:t>4.2.2.4</a:t>
                      </a:r>
                      <a:endParaRPr lang="en-GB" sz="2200" b="0" i="0" u="none" strike="noStrike" dirty="0">
                        <a:effectLst/>
                        <a:highlight>
                          <a:srgbClr val="00FF00"/>
                        </a:highligh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latin typeface="Times New Roman" panose="02020603050405020304" pitchFamily="18" charset="0"/>
                          <a:ea typeface="Times New Roman" panose="02020603050405020304" pitchFamily="18" charset="0"/>
                        </a:rPr>
                        <a:t>4.2.2.x</a:t>
                      </a:r>
                      <a:endParaRPr lang="en-GB" sz="2200" b="0" i="0" u="none" strike="noStrike" dirty="0">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highlight>
                            <a:srgbClr val="FFFF00"/>
                          </a:highlight>
                          <a:latin typeface="Times New Roman" panose="02020603050405020304" pitchFamily="18" charset="0"/>
                          <a:ea typeface="Times New Roman" panose="02020603050405020304" pitchFamily="18" charset="0"/>
                        </a:rPr>
                        <a:t>4.2.2.7</a:t>
                      </a:r>
                      <a:endParaRPr lang="en-GB" sz="2200" b="0" i="0" u="none" strike="noStrike" dirty="0">
                        <a:effectLst/>
                        <a:highlight>
                          <a:srgbClr val="FFFF00"/>
                        </a:highligh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highlight>
                            <a:srgbClr val="00FF00"/>
                          </a:highlight>
                          <a:latin typeface="Times New Roman" panose="02020603050405020304" pitchFamily="18" charset="0"/>
                          <a:ea typeface="Times New Roman" panose="02020603050405020304" pitchFamily="18" charset="0"/>
                        </a:rPr>
                        <a:t>4.2.2.4</a:t>
                      </a:r>
                      <a:endParaRPr lang="en-GB" sz="2200" b="0" i="0" u="none" strike="noStrike" dirty="0">
                        <a:effectLst/>
                        <a:highlight>
                          <a:srgbClr val="00FF00"/>
                        </a:highligh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3088596"/>
                  </a:ext>
                </a:extLst>
              </a:tr>
            </a:tbl>
          </a:graphicData>
        </a:graphic>
      </p:graphicFrame>
    </p:spTree>
    <p:extLst>
      <p:ext uri="{BB962C8B-B14F-4D97-AF65-F5344CB8AC3E}">
        <p14:creationId xmlns:p14="http://schemas.microsoft.com/office/powerpoint/2010/main" val="1636360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lnSpcReduction="10000"/>
          </a:bodyPr>
          <a:lstStyle/>
          <a:p>
            <a:pPr lvl="0"/>
            <a:r>
              <a:rPr lang="en-GB" dirty="0"/>
              <a:t>Sub-topic 2-2: </a:t>
            </a:r>
            <a:r>
              <a:rPr lang="en-US" dirty="0"/>
              <a:t>UE measurement requirements and scaling according to measured carriers</a:t>
            </a:r>
          </a:p>
          <a:p>
            <a:pPr lvl="1"/>
            <a:r>
              <a:rPr lang="en-US" dirty="0"/>
              <a:t>Based on the comments from companies, moderator propose to agree on the following (</a:t>
            </a:r>
            <a:r>
              <a:rPr lang="en-GB" dirty="0"/>
              <a:t>conclude based on </a:t>
            </a:r>
            <a:r>
              <a:rPr lang="en-US" dirty="0"/>
              <a:t>2</a:t>
            </a:r>
            <a:r>
              <a:rPr lang="en-US" baseline="30000" dirty="0"/>
              <a:t>nd</a:t>
            </a:r>
            <a:r>
              <a:rPr lang="en-US" dirty="0"/>
              <a:t> round discussion):</a:t>
            </a:r>
          </a:p>
          <a:p>
            <a:pPr lvl="2"/>
            <a:r>
              <a:rPr lang="en-US" dirty="0">
                <a:highlight>
                  <a:srgbClr val="FFFF00"/>
                </a:highlight>
              </a:rPr>
              <a:t>RAN4 agree to scale the UE Idle mode CA measurement requirements based on the actual measured </a:t>
            </a:r>
            <a:r>
              <a:rPr lang="en-GB" dirty="0">
                <a:highlight>
                  <a:srgbClr val="FFFF00"/>
                </a:highlight>
              </a:rPr>
              <a:t>target carrier, regardless if the carrier is configured for Idle mode CA measurements only, mobility only or both idle mode CA and mobility measurements.</a:t>
            </a:r>
          </a:p>
          <a:p>
            <a:pPr lvl="2"/>
            <a:r>
              <a:rPr lang="en-US" dirty="0">
                <a:highlight>
                  <a:srgbClr val="FFFF00"/>
                </a:highlight>
              </a:rPr>
              <a:t>A carrier shall only be counted once in the scaling if the carrier is configured for both idle mode CA measurement requirements and mobility measurements</a:t>
            </a:r>
            <a:r>
              <a:rPr lang="en-GB" dirty="0">
                <a:highlight>
                  <a:srgbClr val="FFFF00"/>
                </a:highlight>
              </a:rPr>
              <a:t>.</a:t>
            </a:r>
          </a:p>
          <a:p>
            <a:pPr lvl="1"/>
            <a:endParaRPr lang="en-GB" dirty="0"/>
          </a:p>
        </p:txBody>
      </p:sp>
    </p:spTree>
    <p:extLst>
      <p:ext uri="{BB962C8B-B14F-4D97-AF65-F5344CB8AC3E}">
        <p14:creationId xmlns:p14="http://schemas.microsoft.com/office/powerpoint/2010/main" val="63011389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6065</TotalTime>
  <Words>1867</Words>
  <Application>Microsoft Office PowerPoint</Application>
  <PresentationFormat>Widescreen</PresentationFormat>
  <Paragraphs>136</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Times New Roman</vt:lpstr>
      <vt:lpstr>Office テーマ</vt:lpstr>
      <vt:lpstr>WF on MR-DC RRM requirements for Idle mode CA measurements</vt:lpstr>
      <vt:lpstr>Background</vt:lpstr>
      <vt:lpstr>Topic #1: UE idle mode CA measurement requirements and s-NonIntraSearch</vt:lpstr>
      <vt:lpstr>Topic #1: UE idle mode CA measurement requirements and s-NonIntraSearch</vt:lpstr>
      <vt:lpstr>Topic #1: UE idle mode CA measurement requirements and s-NonIntraSearch</vt:lpstr>
      <vt:lpstr>Topic #1: UE idle mode CA measurement requirements and s-NonIntraSearch</vt:lpstr>
      <vt:lpstr>Topic #1: UE idle mode CA measurement requirements and s-NonIntraSearch</vt:lpstr>
      <vt:lpstr>Topic #1: Summary of UE idle mode CA measurement requirements and s-NonIntraSearch</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MR-DC RRM requirements for Idle mode CA measurements</dc:title>
  <dc:creator>Nokia</dc:creator>
  <cp:lastModifiedBy>Nokia</cp:lastModifiedBy>
  <cp:revision>20</cp:revision>
  <dcterms:created xsi:type="dcterms:W3CDTF">2020-11-05T08:32:16Z</dcterms:created>
  <dcterms:modified xsi:type="dcterms:W3CDTF">2020-11-11T20:14:06Z</dcterms:modified>
</cp:coreProperties>
</file>