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6"/>
  </p:handoutMasterIdLst>
  <p:sldIdLst>
    <p:sldId id="256" r:id="rId2"/>
    <p:sldId id="257" r:id="rId3"/>
    <p:sldId id="264" r:id="rId4"/>
    <p:sldId id="265" r:id="rId5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6" d="100"/>
          <a:sy n="76" d="100"/>
        </p:scale>
        <p:origin x="-384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-29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AF5082-A819-4C9E-BC56-5E7609953599}" type="datetimeFigureOut">
              <a:rPr lang="zh-CN" altLang="en-US" smtClean="0"/>
              <a:t>2020/11/12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9C2B3A-CB3D-4DFE-BF5A-DF35A2262D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2114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 marL="685800" indent="-228600">
              <a:buFont typeface="Calibri" panose="020F0502020204030204" pitchFamily="34" charset="0"/>
              <a:buChar char="-"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E6CEB0-C926-4B5D-92A9-0986406561D2}" type="datetimeFigureOut">
              <a:rPr lang="fi-FI" smtClean="0"/>
              <a:t>12.11.2020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940135-88C3-4129-8732-17CA53EF2E78}" type="slidenum">
              <a:rPr lang="fi-FI" smtClean="0"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z="4400" dirty="0"/>
              <a:t>WF on SAR solutions for PC2 NR inter-band CA and SUL configurations</a:t>
            </a:r>
            <a:endParaRPr lang="fi-FI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China Telecom</a:t>
            </a:r>
            <a:endParaRPr lang="fi-FI" dirty="0">
              <a:solidFill>
                <a:srgbClr val="00B05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727474" y="287383"/>
            <a:ext cx="23600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R4-2016851</a:t>
            </a:r>
            <a:endParaRPr lang="fi-FI" dirty="0"/>
          </a:p>
        </p:txBody>
      </p:sp>
      <p:sp>
        <p:nvSpPr>
          <p:cNvPr id="5" name="TextBox 4"/>
          <p:cNvSpPr txBox="1"/>
          <p:nvPr/>
        </p:nvSpPr>
        <p:spPr>
          <a:xfrm>
            <a:off x="483325" y="335541"/>
            <a:ext cx="53287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3GPP TSG-RAN WG4 Meeting # 97-e	</a:t>
            </a:r>
          </a:p>
          <a:p>
            <a:r>
              <a:rPr lang="en-US" dirty="0"/>
              <a:t>Electronic Meeting, 2-13 Nov., 2020</a:t>
            </a:r>
          </a:p>
          <a:p>
            <a:r>
              <a:rPr lang="en-GB" altLang="zh-CN" dirty="0"/>
              <a:t>Agenda: 10.19</a:t>
            </a:r>
            <a:endParaRPr lang="zh-CN" altLang="zh-CN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726" y="177234"/>
            <a:ext cx="10515600" cy="1325563"/>
          </a:xfrm>
        </p:spPr>
        <p:txBody>
          <a:bodyPr/>
          <a:lstStyle/>
          <a:p>
            <a:r>
              <a:rPr lang="fi-FI" dirty="0" err="1"/>
              <a:t>Background</a:t>
            </a:r>
            <a:endParaRPr lang="fi-FI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465545"/>
            <a:ext cx="11353801" cy="4711418"/>
          </a:xfrm>
        </p:spPr>
        <p:txBody>
          <a:bodyPr>
            <a:normAutofit fontScale="85000" lnSpcReduction="10000"/>
          </a:bodyPr>
          <a:lstStyle/>
          <a:p>
            <a:r>
              <a:rPr lang="en-US" dirty="0"/>
              <a:t>The contributions submitted in RAN4 #97e meeting for SAR solutions:</a:t>
            </a:r>
          </a:p>
          <a:p>
            <a:pPr lvl="1"/>
            <a:r>
              <a:rPr lang="en-US" dirty="0"/>
              <a:t>R4-2014383, Discussion on SAR issues for inter-band and SUL 2UL CA PC2</a:t>
            </a:r>
            <a:r>
              <a:rPr lang="en-US" altLang="zh-CN" dirty="0"/>
              <a:t>, </a:t>
            </a:r>
            <a:r>
              <a:rPr lang="en-US" dirty="0"/>
              <a:t>CATT</a:t>
            </a:r>
          </a:p>
          <a:p>
            <a:pPr lvl="1"/>
            <a:r>
              <a:rPr lang="en-US" dirty="0"/>
              <a:t>R4-2015040</a:t>
            </a:r>
            <a:r>
              <a:rPr lang="en-US" altLang="zh-CN" dirty="0"/>
              <a:t>, </a:t>
            </a:r>
            <a:r>
              <a:rPr lang="en-US" dirty="0"/>
              <a:t>Discussion on SAR solution for NR PC2 inter-band CA, ZTE Corporation</a:t>
            </a:r>
          </a:p>
          <a:p>
            <a:pPr lvl="1"/>
            <a:r>
              <a:rPr lang="en-US" dirty="0"/>
              <a:t>R4-2015190</a:t>
            </a:r>
            <a:r>
              <a:rPr lang="en-US" altLang="zh-CN" dirty="0"/>
              <a:t>, </a:t>
            </a:r>
            <a:r>
              <a:rPr lang="en-US" dirty="0"/>
              <a:t>Discussion on SAR schemes for UE power class 2 NR inter-band CA with 2UL</a:t>
            </a:r>
            <a:r>
              <a:rPr lang="en-US" altLang="zh-CN" dirty="0"/>
              <a:t>, </a:t>
            </a:r>
            <a:r>
              <a:rPr lang="en-US" dirty="0"/>
              <a:t>China Telecom</a:t>
            </a:r>
          </a:p>
          <a:p>
            <a:pPr lvl="1"/>
            <a:r>
              <a:rPr lang="en-US" dirty="0"/>
              <a:t>R4-2015260, Discussion on SAR issue for HP UE inter-band UL CA</a:t>
            </a:r>
            <a:r>
              <a:rPr lang="en-US" altLang="zh-CN" dirty="0"/>
              <a:t>, </a:t>
            </a:r>
            <a:r>
              <a:rPr lang="en-US" dirty="0" err="1"/>
              <a:t>Xiaomi</a:t>
            </a:r>
            <a:endParaRPr lang="en-US" dirty="0"/>
          </a:p>
          <a:p>
            <a:pPr lvl="1"/>
            <a:r>
              <a:rPr lang="en-US" dirty="0"/>
              <a:t>R4-2015287</a:t>
            </a:r>
            <a:r>
              <a:rPr lang="en-US" altLang="zh-CN" dirty="0"/>
              <a:t>, </a:t>
            </a:r>
            <a:r>
              <a:rPr lang="en-US" dirty="0"/>
              <a:t>Discussion on the SAR solutions for UL CA band combinations</a:t>
            </a:r>
            <a:r>
              <a:rPr lang="en-US" altLang="zh-CN" dirty="0"/>
              <a:t>, </a:t>
            </a:r>
            <a:r>
              <a:rPr lang="en-US" dirty="0"/>
              <a:t>Huawei, </a:t>
            </a:r>
            <a:r>
              <a:rPr lang="en-US" dirty="0" err="1"/>
              <a:t>HiSilicon</a:t>
            </a:r>
            <a:endParaRPr lang="en-US" dirty="0"/>
          </a:p>
          <a:p>
            <a:pPr lvl="1"/>
            <a:r>
              <a:rPr lang="en-US" dirty="0"/>
              <a:t>R4-2015329</a:t>
            </a:r>
            <a:r>
              <a:rPr lang="en-US" altLang="zh-CN" dirty="0"/>
              <a:t>, </a:t>
            </a:r>
            <a:r>
              <a:rPr lang="en-US" dirty="0"/>
              <a:t>Discussion on SAR solution for PC2 inter-band NR CA</a:t>
            </a:r>
            <a:r>
              <a:rPr lang="en-US" altLang="zh-CN" dirty="0"/>
              <a:t>, </a:t>
            </a:r>
            <a:r>
              <a:rPr lang="en-US" dirty="0"/>
              <a:t>vivo</a:t>
            </a:r>
          </a:p>
          <a:p>
            <a:pPr lvl="1"/>
            <a:r>
              <a:rPr lang="en-US" dirty="0"/>
              <a:t>R4-2015346</a:t>
            </a:r>
            <a:r>
              <a:rPr lang="en-US" altLang="zh-CN" dirty="0"/>
              <a:t>, </a:t>
            </a:r>
            <a:r>
              <a:rPr lang="en-US" dirty="0"/>
              <a:t>Discussion on inter-band CA HPUE SAR</a:t>
            </a:r>
            <a:r>
              <a:rPr lang="en-US" altLang="zh-CN" dirty="0"/>
              <a:t>, </a:t>
            </a:r>
            <a:r>
              <a:rPr lang="en-US" dirty="0"/>
              <a:t>OPPO</a:t>
            </a:r>
          </a:p>
          <a:p>
            <a:pPr lvl="1"/>
            <a:r>
              <a:rPr lang="en-US" dirty="0"/>
              <a:t>R4-2015983, Facilitating SAR compliance for UL inter-band CA PC2</a:t>
            </a:r>
            <a:r>
              <a:rPr lang="en-US" altLang="zh-CN" dirty="0"/>
              <a:t>, </a:t>
            </a:r>
            <a:r>
              <a:rPr lang="en-US" dirty="0"/>
              <a:t>Ericsson</a:t>
            </a:r>
          </a:p>
          <a:p>
            <a:pPr lvl="1"/>
            <a:r>
              <a:rPr lang="en-US" dirty="0"/>
              <a:t>R4-2015041, Discussion on SAR solution for NR PC2 SUL</a:t>
            </a:r>
            <a:r>
              <a:rPr lang="en-US" altLang="zh-CN" dirty="0"/>
              <a:t>, </a:t>
            </a:r>
            <a:r>
              <a:rPr lang="en-US" dirty="0"/>
              <a:t>ZTE Corporation</a:t>
            </a:r>
          </a:p>
          <a:p>
            <a:pPr lvl="1"/>
            <a:r>
              <a:rPr lang="en-US" dirty="0"/>
              <a:t>R4-2015191, Discussion on SAR schemes for UE power class 2 NR SUL configurations</a:t>
            </a:r>
            <a:r>
              <a:rPr lang="en-US" altLang="zh-CN" dirty="0"/>
              <a:t>,</a:t>
            </a:r>
            <a:r>
              <a:rPr lang="en-US" dirty="0"/>
              <a:t> China Telecom</a:t>
            </a:r>
          </a:p>
          <a:p>
            <a:pPr lvl="1"/>
            <a:r>
              <a:rPr lang="en-US" dirty="0"/>
              <a:t>R4-2015286, Discussion on the SAR solutions for SUL band combinations</a:t>
            </a:r>
            <a:r>
              <a:rPr lang="en-US" altLang="zh-CN" dirty="0"/>
              <a:t>, </a:t>
            </a:r>
            <a:r>
              <a:rPr lang="en-US" dirty="0"/>
              <a:t>Huawei, </a:t>
            </a:r>
            <a:r>
              <a:rPr lang="en-US" dirty="0" err="1"/>
              <a:t>HiSilicon</a:t>
            </a:r>
            <a:endParaRPr lang="en-US" dirty="0"/>
          </a:p>
          <a:p>
            <a:pPr lvl="1"/>
            <a:r>
              <a:rPr lang="en-US" dirty="0"/>
              <a:t>R4-2015330, Discussion on SAR solution for PC2 UE with SUL</a:t>
            </a:r>
            <a:r>
              <a:rPr lang="en-US" altLang="zh-CN" dirty="0"/>
              <a:t>, </a:t>
            </a:r>
            <a:r>
              <a:rPr lang="en-US" dirty="0"/>
              <a:t>vivo</a:t>
            </a:r>
          </a:p>
          <a:p>
            <a:pPr lvl="1"/>
            <a:r>
              <a:rPr lang="en-US" dirty="0"/>
              <a:t>R4-2015345</a:t>
            </a:r>
            <a:r>
              <a:rPr lang="en-US" altLang="zh-CN" dirty="0"/>
              <a:t>, </a:t>
            </a:r>
            <a:r>
              <a:rPr lang="en-US" dirty="0"/>
              <a:t>Discussion on SUL HPUE SAR</a:t>
            </a:r>
            <a:r>
              <a:rPr lang="en-US" altLang="zh-CN" dirty="0"/>
              <a:t>, </a:t>
            </a:r>
            <a:r>
              <a:rPr lang="en-US" dirty="0"/>
              <a:t>OPPO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RAN4 </a:t>
            </a:r>
            <a:r>
              <a:rPr lang="en-US" altLang="zh-CN" dirty="0"/>
              <a:t>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/>
              <a:t>Agreement on P-MPR solution:</a:t>
            </a:r>
          </a:p>
          <a:p>
            <a:pPr lvl="1"/>
            <a:r>
              <a:rPr lang="en-GB" altLang="zh-CN" dirty="0"/>
              <a:t>UE implementation based solution, i.e. P-MPR is always available as the baseline </a:t>
            </a:r>
            <a:r>
              <a:rPr lang="en-US" altLang="en-GB" dirty="0"/>
              <a:t>SAR </a:t>
            </a:r>
            <a:r>
              <a:rPr lang="en-GB" altLang="zh-CN" dirty="0"/>
              <a:t>solution for NR PC2 inter-band CA and SUL configurations</a:t>
            </a:r>
          </a:p>
          <a:p>
            <a:r>
              <a:rPr lang="en-GB" altLang="zh-CN" dirty="0"/>
              <a:t>Agreement on release independency:</a:t>
            </a:r>
          </a:p>
          <a:p>
            <a:pPr lvl="1"/>
            <a:r>
              <a:rPr lang="en-GB" altLang="zh-CN" dirty="0" smtClean="0">
                <a:uFillTx/>
              </a:rPr>
              <a:t>The requirements and </a:t>
            </a:r>
            <a:r>
              <a:rPr lang="en-GB" altLang="zh-CN" dirty="0" smtClean="0"/>
              <a:t>SAR compliance mechanism for NR </a:t>
            </a:r>
            <a:r>
              <a:rPr lang="en-GB" altLang="zh-CN" dirty="0"/>
              <a:t>PC2 inter-band CA </a:t>
            </a:r>
            <a:r>
              <a:rPr lang="en-GB" altLang="zh-CN" dirty="0" smtClean="0"/>
              <a:t>are </a:t>
            </a:r>
            <a:r>
              <a:rPr lang="en-GB" altLang="zh-CN" dirty="0"/>
              <a:t>release independent from Rel-15 based on the P-MPR solution</a:t>
            </a:r>
            <a:r>
              <a:rPr lang="en-GB" altLang="zh-CN" dirty="0" smtClean="0"/>
              <a:t>.</a:t>
            </a:r>
          </a:p>
          <a:p>
            <a:pPr lvl="1"/>
            <a:r>
              <a:rPr lang="en-GB" altLang="zh-CN" dirty="0"/>
              <a:t>The </a:t>
            </a:r>
            <a:r>
              <a:rPr lang="en-GB" altLang="zh-CN" dirty="0" smtClean="0"/>
              <a:t>SAR </a:t>
            </a:r>
            <a:r>
              <a:rPr lang="en-GB" altLang="zh-CN" dirty="0"/>
              <a:t>compliance mechanism for </a:t>
            </a:r>
            <a:r>
              <a:rPr lang="en-GB" altLang="zh-CN" dirty="0" smtClean="0"/>
              <a:t>SUL </a:t>
            </a:r>
            <a:r>
              <a:rPr lang="en-GB" altLang="zh-CN" dirty="0"/>
              <a:t>configurations </a:t>
            </a:r>
            <a:r>
              <a:rPr lang="en-GB" altLang="zh-CN" dirty="0" smtClean="0"/>
              <a:t>is </a:t>
            </a:r>
            <a:r>
              <a:rPr lang="en-GB" altLang="zh-CN" dirty="0"/>
              <a:t>release independent from Rel-15 based on the P-MPR solution.</a:t>
            </a:r>
          </a:p>
          <a:p>
            <a:pPr lvl="1"/>
            <a:endParaRPr lang="en-GB" altLang="zh-CN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zh-CN" altLang="zh-CN" dirty="0" smtClean="0">
              <a:solidFill>
                <a:schemeClr val="accent6">
                  <a:lumMod val="75000"/>
                </a:schemeClr>
              </a:solidFill>
            </a:endParaRPr>
          </a:p>
          <a:p>
            <a:endParaRPr lang="zh-CN" altLang="zh-CN" dirty="0">
              <a:solidFill>
                <a:srgbClr val="00B050"/>
              </a:solidFill>
            </a:endParaRPr>
          </a:p>
          <a:p>
            <a:endParaRPr lang="en-GB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WF on other SAR </a:t>
            </a:r>
            <a:r>
              <a:rPr lang="en-US" altLang="zh-CN" dirty="0" smtClean="0"/>
              <a:t>solutions</a:t>
            </a:r>
            <a:endParaRPr lang="zh-CN" altLang="en-US" strike="sngStrike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GB" altLang="zh-CN" dirty="0"/>
              <a:t>Duty Cycle based solutions</a:t>
            </a:r>
          </a:p>
          <a:p>
            <a:pPr lvl="1"/>
            <a:r>
              <a:rPr lang="en-GB" altLang="zh-CN" dirty="0"/>
              <a:t>Option 1: Report the duty cycle capability per band combination (CTC, Intel, ZTE, Huawei, Apple)</a:t>
            </a:r>
          </a:p>
          <a:p>
            <a:pPr lvl="2"/>
            <a:r>
              <a:rPr lang="en-GB" altLang="zh-CN" dirty="0"/>
              <a:t>Main issue commented by companies</a:t>
            </a:r>
            <a:r>
              <a:rPr lang="zh-CN" altLang="zh-CN" dirty="0" smtClean="0"/>
              <a:t>：</a:t>
            </a:r>
            <a:r>
              <a:rPr lang="en-GB" altLang="zh-CN" dirty="0" smtClean="0"/>
              <a:t>Unequal </a:t>
            </a:r>
            <a:r>
              <a:rPr lang="en-GB" altLang="zh-CN" dirty="0" smtClean="0"/>
              <a:t>responses </a:t>
            </a:r>
            <a:r>
              <a:rPr lang="en-GB" altLang="zh-CN" dirty="0"/>
              <a:t>for the SAR effects in different band frequencies.</a:t>
            </a:r>
            <a:endParaRPr lang="zh-CN" altLang="zh-CN" dirty="0"/>
          </a:p>
          <a:p>
            <a:pPr lvl="1"/>
            <a:r>
              <a:rPr lang="en-GB" altLang="zh-CN" dirty="0"/>
              <a:t>Option 2: Report the duty cycle capabilities per band (CATT, </a:t>
            </a:r>
            <a:r>
              <a:rPr lang="en-GB" altLang="zh-CN" dirty="0" err="1"/>
              <a:t>Xiaomi</a:t>
            </a:r>
            <a:r>
              <a:rPr lang="en-GB" altLang="zh-CN" dirty="0"/>
              <a:t>, ZTE, OPPO, vivo, CMCC)</a:t>
            </a:r>
          </a:p>
          <a:p>
            <a:pPr lvl="2"/>
            <a:r>
              <a:rPr lang="en-GB" altLang="zh-CN" dirty="0"/>
              <a:t>Main issue commented by companies: Too many pairs of signalling's, more detailed signalling design and values need to be provided, especially for the reference band.</a:t>
            </a:r>
            <a:endParaRPr lang="zh-CN" altLang="zh-CN" dirty="0"/>
          </a:p>
          <a:p>
            <a:r>
              <a:rPr lang="en-GB" altLang="zh-CN" dirty="0"/>
              <a:t>Blind scheme solution (Ericsson, Verizon, T-Mobile USA</a:t>
            </a:r>
            <a:r>
              <a:rPr lang="en-GB" altLang="zh-CN" dirty="0" smtClean="0"/>
              <a:t>)</a:t>
            </a:r>
          </a:p>
          <a:p>
            <a:pPr lvl="1"/>
            <a:r>
              <a:rPr lang="en-GB" altLang="zh-CN" dirty="0" smtClean="0"/>
              <a:t>Further </a:t>
            </a:r>
            <a:r>
              <a:rPr lang="en-GB" altLang="zh-CN" dirty="0" smtClean="0"/>
              <a:t>discussion on whether to consider </a:t>
            </a:r>
            <a:r>
              <a:rPr lang="sv-SE" altLang="zh-CN" dirty="0" smtClean="0"/>
              <a:t>(Scell</a:t>
            </a:r>
            <a:r>
              <a:rPr lang="sv-SE" altLang="zh-CN" dirty="0"/>
              <a:t>) power dropping behavior due to power </a:t>
            </a:r>
            <a:r>
              <a:rPr lang="sv-SE" altLang="zh-CN" dirty="0" smtClean="0"/>
              <a:t>prioritization for UL CA and SUL configurations</a:t>
            </a:r>
            <a:endParaRPr lang="sv-SE" altLang="zh-CN" dirty="0"/>
          </a:p>
          <a:p>
            <a:r>
              <a:rPr lang="en-GB" altLang="zh-CN" dirty="0" smtClean="0"/>
              <a:t>Other solutions/options are not precluded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428</Words>
  <Application>Microsoft Office PowerPoint</Application>
  <PresentationFormat>自定义</PresentationFormat>
  <Paragraphs>39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SAR solutions for PC2 NR inter-band CA and SUL configurations</vt:lpstr>
      <vt:lpstr>Background</vt:lpstr>
      <vt:lpstr>RAN4 Agreement</vt:lpstr>
      <vt:lpstr>WF on other SAR solutions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MSD assumptions improvement for UE PC2 combinations</dc:title>
  <dc:creator>Christian Bergljung</dc:creator>
  <cp:lastModifiedBy>Bo Liu, CTC</cp:lastModifiedBy>
  <cp:revision>152</cp:revision>
  <dcterms:created xsi:type="dcterms:W3CDTF">2019-05-15T02:20:00Z</dcterms:created>
  <dcterms:modified xsi:type="dcterms:W3CDTF">2020-11-12T01:06:17Z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KSOProductBuildVer">
    <vt:lpwstr>2052-11.8.2.9022</vt:lpwstr>
  </property>
</Properties>
</file>