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1"/>
    <p:sldMasterId id="2147484568" r:id="rId2"/>
  </p:sldMasterIdLst>
  <p:notesMasterIdLst>
    <p:notesMasterId r:id="rId19"/>
  </p:notesMasterIdLst>
  <p:handoutMasterIdLst>
    <p:handoutMasterId r:id="rId20"/>
  </p:handoutMasterIdLst>
  <p:sldIdLst>
    <p:sldId id="934" r:id="rId3"/>
    <p:sldId id="928" r:id="rId4"/>
    <p:sldId id="963" r:id="rId5"/>
    <p:sldId id="929" r:id="rId6"/>
    <p:sldId id="938" r:id="rId7"/>
    <p:sldId id="956" r:id="rId8"/>
    <p:sldId id="964" r:id="rId9"/>
    <p:sldId id="965" r:id="rId10"/>
    <p:sldId id="940" r:id="rId11"/>
    <p:sldId id="951" r:id="rId12"/>
    <p:sldId id="941" r:id="rId13"/>
    <p:sldId id="952" r:id="rId14"/>
    <p:sldId id="931" r:id="rId15"/>
    <p:sldId id="957" r:id="rId16"/>
    <p:sldId id="958" r:id="rId17"/>
    <p:sldId id="955" r:id="rId18"/>
  </p:sldIdLst>
  <p:sldSz cx="9144000" cy="6858000" type="screen4x3"/>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00"/>
    <a:srgbClr val="FF3300"/>
    <a:srgbClr val="0000FF"/>
    <a:srgbClr val="72AF2F"/>
    <a:srgbClr val="B1D254"/>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A53FCCB-F7A1-4E4B-9541-2274F146C2BC}" v="54" dt="2020-08-04T08:49:24.33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510" autoAdjust="0"/>
    <p:restoredTop sz="99649" autoAdjust="0"/>
  </p:normalViewPr>
  <p:slideViewPr>
    <p:cSldViewPr snapToGrid="0">
      <p:cViewPr varScale="1">
        <p:scale>
          <a:sx n="67" d="100"/>
          <a:sy n="67" d="100"/>
        </p:scale>
        <p:origin x="1224" y="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microsoft.com/office/2015/10/relationships/revisionInfo" Target="revisionInfo.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microsoft.com/office/2016/11/relationships/changesInfo" Target="changesInfos/changesInfo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ervyakov, Andrey" userId="dbdfc4e7-c505-4785-a117-c03dfe609c52" providerId="ADAL" clId="{6CC855EF-1DF9-4BAB-8596-B127BDA34423}"/>
    <pc:docChg chg="undo modSld">
      <pc:chgData name="Chervyakov, Andrey" userId="dbdfc4e7-c505-4785-a117-c03dfe609c52" providerId="ADAL" clId="{6CC855EF-1DF9-4BAB-8596-B127BDA34423}" dt="2020-06-04T06:33:52.284" v="9" actId="1076"/>
      <pc:docMkLst>
        <pc:docMk/>
      </pc:docMkLst>
      <pc:sldChg chg="modSp">
        <pc:chgData name="Chervyakov, Andrey" userId="dbdfc4e7-c505-4785-a117-c03dfe609c52" providerId="ADAL" clId="{6CC855EF-1DF9-4BAB-8596-B127BDA34423}" dt="2020-06-04T06:33:52.284" v="9" actId="1076"/>
        <pc:sldMkLst>
          <pc:docMk/>
          <pc:sldMk cId="806432768" sldId="441"/>
        </pc:sldMkLst>
        <pc:spChg chg="mod">
          <ac:chgData name="Chervyakov, Andrey" userId="dbdfc4e7-c505-4785-a117-c03dfe609c52" providerId="ADAL" clId="{6CC855EF-1DF9-4BAB-8596-B127BDA34423}" dt="2020-06-04T06:33:52.284" v="9" actId="1076"/>
          <ac:spMkLst>
            <pc:docMk/>
            <pc:sldMk cId="806432768" sldId="441"/>
            <ac:spMk id="2" creationId="{E151FB97-9B3A-4312-805C-6B499B697A34}"/>
          </ac:spMkLst>
        </pc:spChg>
        <pc:spChg chg="mod">
          <ac:chgData name="Chervyakov, Andrey" userId="dbdfc4e7-c505-4785-a117-c03dfe609c52" providerId="ADAL" clId="{6CC855EF-1DF9-4BAB-8596-B127BDA34423}" dt="2020-06-04T06:30:55.140" v="4" actId="1076"/>
          <ac:spMkLst>
            <pc:docMk/>
            <pc:sldMk cId="806432768" sldId="441"/>
            <ac:spMk id="77" creationId="{7C47905A-01DC-46DD-A646-2BF07EBF471D}"/>
          </ac:spMkLst>
        </pc:spChg>
        <pc:spChg chg="mod">
          <ac:chgData name="Chervyakov, Andrey" userId="dbdfc4e7-c505-4785-a117-c03dfe609c52" providerId="ADAL" clId="{6CC855EF-1DF9-4BAB-8596-B127BDA34423}" dt="2020-06-04T06:32:48.350" v="6" actId="207"/>
          <ac:spMkLst>
            <pc:docMk/>
            <pc:sldMk cId="806432768" sldId="441"/>
            <ac:spMk id="222" creationId="{B6CDA6FF-6740-49E7-B14C-1831ED62E0F8}"/>
          </ac:spMkLst>
        </pc:spChg>
        <pc:spChg chg="mod">
          <ac:chgData name="Chervyakov, Andrey" userId="dbdfc4e7-c505-4785-a117-c03dfe609c52" providerId="ADAL" clId="{6CC855EF-1DF9-4BAB-8596-B127BDA34423}" dt="2020-06-04T06:32:48.350" v="6" actId="207"/>
          <ac:spMkLst>
            <pc:docMk/>
            <pc:sldMk cId="806432768" sldId="441"/>
            <ac:spMk id="226" creationId="{B6CDA6FF-6740-49E7-B14C-1831ED62E0F8}"/>
          </ac:spMkLst>
        </pc:spChg>
        <pc:spChg chg="mod">
          <ac:chgData name="Chervyakov, Andrey" userId="dbdfc4e7-c505-4785-a117-c03dfe609c52" providerId="ADAL" clId="{6CC855EF-1DF9-4BAB-8596-B127BDA34423}" dt="2020-06-04T06:32:41.477" v="5" actId="207"/>
          <ac:spMkLst>
            <pc:docMk/>
            <pc:sldMk cId="806432768" sldId="441"/>
            <ac:spMk id="249" creationId="{B6CDA6FF-6740-49E7-B14C-1831ED62E0F8}"/>
          </ac:spMkLst>
        </pc:spChg>
      </pc:sldChg>
      <pc:sldChg chg="modSp">
        <pc:chgData name="Chervyakov, Andrey" userId="dbdfc4e7-c505-4785-a117-c03dfe609c52" providerId="ADAL" clId="{6CC855EF-1DF9-4BAB-8596-B127BDA34423}" dt="2020-06-03T12:22:08.355" v="0" actId="13926"/>
        <pc:sldMkLst>
          <pc:docMk/>
          <pc:sldMk cId="2697639175" sldId="938"/>
        </pc:sldMkLst>
        <pc:spChg chg="mod">
          <ac:chgData name="Chervyakov, Andrey" userId="dbdfc4e7-c505-4785-a117-c03dfe609c52" providerId="ADAL" clId="{6CC855EF-1DF9-4BAB-8596-B127BDA34423}" dt="2020-06-03T12:22:08.355" v="0" actId="13926"/>
          <ac:spMkLst>
            <pc:docMk/>
            <pc:sldMk cId="2697639175" sldId="938"/>
            <ac:spMk id="3" creationId="{B1BE6906-4FA3-42DA-8E86-BA4DD12F41A6}"/>
          </ac:spMkLst>
        </pc:spChg>
      </pc:sldChg>
    </pc:docChg>
  </pc:docChgLst>
  <pc:docChgLst>
    <pc:chgData name="Andrey" userId="dbdfc4e7-c505-4785-a117-c03dfe609c52" providerId="ADAL" clId="{6A53FCCB-F7A1-4E4B-9541-2274F146C2BC}"/>
    <pc:docChg chg="modSld">
      <pc:chgData name="Andrey" userId="dbdfc4e7-c505-4785-a117-c03dfe609c52" providerId="ADAL" clId="{6A53FCCB-F7A1-4E4B-9541-2274F146C2BC}" dt="2020-08-04T08:49:24.332" v="48" actId="207"/>
      <pc:docMkLst>
        <pc:docMk/>
      </pc:docMkLst>
      <pc:sldChg chg="addSp modSp">
        <pc:chgData name="Andrey" userId="dbdfc4e7-c505-4785-a117-c03dfe609c52" providerId="ADAL" clId="{6A53FCCB-F7A1-4E4B-9541-2274F146C2BC}" dt="2020-08-04T08:46:46.099" v="40" actId="554"/>
        <pc:sldMkLst>
          <pc:docMk/>
          <pc:sldMk cId="806432768" sldId="441"/>
        </pc:sldMkLst>
        <pc:spChg chg="add mod">
          <ac:chgData name="Andrey" userId="dbdfc4e7-c505-4785-a117-c03dfe609c52" providerId="ADAL" clId="{6A53FCCB-F7A1-4E4B-9541-2274F146C2BC}" dt="2020-08-04T08:46:46.099" v="40" actId="554"/>
          <ac:spMkLst>
            <pc:docMk/>
            <pc:sldMk cId="806432768" sldId="441"/>
            <ac:spMk id="79" creationId="{086EF6D7-C4CB-4D81-A910-4F472E25AF85}"/>
          </ac:spMkLst>
        </pc:spChg>
        <pc:spChg chg="add mod">
          <ac:chgData name="Andrey" userId="dbdfc4e7-c505-4785-a117-c03dfe609c52" providerId="ADAL" clId="{6A53FCCB-F7A1-4E4B-9541-2274F146C2BC}" dt="2020-08-04T08:46:46.099" v="40" actId="554"/>
          <ac:spMkLst>
            <pc:docMk/>
            <pc:sldMk cId="806432768" sldId="441"/>
            <ac:spMk id="81" creationId="{409C78B8-F2AE-4743-B26B-94B17DB867F3}"/>
          </ac:spMkLst>
        </pc:spChg>
        <pc:spChg chg="add mod">
          <ac:chgData name="Andrey" userId="dbdfc4e7-c505-4785-a117-c03dfe609c52" providerId="ADAL" clId="{6A53FCCB-F7A1-4E4B-9541-2274F146C2BC}" dt="2020-08-04T08:46:46.099" v="40" actId="554"/>
          <ac:spMkLst>
            <pc:docMk/>
            <pc:sldMk cId="806432768" sldId="441"/>
            <ac:spMk id="82" creationId="{5645F40D-723C-4545-99DB-A8B75186A746}"/>
          </ac:spMkLst>
        </pc:spChg>
        <pc:spChg chg="mod">
          <ac:chgData name="Andrey" userId="dbdfc4e7-c505-4785-a117-c03dfe609c52" providerId="ADAL" clId="{6A53FCCB-F7A1-4E4B-9541-2274F146C2BC}" dt="2020-08-04T08:46:46.099" v="40" actId="554"/>
          <ac:spMkLst>
            <pc:docMk/>
            <pc:sldMk cId="806432768" sldId="441"/>
            <ac:spMk id="238" creationId="{B6CDA6FF-6740-49E7-B14C-1831ED62E0F8}"/>
          </ac:spMkLst>
        </pc:spChg>
        <pc:cxnChg chg="add">
          <ac:chgData name="Andrey" userId="dbdfc4e7-c505-4785-a117-c03dfe609c52" providerId="ADAL" clId="{6A53FCCB-F7A1-4E4B-9541-2274F146C2BC}" dt="2020-08-04T08:46:29.272" v="39"/>
          <ac:cxnSpMkLst>
            <pc:docMk/>
            <pc:sldMk cId="806432768" sldId="441"/>
            <ac:cxnSpMk id="80" creationId="{DCBE0DFA-8C25-4EDB-A16D-6ED890292BEA}"/>
          </ac:cxnSpMkLst>
        </pc:cxnChg>
      </pc:sldChg>
      <pc:sldChg chg="modSp">
        <pc:chgData name="Andrey" userId="dbdfc4e7-c505-4785-a117-c03dfe609c52" providerId="ADAL" clId="{6A53FCCB-F7A1-4E4B-9541-2274F146C2BC}" dt="2020-08-04T08:37:55.930" v="6" actId="207"/>
        <pc:sldMkLst>
          <pc:docMk/>
          <pc:sldMk cId="2261567071" sldId="928"/>
        </pc:sldMkLst>
        <pc:spChg chg="mod">
          <ac:chgData name="Andrey" userId="dbdfc4e7-c505-4785-a117-c03dfe609c52" providerId="ADAL" clId="{6A53FCCB-F7A1-4E4B-9541-2274F146C2BC}" dt="2020-08-04T08:37:55.930" v="6" actId="207"/>
          <ac:spMkLst>
            <pc:docMk/>
            <pc:sldMk cId="2261567071" sldId="928"/>
            <ac:spMk id="3" creationId="{B1BE6906-4FA3-42DA-8E86-BA4DD12F41A6}"/>
          </ac:spMkLst>
        </pc:spChg>
      </pc:sldChg>
      <pc:sldChg chg="modSp">
        <pc:chgData name="Andrey" userId="dbdfc4e7-c505-4785-a117-c03dfe609c52" providerId="ADAL" clId="{6A53FCCB-F7A1-4E4B-9541-2274F146C2BC}" dt="2020-08-04T08:40:33.030" v="18"/>
        <pc:sldMkLst>
          <pc:docMk/>
          <pc:sldMk cId="2373741808" sldId="929"/>
        </pc:sldMkLst>
        <pc:spChg chg="mod">
          <ac:chgData name="Andrey" userId="dbdfc4e7-c505-4785-a117-c03dfe609c52" providerId="ADAL" clId="{6A53FCCB-F7A1-4E4B-9541-2274F146C2BC}" dt="2020-08-04T08:40:33.030" v="18"/>
          <ac:spMkLst>
            <pc:docMk/>
            <pc:sldMk cId="2373741808" sldId="929"/>
            <ac:spMk id="3" creationId="{B1BE6906-4FA3-42DA-8E86-BA4DD12F41A6}"/>
          </ac:spMkLst>
        </pc:spChg>
      </pc:sldChg>
      <pc:sldChg chg="addSp modSp">
        <pc:chgData name="Andrey" userId="dbdfc4e7-c505-4785-a117-c03dfe609c52" providerId="ADAL" clId="{6A53FCCB-F7A1-4E4B-9541-2274F146C2BC}" dt="2020-08-04T08:39:10.899" v="11" actId="207"/>
        <pc:sldMkLst>
          <pc:docMk/>
          <pc:sldMk cId="3776196306" sldId="935"/>
        </pc:sldMkLst>
        <pc:spChg chg="mod">
          <ac:chgData name="Andrey" userId="dbdfc4e7-c505-4785-a117-c03dfe609c52" providerId="ADAL" clId="{6A53FCCB-F7A1-4E4B-9541-2274F146C2BC}" dt="2020-08-04T08:38:28.193" v="8" actId="207"/>
          <ac:spMkLst>
            <pc:docMk/>
            <pc:sldMk cId="3776196306" sldId="935"/>
            <ac:spMk id="3" creationId="{B1BE6906-4FA3-42DA-8E86-BA4DD12F41A6}"/>
          </ac:spMkLst>
        </pc:spChg>
        <pc:spChg chg="add mod">
          <ac:chgData name="Andrey" userId="dbdfc4e7-c505-4785-a117-c03dfe609c52" providerId="ADAL" clId="{6A53FCCB-F7A1-4E4B-9541-2274F146C2BC}" dt="2020-08-04T08:39:10.899" v="11" actId="207"/>
          <ac:spMkLst>
            <pc:docMk/>
            <pc:sldMk cId="3776196306" sldId="935"/>
            <ac:spMk id="4" creationId="{B5282F43-A077-4A85-A73F-C6F954E27144}"/>
          </ac:spMkLst>
        </pc:spChg>
      </pc:sldChg>
      <pc:sldChg chg="modSp">
        <pc:chgData name="Andrey" userId="dbdfc4e7-c505-4785-a117-c03dfe609c52" providerId="ADAL" clId="{6A53FCCB-F7A1-4E4B-9541-2274F146C2BC}" dt="2020-08-04T08:43:09.559" v="28"/>
        <pc:sldMkLst>
          <pc:docMk/>
          <pc:sldMk cId="2697639175" sldId="938"/>
        </pc:sldMkLst>
        <pc:spChg chg="mod">
          <ac:chgData name="Andrey" userId="dbdfc4e7-c505-4785-a117-c03dfe609c52" providerId="ADAL" clId="{6A53FCCB-F7A1-4E4B-9541-2274F146C2BC}" dt="2020-08-04T08:43:09.559" v="28"/>
          <ac:spMkLst>
            <pc:docMk/>
            <pc:sldMk cId="2697639175" sldId="938"/>
            <ac:spMk id="3" creationId="{B1BE6906-4FA3-42DA-8E86-BA4DD12F41A6}"/>
          </ac:spMkLst>
        </pc:spChg>
      </pc:sldChg>
      <pc:sldChg chg="modSp">
        <pc:chgData name="Andrey" userId="dbdfc4e7-c505-4785-a117-c03dfe609c52" providerId="ADAL" clId="{6A53FCCB-F7A1-4E4B-9541-2274F146C2BC}" dt="2020-08-04T08:48:58.956" v="47" actId="207"/>
        <pc:sldMkLst>
          <pc:docMk/>
          <pc:sldMk cId="1597278679" sldId="951"/>
        </pc:sldMkLst>
        <pc:spChg chg="mod">
          <ac:chgData name="Andrey" userId="dbdfc4e7-c505-4785-a117-c03dfe609c52" providerId="ADAL" clId="{6A53FCCB-F7A1-4E4B-9541-2274F146C2BC}" dt="2020-08-04T08:48:58.956" v="47" actId="207"/>
          <ac:spMkLst>
            <pc:docMk/>
            <pc:sldMk cId="1597278679" sldId="951"/>
            <ac:spMk id="3" creationId="{B1BE6906-4FA3-42DA-8E86-BA4DD12F41A6}"/>
          </ac:spMkLst>
        </pc:spChg>
      </pc:sldChg>
      <pc:sldChg chg="modSp">
        <pc:chgData name="Andrey" userId="dbdfc4e7-c505-4785-a117-c03dfe609c52" providerId="ADAL" clId="{6A53FCCB-F7A1-4E4B-9541-2274F146C2BC}" dt="2020-08-04T08:45:20.578" v="37"/>
        <pc:sldMkLst>
          <pc:docMk/>
          <pc:sldMk cId="1653019079" sldId="956"/>
        </pc:sldMkLst>
        <pc:spChg chg="mod">
          <ac:chgData name="Andrey" userId="dbdfc4e7-c505-4785-a117-c03dfe609c52" providerId="ADAL" clId="{6A53FCCB-F7A1-4E4B-9541-2274F146C2BC}" dt="2020-08-04T08:45:20.578" v="37"/>
          <ac:spMkLst>
            <pc:docMk/>
            <pc:sldMk cId="1653019079" sldId="956"/>
            <ac:spMk id="3" creationId="{B1BE6906-4FA3-42DA-8E86-BA4DD12F41A6}"/>
          </ac:spMkLst>
        </pc:spChg>
      </pc:sldChg>
      <pc:sldChg chg="modSp">
        <pc:chgData name="Andrey" userId="dbdfc4e7-c505-4785-a117-c03dfe609c52" providerId="ADAL" clId="{6A53FCCB-F7A1-4E4B-9541-2274F146C2BC}" dt="2020-08-04T08:35:11.084" v="2" actId="207"/>
        <pc:sldMkLst>
          <pc:docMk/>
          <pc:sldMk cId="1131303940" sldId="957"/>
        </pc:sldMkLst>
        <pc:spChg chg="mod">
          <ac:chgData name="Andrey" userId="dbdfc4e7-c505-4785-a117-c03dfe609c52" providerId="ADAL" clId="{6A53FCCB-F7A1-4E4B-9541-2274F146C2BC}" dt="2020-08-04T08:35:11.084" v="2" actId="207"/>
          <ac:spMkLst>
            <pc:docMk/>
            <pc:sldMk cId="1131303940" sldId="957"/>
            <ac:spMk id="2" creationId="{ED69B278-7853-43C4-8E53-14EC1849A740}"/>
          </ac:spMkLst>
        </pc:spChg>
      </pc:sldChg>
      <pc:sldChg chg="modSp">
        <pc:chgData name="Andrey" userId="dbdfc4e7-c505-4785-a117-c03dfe609c52" providerId="ADAL" clId="{6A53FCCB-F7A1-4E4B-9541-2274F146C2BC}" dt="2020-08-04T08:34:22.491" v="1" actId="207"/>
        <pc:sldMkLst>
          <pc:docMk/>
          <pc:sldMk cId="2449988455" sldId="958"/>
        </pc:sldMkLst>
        <pc:spChg chg="mod">
          <ac:chgData name="Andrey" userId="dbdfc4e7-c505-4785-a117-c03dfe609c52" providerId="ADAL" clId="{6A53FCCB-F7A1-4E4B-9541-2274F146C2BC}" dt="2020-08-04T08:34:22.491" v="1" actId="207"/>
          <ac:spMkLst>
            <pc:docMk/>
            <pc:sldMk cId="2449988455" sldId="958"/>
            <ac:spMk id="2" creationId="{ED69B278-7853-43C4-8E53-14EC1849A740}"/>
          </ac:spMkLst>
        </pc:spChg>
      </pc:sldChg>
      <pc:sldChg chg="addSp modSp">
        <pc:chgData name="Andrey" userId="dbdfc4e7-c505-4785-a117-c03dfe609c52" providerId="ADAL" clId="{6A53FCCB-F7A1-4E4B-9541-2274F146C2BC}" dt="2020-08-04T08:49:24.332" v="48" actId="207"/>
        <pc:sldMkLst>
          <pc:docMk/>
          <pc:sldMk cId="2229219310" sldId="962"/>
        </pc:sldMkLst>
        <pc:spChg chg="mod">
          <ac:chgData name="Andrey" userId="dbdfc4e7-c505-4785-a117-c03dfe609c52" providerId="ADAL" clId="{6A53FCCB-F7A1-4E4B-9541-2274F146C2BC}" dt="2020-08-04T08:49:24.332" v="48" actId="207"/>
          <ac:spMkLst>
            <pc:docMk/>
            <pc:sldMk cId="2229219310" sldId="962"/>
            <ac:spMk id="3" creationId="{B1BE6906-4FA3-42DA-8E86-BA4DD12F41A6}"/>
          </ac:spMkLst>
        </pc:spChg>
        <pc:spChg chg="add">
          <ac:chgData name="Andrey" userId="dbdfc4e7-c505-4785-a117-c03dfe609c52" providerId="ADAL" clId="{6A53FCCB-F7A1-4E4B-9541-2274F146C2BC}" dt="2020-08-04T08:39:14.476" v="12"/>
          <ac:spMkLst>
            <pc:docMk/>
            <pc:sldMk cId="2229219310" sldId="962"/>
            <ac:spMk id="4" creationId="{EC47EA34-6047-4D84-B31B-EE8EE2A713AF}"/>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1181100" y="695325"/>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26C2616F-011D-47B3-A2C1-4E16F11993E6}" type="slidenum">
              <a:rPr kumimoji="0" 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8</a:t>
            </a:fld>
            <a:endParaRPr kumimoji="0" lang="en-US" sz="1200" b="0" i="0" u="none" strike="noStrike" kern="1200" cap="none" spc="0" normalizeH="0" baseline="0" noProof="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12214764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fi-FI"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fi-FI"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5343826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id="{FE6C394A-9E02-4841-ACC8-9EFF4DA63394}"/>
              </a:ext>
            </a:extLst>
          </p:cNvPr>
          <p:cNvSpPr>
            <a:spLocks noGrp="1"/>
          </p:cNvSpPr>
          <p:nvPr>
            <p:ph type="sldNum" sz="quarter" idx="10"/>
          </p:nvPr>
        </p:nvSpPr>
        <p:spPr/>
        <p:txBody>
          <a:body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id="{DFCFD951-EB5F-444C-A429-749DF9E84C41}"/>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076893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a:t>Click to edit Master title style</a:t>
            </a:r>
            <a:endParaRPr lang="fi-FI"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6385118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5837425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fi-FI"/>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8033967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Tree>
    <p:extLst>
      <p:ext uri="{BB962C8B-B14F-4D97-AF65-F5344CB8AC3E}">
        <p14:creationId xmlns:p14="http://schemas.microsoft.com/office/powerpoint/2010/main" val="3516731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id="{FE6C394A-9E02-4841-ACC8-9EFF4DA63394}"/>
              </a:ext>
            </a:extLst>
          </p:cNvPr>
          <p:cNvSpPr>
            <a:spLocks noGrp="1"/>
          </p:cNvSpPr>
          <p:nvPr>
            <p:ph type="sldNum" sz="quarter" idx="10"/>
          </p:nvPr>
        </p:nvSpPr>
        <p:spPr/>
        <p:txBody>
          <a:body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id="{DFCFD951-EB5F-444C-A429-749DF9E84C41}"/>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23320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9505952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748171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43615285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14702193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72848097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5833834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418120" y="372334"/>
            <a:ext cx="8229600" cy="415719"/>
          </a:xfrm>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1" y="717055"/>
            <a:ext cx="8227649" cy="402167"/>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extLst>
      <p:ext uri="{BB962C8B-B14F-4D97-AF65-F5344CB8AC3E}">
        <p14:creationId xmlns:p14="http://schemas.microsoft.com/office/powerpoint/2010/main" val="6986828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a:t>Click to edit Master title style</a:t>
            </a:r>
            <a:endParaRPr lang="fi-FI"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fi-FI"/>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image" Target="../media/image4.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image" Target="../media/image3.jpeg"/><Relationship Id="rId2" Type="http://schemas.openxmlformats.org/officeDocument/2006/relationships/slideLayout" Target="../slideLayouts/slideLayout15.xml"/><Relationship Id="rId16" Type="http://schemas.openxmlformats.org/officeDocument/2006/relationships/image" Target="../media/image2.jpe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theme" Target="../theme/theme2.xml"/><Relationship Id="rId10" Type="http://schemas.openxmlformats.org/officeDocument/2006/relationships/slideLayout" Target="../slideLayouts/slideLayout23.xml"/><Relationship Id="rId19" Type="http://schemas.openxmlformats.org/officeDocument/2006/relationships/image" Target="../media/image1.jpeg"/><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descr="3GPP_TM_RD.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169988" y="5009389"/>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45326" y="6455537"/>
            <a:ext cx="7178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8574088" y="6464300"/>
            <a:ext cx="395287"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descr="3GPP_TM_RD.jpg"/>
          <p:cNvPicPr>
            <a:picLocks noChangeAspect="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169988" y="5009389"/>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45326" y="6455537"/>
            <a:ext cx="7178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8574088" y="6464300"/>
            <a:ext cx="395287"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spTree>
    <p:extLst>
      <p:ext uri="{BB962C8B-B14F-4D97-AF65-F5344CB8AC3E}">
        <p14:creationId xmlns:p14="http://schemas.microsoft.com/office/powerpoint/2010/main" val="3409071495"/>
      </p:ext>
    </p:extLst>
  </p:cSld>
  <p:clrMap bg1="lt1" tx1="dk1" bg2="lt2" tx2="dk2" accent1="accent1" accent2="accent2" accent3="accent3" accent4="accent4" accent5="accent5" accent6="accent6" hlink="hlink" folHlink="folHlink"/>
  <p:sldLayoutIdLst>
    <p:sldLayoutId id="2147484569" r:id="rId1"/>
    <p:sldLayoutId id="2147484570" r:id="rId2"/>
    <p:sldLayoutId id="2147484571" r:id="rId3"/>
    <p:sldLayoutId id="2147484572" r:id="rId4"/>
    <p:sldLayoutId id="2147484573" r:id="rId5"/>
    <p:sldLayoutId id="2147484574" r:id="rId6"/>
    <p:sldLayoutId id="2147484575" r:id="rId7"/>
    <p:sldLayoutId id="2147484576" r:id="rId8"/>
    <p:sldLayoutId id="2147484577" r:id="rId9"/>
    <p:sldLayoutId id="2147484578" r:id="rId10"/>
    <p:sldLayoutId id="2147484579" r:id="rId11"/>
    <p:sldLayoutId id="2147484580" r:id="rId12"/>
    <p:sldLayoutId id="2147484581" r:id="rId13"/>
    <p:sldLayoutId id="2147484582" r:id="rId14"/>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9"/>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support.goto.com/webinar/help/how-do-i-contact-gotowebinar-customer-support-g2w090151"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mailto:3GPP_TSG_RAN_WG4@LIST.ETSI.OR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NULL"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30B7C3F-3D32-4F2D-8FDD-60718C51D42B}"/>
              </a:ext>
            </a:extLst>
          </p:cNvPr>
          <p:cNvSpPr>
            <a:spLocks noGrp="1"/>
          </p:cNvSpPr>
          <p:nvPr>
            <p:ph type="ctrTitle"/>
          </p:nvPr>
        </p:nvSpPr>
        <p:spPr/>
        <p:txBody>
          <a:bodyPr/>
          <a:lstStyle/>
          <a:p>
            <a:r>
              <a:rPr lang="en-US" dirty="0"/>
              <a:t>RAN4#96-e E-meeting Arrangements and Guidelines</a:t>
            </a:r>
          </a:p>
        </p:txBody>
      </p:sp>
      <p:sp>
        <p:nvSpPr>
          <p:cNvPr id="5" name="Subtitle 4">
            <a:extLst>
              <a:ext uri="{FF2B5EF4-FFF2-40B4-BE49-F238E27FC236}">
                <a16:creationId xmlns:a16="http://schemas.microsoft.com/office/drawing/2014/main" id="{EBB0B9E5-9838-4AA8-B169-89A3469C2EB4}"/>
              </a:ext>
            </a:extLst>
          </p:cNvPr>
          <p:cNvSpPr>
            <a:spLocks noGrp="1"/>
          </p:cNvSpPr>
          <p:nvPr>
            <p:ph type="subTitle" idx="1"/>
          </p:nvPr>
        </p:nvSpPr>
        <p:spPr/>
        <p:txBody>
          <a:bodyPr/>
          <a:lstStyle/>
          <a:p>
            <a:r>
              <a:rPr lang="en-US" dirty="0"/>
              <a:t>RAN4 Chair: Steven Chen</a:t>
            </a:r>
          </a:p>
          <a:p>
            <a:r>
              <a:rPr lang="en-US" dirty="0"/>
              <a:t>Vice Chairs: Haijie Qiu, Andrey Chervyakov </a:t>
            </a:r>
          </a:p>
        </p:txBody>
      </p:sp>
      <p:sp>
        <p:nvSpPr>
          <p:cNvPr id="2" name="TextBox 1">
            <a:extLst>
              <a:ext uri="{FF2B5EF4-FFF2-40B4-BE49-F238E27FC236}">
                <a16:creationId xmlns:a16="http://schemas.microsoft.com/office/drawing/2014/main" id="{E4CE5DCD-72B3-468A-A585-E6721DD18679}"/>
              </a:ext>
            </a:extLst>
          </p:cNvPr>
          <p:cNvSpPr txBox="1"/>
          <p:nvPr/>
        </p:nvSpPr>
        <p:spPr>
          <a:xfrm>
            <a:off x="738187" y="628650"/>
            <a:ext cx="7958138" cy="1200329"/>
          </a:xfrm>
          <a:prstGeom prst="rect">
            <a:avLst/>
          </a:prstGeom>
          <a:noFill/>
        </p:spPr>
        <p:txBody>
          <a:bodyPr wrap="square" rtlCol="0">
            <a:spAutoFit/>
          </a:bodyPr>
          <a:lstStyle/>
          <a:p>
            <a:r>
              <a:rPr lang="en-US" sz="1600" b="1" dirty="0"/>
              <a:t>3GPP TSG-RAN WG4 Meeting #96-e	</a:t>
            </a:r>
            <a:r>
              <a:rPr lang="en-US" sz="1600" b="1"/>
              <a:t>	R4-2011531</a:t>
            </a:r>
            <a:endParaRPr lang="en-US" sz="1600" dirty="0"/>
          </a:p>
          <a:p>
            <a:r>
              <a:rPr lang="en-US" sz="1600" b="1" dirty="0"/>
              <a:t>Electronic Meeting, August 17 - 28, 2020</a:t>
            </a:r>
          </a:p>
          <a:p>
            <a:r>
              <a:rPr lang="en-US" sz="1600" b="1" dirty="0"/>
              <a:t>Agenda Item: 2</a:t>
            </a:r>
            <a:endParaRPr lang="en-US" sz="1600" dirty="0"/>
          </a:p>
          <a:p>
            <a:endParaRPr lang="en-US" dirty="0"/>
          </a:p>
        </p:txBody>
      </p:sp>
    </p:spTree>
    <p:extLst>
      <p:ext uri="{BB962C8B-B14F-4D97-AF65-F5344CB8AC3E}">
        <p14:creationId xmlns:p14="http://schemas.microsoft.com/office/powerpoint/2010/main" val="775197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Basket WIs Email discussion procedures/timelines (cont.) </a:t>
            </a:r>
            <a:endParaRPr lang="ru-RU" b="1"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200" y="1485900"/>
            <a:ext cx="8229600" cy="4525963"/>
          </a:xfrm>
        </p:spPr>
        <p:txBody>
          <a:bodyPr/>
          <a:lstStyle/>
          <a:p>
            <a:pPr lvl="0"/>
            <a:r>
              <a:rPr lang="en-US" sz="1800" dirty="0"/>
              <a:t>Monday Aug. 17: basket WI moderator will provide the updated list of contributions, in which:</a:t>
            </a:r>
          </a:p>
          <a:p>
            <a:pPr lvl="1"/>
            <a:r>
              <a:rPr lang="en-US" sz="1400" dirty="0"/>
              <a:t>those that were not flagged will be considered “agreeable”</a:t>
            </a:r>
          </a:p>
          <a:p>
            <a:pPr lvl="1"/>
            <a:r>
              <a:rPr lang="en-US" sz="1400" dirty="0"/>
              <a:t>those that were flagged will be revised. The authors are encouraged to share the revisions as soon as possible for further comments.</a:t>
            </a:r>
          </a:p>
          <a:p>
            <a:pPr lvl="0"/>
            <a:r>
              <a:rPr lang="en-US" sz="1800" dirty="0"/>
              <a:t>By Thursday 5pm UTC, Aug. 20, all revised tdocs need to be available and final comments be received</a:t>
            </a:r>
          </a:p>
          <a:p>
            <a:pPr lvl="0"/>
            <a:r>
              <a:rPr lang="en-US" sz="1800" dirty="0"/>
              <a:t>By Friday 5pm UTC, Aug. 21, basket WI moderators will provide a summary of the status of those flagged and revised </a:t>
            </a:r>
            <a:r>
              <a:rPr lang="en-US" sz="1800" dirty="0" err="1"/>
              <a:t>tdocs</a:t>
            </a:r>
            <a:r>
              <a:rPr lang="en-US" sz="1800" dirty="0"/>
              <a:t>. This summary should capture the following info:</a:t>
            </a:r>
          </a:p>
          <a:p>
            <a:pPr lvl="1"/>
            <a:r>
              <a:rPr lang="en-US" sz="1400" dirty="0"/>
              <a:t>the reason for flagging</a:t>
            </a:r>
          </a:p>
          <a:p>
            <a:pPr lvl="1"/>
            <a:r>
              <a:rPr lang="en-US" sz="1400" dirty="0"/>
              <a:t>if the revision is available</a:t>
            </a:r>
          </a:p>
          <a:p>
            <a:pPr lvl="1"/>
            <a:r>
              <a:rPr lang="en-US" sz="1400" dirty="0"/>
              <a:t>if the revision is agreeable by addressing received comments).</a:t>
            </a:r>
          </a:p>
          <a:p>
            <a:pPr lvl="0"/>
            <a:r>
              <a:rPr lang="en-US" sz="1800" dirty="0"/>
              <a:t>Based on the summary, session chair will announce decisions by Tuesday 5pm UTC, Aug. 25</a:t>
            </a:r>
          </a:p>
          <a:p>
            <a:pPr lvl="0"/>
            <a:r>
              <a:rPr lang="en-US" sz="1800" dirty="0"/>
              <a:t>Revised WIDs and big CRs need to be available by 5pm UTC, Sep. 1 for email approval.</a:t>
            </a:r>
          </a:p>
          <a:p>
            <a:pPr lvl="0"/>
            <a:endParaRPr lang="en-US" sz="2000" dirty="0"/>
          </a:p>
          <a:p>
            <a:pPr marL="514350" lvl="1" indent="0">
              <a:buNone/>
            </a:pPr>
            <a:endParaRPr lang="en-US" sz="1200" b="1" dirty="0"/>
          </a:p>
          <a:p>
            <a:pPr lvl="1"/>
            <a:endParaRPr lang="en-US" sz="1050" dirty="0"/>
          </a:p>
          <a:p>
            <a:pPr lvl="1"/>
            <a:endParaRPr lang="en-US" sz="1200" dirty="0"/>
          </a:p>
        </p:txBody>
      </p:sp>
    </p:spTree>
    <p:extLst>
      <p:ext uri="{BB962C8B-B14F-4D97-AF65-F5344CB8AC3E}">
        <p14:creationId xmlns:p14="http://schemas.microsoft.com/office/powerpoint/2010/main" val="15972786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D69B278-7853-43C4-8E53-14EC1849A740}"/>
              </a:ext>
            </a:extLst>
          </p:cNvPr>
          <p:cNvSpPr>
            <a:spLocks noGrp="1"/>
          </p:cNvSpPr>
          <p:nvPr>
            <p:ph idx="1"/>
          </p:nvPr>
        </p:nvSpPr>
        <p:spPr>
          <a:xfrm>
            <a:off x="457200" y="1304925"/>
            <a:ext cx="8229600" cy="4525963"/>
          </a:xfrm>
        </p:spPr>
        <p:txBody>
          <a:bodyPr/>
          <a:lstStyle/>
          <a:p>
            <a:r>
              <a:rPr lang="en-US" dirty="0"/>
              <a:t>Delegates are strongly encouraged to provide comments/concerns asap</a:t>
            </a:r>
          </a:p>
          <a:p>
            <a:pPr lvl="1"/>
            <a:r>
              <a:rPr lang="en-US" dirty="0"/>
              <a:t>Silence within a reasonable timeframe means no objection</a:t>
            </a:r>
          </a:p>
          <a:p>
            <a:r>
              <a:rPr lang="en-US" dirty="0"/>
              <a:t>It is strongly encouraged that each company/delegate consolidate their comments/views and send them out in one email for each email thread</a:t>
            </a:r>
          </a:p>
        </p:txBody>
      </p:sp>
      <p:sp>
        <p:nvSpPr>
          <p:cNvPr id="4" name="Title 3">
            <a:extLst>
              <a:ext uri="{FF2B5EF4-FFF2-40B4-BE49-F238E27FC236}">
                <a16:creationId xmlns:a16="http://schemas.microsoft.com/office/drawing/2014/main" id="{CD9A5191-4CF0-444A-8D21-46747A2FA706}"/>
              </a:ext>
            </a:extLst>
          </p:cNvPr>
          <p:cNvSpPr>
            <a:spLocks noGrp="1"/>
          </p:cNvSpPr>
          <p:nvPr>
            <p:ph type="title"/>
          </p:nvPr>
        </p:nvSpPr>
        <p:spPr/>
        <p:txBody>
          <a:bodyPr/>
          <a:lstStyle/>
          <a:p>
            <a:r>
              <a:rPr lang="en-US" b="1" dirty="0"/>
              <a:t>Notes on email discussions</a:t>
            </a:r>
          </a:p>
        </p:txBody>
      </p:sp>
    </p:spTree>
    <p:extLst>
      <p:ext uri="{BB962C8B-B14F-4D97-AF65-F5344CB8AC3E}">
        <p14:creationId xmlns:p14="http://schemas.microsoft.com/office/powerpoint/2010/main" val="37879178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D69B278-7853-43C4-8E53-14EC1849A740}"/>
              </a:ext>
            </a:extLst>
          </p:cNvPr>
          <p:cNvSpPr>
            <a:spLocks noGrp="1"/>
          </p:cNvSpPr>
          <p:nvPr>
            <p:ph idx="1"/>
          </p:nvPr>
        </p:nvSpPr>
        <p:spPr>
          <a:xfrm>
            <a:off x="457200" y="1304925"/>
            <a:ext cx="8229600" cy="4525963"/>
          </a:xfrm>
        </p:spPr>
        <p:txBody>
          <a:bodyPr/>
          <a:lstStyle/>
          <a:p>
            <a:r>
              <a:rPr lang="en-US" dirty="0"/>
              <a:t>Each email thread needs to use a clear and consistent thread title for easy tracking (the title for each thread is to be announced)</a:t>
            </a:r>
          </a:p>
          <a:p>
            <a:pPr lvl="3"/>
            <a:r>
              <a:rPr lang="en-US" dirty="0"/>
              <a:t>E.g., if not done appropriately, after a while an email thread may become something like:</a:t>
            </a:r>
          </a:p>
          <a:p>
            <a:pPr lvl="4"/>
            <a:r>
              <a:rPr lang="en-US" dirty="0"/>
              <a:t>RE: xxxx</a:t>
            </a:r>
          </a:p>
          <a:p>
            <a:pPr lvl="4"/>
            <a:r>
              <a:rPr lang="en-US" dirty="0"/>
              <a:t>RE: RE: xxxx</a:t>
            </a:r>
          </a:p>
          <a:p>
            <a:pPr lvl="4"/>
            <a:r>
              <a:rPr lang="zh-CN" altLang="en-US" dirty="0"/>
              <a:t>回复</a:t>
            </a:r>
            <a:r>
              <a:rPr lang="en-US" dirty="0"/>
              <a:t>:RE: xxxx</a:t>
            </a:r>
          </a:p>
          <a:p>
            <a:pPr lvl="4"/>
            <a:r>
              <a:rPr lang="en-US" dirty="0"/>
              <a:t>[External] RE: xxxx</a:t>
            </a:r>
          </a:p>
          <a:p>
            <a:pPr lvl="4"/>
            <a:r>
              <a:rPr lang="en-US" dirty="0"/>
              <a:t>Etc.</a:t>
            </a:r>
          </a:p>
          <a:p>
            <a:pPr marL="1828800" lvl="4" indent="0">
              <a:buNone/>
            </a:pPr>
            <a:r>
              <a:rPr lang="en-US" dirty="0"/>
              <a:t>which makes it very hard to track. </a:t>
            </a:r>
            <a:r>
              <a:rPr lang="en-US" dirty="0">
                <a:solidFill>
                  <a:srgbClr val="FF0000"/>
                </a:solidFill>
              </a:rPr>
              <a:t>PLEASE fix it to RE: xxxx! </a:t>
            </a:r>
          </a:p>
          <a:p>
            <a:r>
              <a:rPr lang="en-US" dirty="0"/>
              <a:t>Some instruction how to get “RE:” in Word:</a:t>
            </a:r>
          </a:p>
          <a:p>
            <a:pPr marL="0" indent="0">
              <a:buNone/>
            </a:pPr>
            <a:r>
              <a:rPr lang="en-US" sz="2000" u="sng" dirty="0">
                <a:hlinkClick r:id="rId2"/>
              </a:rPr>
              <a:t>https://www.extendoffice.com/documents/outlook/4495-outlook-reply-subject-prefix.html</a:t>
            </a:r>
            <a:r>
              <a:rPr lang="en-US" sz="2000" dirty="0"/>
              <a:t>  </a:t>
            </a:r>
          </a:p>
          <a:p>
            <a:endParaRPr lang="en-US" dirty="0"/>
          </a:p>
        </p:txBody>
      </p:sp>
      <p:sp>
        <p:nvSpPr>
          <p:cNvPr id="4" name="Title 3">
            <a:extLst>
              <a:ext uri="{FF2B5EF4-FFF2-40B4-BE49-F238E27FC236}">
                <a16:creationId xmlns:a16="http://schemas.microsoft.com/office/drawing/2014/main" id="{CD9A5191-4CF0-444A-8D21-46747A2FA706}"/>
              </a:ext>
            </a:extLst>
          </p:cNvPr>
          <p:cNvSpPr>
            <a:spLocks noGrp="1"/>
          </p:cNvSpPr>
          <p:nvPr>
            <p:ph type="title"/>
          </p:nvPr>
        </p:nvSpPr>
        <p:spPr/>
        <p:txBody>
          <a:bodyPr/>
          <a:lstStyle/>
          <a:p>
            <a:r>
              <a:rPr lang="en-US" b="1" dirty="0"/>
              <a:t>Notes on email discussions (cont.)</a:t>
            </a:r>
          </a:p>
        </p:txBody>
      </p:sp>
    </p:spTree>
    <p:extLst>
      <p:ext uri="{BB962C8B-B14F-4D97-AF65-F5344CB8AC3E}">
        <p14:creationId xmlns:p14="http://schemas.microsoft.com/office/powerpoint/2010/main" val="11875535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Notes on email discussions (cont.)</a:t>
            </a:r>
            <a:endParaRPr lang="ru-RU" b="1"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199" y="1085850"/>
            <a:ext cx="8477251" cy="4525963"/>
          </a:xfrm>
        </p:spPr>
        <p:txBody>
          <a:bodyPr/>
          <a:lstStyle/>
          <a:p>
            <a:r>
              <a:rPr lang="en-US" sz="2000" dirty="0"/>
              <a:t>Please upload your drafts or formal tdocs to the online server. Avoid using email attachment (especially large attachments) for sharing drafts, which may cause email problems. In the Drafts folder, each email discussion thread will have its own sub-folder</a:t>
            </a:r>
          </a:p>
          <a:p>
            <a:pPr lvl="1"/>
            <a:r>
              <a:rPr lang="en-US" sz="1800" dirty="0"/>
              <a:t>Note if delegates experience persistent problems or issues when uploading the drafts, they can email it to Kai-Erik.</a:t>
            </a:r>
          </a:p>
          <a:p>
            <a:r>
              <a:rPr lang="en-GB" sz="2000" dirty="0"/>
              <a:t>Length of file names shall be reduced, e.g.</a:t>
            </a:r>
            <a:endParaRPr lang="en-US" sz="2000" dirty="0"/>
          </a:p>
          <a:p>
            <a:pPr lvl="1"/>
            <a:r>
              <a:rPr lang="en-GB" sz="1800" dirty="0"/>
              <a:t>Old: </a:t>
            </a:r>
            <a:r>
              <a:rPr lang="en-US" sz="1800" dirty="0"/>
              <a:t>/ ftp / tsg_ran / WG4_Radio / TSGR4_96_e / Inbox / Drafts / [96e][227] FS_NR_MIMO_OTA_test\</a:t>
            </a:r>
            <a:r>
              <a:rPr lang="en-US" sz="1800" dirty="0">
                <a:highlight>
                  <a:srgbClr val="FFFF00"/>
                </a:highlight>
              </a:rPr>
              <a:t>Email discussion summary for [96e][227] FS_NR_MIMO_OTA_test 2nd round_QC_RS_KS_CAICT_Samsung_RS_Spirent_KS_QC_RS</a:t>
            </a:r>
            <a:r>
              <a:rPr lang="en-US" sz="1800" dirty="0"/>
              <a:t>.docx</a:t>
            </a:r>
          </a:p>
          <a:p>
            <a:pPr lvl="1"/>
            <a:r>
              <a:rPr lang="en-US" sz="1800" dirty="0"/>
              <a:t>New: / ftp / tsg_ran / WG4_Radio / TSGR4_96_e / Inbox / Drafts / [96e][227] FS_NR_MIMO_OTA_test\</a:t>
            </a:r>
            <a:r>
              <a:rPr lang="en-US" sz="1800" dirty="0">
                <a:highlight>
                  <a:srgbClr val="FFFF00"/>
                </a:highlight>
              </a:rPr>
              <a:t>Summary_227_2nd round_QC_RS_KS_CAICT_SS_RS_Spirent_KS_QC_RS</a:t>
            </a:r>
            <a:r>
              <a:rPr lang="en-US" sz="1800" dirty="0"/>
              <a:t>.docx</a:t>
            </a:r>
          </a:p>
          <a:p>
            <a:pPr lvl="1"/>
            <a:endParaRPr lang="en-US" sz="1400" dirty="0"/>
          </a:p>
          <a:p>
            <a:pPr marL="514350" lvl="1" indent="0">
              <a:buNone/>
            </a:pPr>
            <a:endParaRPr lang="en-US" sz="1800" b="1" dirty="0"/>
          </a:p>
          <a:p>
            <a:pPr lvl="1"/>
            <a:endParaRPr lang="en-US" sz="1400" dirty="0"/>
          </a:p>
          <a:p>
            <a:pPr lvl="1"/>
            <a:endParaRPr lang="en-US" sz="1800" dirty="0"/>
          </a:p>
        </p:txBody>
      </p:sp>
    </p:spTree>
    <p:extLst>
      <p:ext uri="{BB962C8B-B14F-4D97-AF65-F5344CB8AC3E}">
        <p14:creationId xmlns:p14="http://schemas.microsoft.com/office/powerpoint/2010/main" val="12184081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D69B278-7853-43C4-8E53-14EC1849A740}"/>
              </a:ext>
            </a:extLst>
          </p:cNvPr>
          <p:cNvSpPr>
            <a:spLocks noGrp="1"/>
          </p:cNvSpPr>
          <p:nvPr>
            <p:ph idx="1"/>
          </p:nvPr>
        </p:nvSpPr>
        <p:spPr>
          <a:xfrm>
            <a:off x="457200" y="1304925"/>
            <a:ext cx="8229600" cy="4525963"/>
          </a:xfrm>
        </p:spPr>
        <p:txBody>
          <a:bodyPr/>
          <a:lstStyle/>
          <a:p>
            <a:r>
              <a:rPr lang="en-US" sz="2400" dirty="0"/>
              <a:t>GTW session invites will be sent to delegates registered to the RAN4 #96-e meeting only. No invitations for the GTW sessions will be sent to RAN4 reflector.</a:t>
            </a:r>
          </a:p>
          <a:p>
            <a:r>
              <a:rPr lang="en-US" sz="2400" dirty="0"/>
              <a:t>Meeting registration deadline is encouraged to be able to generate the invitee list early. It is set to 22h UTC Friday Aug 14 for this meeting.</a:t>
            </a:r>
          </a:p>
          <a:p>
            <a:r>
              <a:rPr lang="en-US" sz="2400" dirty="0"/>
              <a:t>Please make sure your name in GoToWebinar is shown as “company name – first name last name” </a:t>
            </a:r>
          </a:p>
          <a:p>
            <a:r>
              <a:rPr lang="en-US" sz="2400" dirty="0"/>
              <a:t>GTW phone dial-in numbers will be provided in the invitation</a:t>
            </a:r>
          </a:p>
          <a:p>
            <a:r>
              <a:rPr lang="en-US" sz="2400" dirty="0"/>
              <a:t>GTW phone customer support number at URL </a:t>
            </a:r>
            <a:r>
              <a:rPr lang="en-US" sz="2400" dirty="0">
                <a:solidFill>
                  <a:srgbClr val="FF0000"/>
                </a:solidFill>
                <a:hlinkClick r:id="rId2"/>
              </a:rPr>
              <a:t>https://support.goto.com/webinar/help/how-do-i-contact-gotowebinar-customer-support-g2w090151</a:t>
            </a:r>
            <a:endParaRPr lang="en-US" sz="2400" dirty="0">
              <a:solidFill>
                <a:srgbClr val="FF0000"/>
              </a:solidFill>
            </a:endParaRPr>
          </a:p>
          <a:p>
            <a:pPr marL="0" indent="0">
              <a:buNone/>
            </a:pPr>
            <a:endParaRPr lang="en-US" sz="2400" dirty="0">
              <a:solidFill>
                <a:srgbClr val="FF0000"/>
              </a:solidFill>
            </a:endParaRPr>
          </a:p>
        </p:txBody>
      </p:sp>
      <p:sp>
        <p:nvSpPr>
          <p:cNvPr id="4" name="Title 3">
            <a:extLst>
              <a:ext uri="{FF2B5EF4-FFF2-40B4-BE49-F238E27FC236}">
                <a16:creationId xmlns:a16="http://schemas.microsoft.com/office/drawing/2014/main" id="{CD9A5191-4CF0-444A-8D21-46747A2FA706}"/>
              </a:ext>
            </a:extLst>
          </p:cNvPr>
          <p:cNvSpPr>
            <a:spLocks noGrp="1"/>
          </p:cNvSpPr>
          <p:nvPr>
            <p:ph type="title"/>
          </p:nvPr>
        </p:nvSpPr>
        <p:spPr/>
        <p:txBody>
          <a:bodyPr/>
          <a:lstStyle/>
          <a:p>
            <a:r>
              <a:rPr lang="en-US" b="1" dirty="0"/>
              <a:t>Notes on GoToWebinar sessions</a:t>
            </a:r>
          </a:p>
        </p:txBody>
      </p:sp>
    </p:spTree>
    <p:extLst>
      <p:ext uri="{BB962C8B-B14F-4D97-AF65-F5344CB8AC3E}">
        <p14:creationId xmlns:p14="http://schemas.microsoft.com/office/powerpoint/2010/main" val="11313039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D69B278-7853-43C4-8E53-14EC1849A740}"/>
              </a:ext>
            </a:extLst>
          </p:cNvPr>
          <p:cNvSpPr>
            <a:spLocks noGrp="1"/>
          </p:cNvSpPr>
          <p:nvPr>
            <p:ph idx="1"/>
          </p:nvPr>
        </p:nvSpPr>
        <p:spPr>
          <a:xfrm>
            <a:off x="457200" y="1304925"/>
            <a:ext cx="8229600" cy="4525963"/>
          </a:xfrm>
        </p:spPr>
        <p:txBody>
          <a:bodyPr/>
          <a:lstStyle/>
          <a:p>
            <a:r>
              <a:rPr lang="en-US" dirty="0"/>
              <a:t>Quiet period: 3am UTC Saturday Aug 22 – 11pm UTC Sunday Aug 23 (44 hours)</a:t>
            </a:r>
          </a:p>
          <a:p>
            <a:pPr lvl="1"/>
            <a:r>
              <a:rPr lang="en-US" dirty="0"/>
              <a:t>Delegates are not expected to read or send emails during this period.</a:t>
            </a:r>
          </a:p>
          <a:p>
            <a:pPr lvl="1"/>
            <a:r>
              <a:rPr lang="en-US" dirty="0"/>
              <a:t>Session chair can communicate decisions during this period, but these are expected to be read only after the quiet period ends.</a:t>
            </a:r>
          </a:p>
        </p:txBody>
      </p:sp>
      <p:sp>
        <p:nvSpPr>
          <p:cNvPr id="4" name="Title 3">
            <a:extLst>
              <a:ext uri="{FF2B5EF4-FFF2-40B4-BE49-F238E27FC236}">
                <a16:creationId xmlns:a16="http://schemas.microsoft.com/office/drawing/2014/main" id="{CD9A5191-4CF0-444A-8D21-46747A2FA706}"/>
              </a:ext>
            </a:extLst>
          </p:cNvPr>
          <p:cNvSpPr>
            <a:spLocks noGrp="1"/>
          </p:cNvSpPr>
          <p:nvPr>
            <p:ph type="title"/>
          </p:nvPr>
        </p:nvSpPr>
        <p:spPr/>
        <p:txBody>
          <a:bodyPr/>
          <a:lstStyle/>
          <a:p>
            <a:r>
              <a:rPr lang="en-US" b="1" dirty="0"/>
              <a:t>Quiet period for the e-meeting</a:t>
            </a:r>
          </a:p>
        </p:txBody>
      </p:sp>
    </p:spTree>
    <p:extLst>
      <p:ext uri="{BB962C8B-B14F-4D97-AF65-F5344CB8AC3E}">
        <p14:creationId xmlns:p14="http://schemas.microsoft.com/office/powerpoint/2010/main" val="24499884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63546D5-382A-446E-B2B6-90FDEA49F108}"/>
              </a:ext>
            </a:extLst>
          </p:cNvPr>
          <p:cNvSpPr>
            <a:spLocks noGrp="1"/>
          </p:cNvSpPr>
          <p:nvPr>
            <p:ph idx="1"/>
          </p:nvPr>
        </p:nvSpPr>
        <p:spPr/>
        <p:txBody>
          <a:bodyPr/>
          <a:lstStyle/>
          <a:p>
            <a:r>
              <a:rPr lang="en-US" dirty="0"/>
              <a:t>Moderator is a neutral technical competent facilitator of the discussion, provides timely summaries</a:t>
            </a:r>
          </a:p>
          <a:p>
            <a:r>
              <a:rPr lang="en-US" dirty="0"/>
              <a:t>Feedback on moderator performance is expected to be given privately to the Chair</a:t>
            </a:r>
          </a:p>
          <a:p>
            <a:r>
              <a:rPr lang="en-US" dirty="0"/>
              <a:t>Tdoc of a moderator summary is sourced “Moderator (company name)”</a:t>
            </a:r>
          </a:p>
          <a:p>
            <a:pPr marL="0" indent="0">
              <a:buNone/>
            </a:pPr>
            <a:endParaRPr lang="en-US" dirty="0"/>
          </a:p>
          <a:p>
            <a:endParaRPr lang="en-US" dirty="0"/>
          </a:p>
        </p:txBody>
      </p:sp>
      <p:sp>
        <p:nvSpPr>
          <p:cNvPr id="4" name="Title 3">
            <a:extLst>
              <a:ext uri="{FF2B5EF4-FFF2-40B4-BE49-F238E27FC236}">
                <a16:creationId xmlns:a16="http://schemas.microsoft.com/office/drawing/2014/main" id="{A1616A31-6A8E-4027-98F9-CFB26E0BF154}"/>
              </a:ext>
            </a:extLst>
          </p:cNvPr>
          <p:cNvSpPr>
            <a:spLocks noGrp="1"/>
          </p:cNvSpPr>
          <p:nvPr>
            <p:ph type="title"/>
          </p:nvPr>
        </p:nvSpPr>
        <p:spPr/>
        <p:txBody>
          <a:bodyPr/>
          <a:lstStyle/>
          <a:p>
            <a:r>
              <a:rPr lang="en-US" b="1" dirty="0"/>
              <a:t>Role of Moderators</a:t>
            </a:r>
          </a:p>
        </p:txBody>
      </p:sp>
    </p:spTree>
    <p:extLst>
      <p:ext uri="{BB962C8B-B14F-4D97-AF65-F5344CB8AC3E}">
        <p14:creationId xmlns:p14="http://schemas.microsoft.com/office/powerpoint/2010/main" val="12417434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750"/>
            <a:ext cx="6834188" cy="1143000"/>
          </a:xfrm>
        </p:spPr>
        <p:txBody>
          <a:bodyPr/>
          <a:lstStyle/>
          <a:p>
            <a:r>
              <a:rPr lang="en-US" b="1" dirty="0"/>
              <a:t>General Aspects</a:t>
            </a:r>
            <a:r>
              <a:rPr lang="en-US" dirty="0"/>
              <a:t> </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200" y="951738"/>
            <a:ext cx="8229600" cy="5315712"/>
          </a:xfrm>
        </p:spPr>
        <p:txBody>
          <a:bodyPr/>
          <a:lstStyle/>
          <a:p>
            <a:pPr>
              <a:spcBef>
                <a:spcPts val="0"/>
              </a:spcBef>
              <a:spcAft>
                <a:spcPts val="300"/>
              </a:spcAft>
            </a:pPr>
            <a:r>
              <a:rPr lang="en-US" sz="1800" dirty="0"/>
              <a:t>The tdoc submission deadline is </a:t>
            </a:r>
            <a:r>
              <a:rPr lang="en-US" sz="1800" dirty="0">
                <a:solidFill>
                  <a:srgbClr val="FF0000"/>
                </a:solidFill>
              </a:rPr>
              <a:t>11:59pm UTC on Friday Aug. 7, 2020</a:t>
            </a:r>
          </a:p>
          <a:p>
            <a:pPr>
              <a:spcBef>
                <a:spcPts val="0"/>
              </a:spcBef>
              <a:spcAft>
                <a:spcPts val="300"/>
              </a:spcAft>
            </a:pPr>
            <a:r>
              <a:rPr lang="en-US" sz="1800" dirty="0"/>
              <a:t>The E-meeting will take place during Aug. 17 – 28.</a:t>
            </a:r>
          </a:p>
          <a:p>
            <a:pPr lvl="1">
              <a:spcBef>
                <a:spcPts val="0"/>
              </a:spcBef>
              <a:spcAft>
                <a:spcPts val="300"/>
              </a:spcAft>
            </a:pPr>
            <a:r>
              <a:rPr lang="en-US" sz="1800" dirty="0"/>
              <a:t>Email discussions consisting of a number of email threads moderated by designated moderators will be the main means</a:t>
            </a:r>
          </a:p>
          <a:p>
            <a:pPr lvl="1">
              <a:spcBef>
                <a:spcPts val="0"/>
              </a:spcBef>
              <a:spcAft>
                <a:spcPts val="300"/>
              </a:spcAft>
            </a:pPr>
            <a:r>
              <a:rPr lang="en-US" sz="1800" dirty="0" err="1"/>
              <a:t>GoToWebinar</a:t>
            </a:r>
            <a:r>
              <a:rPr lang="en-US" sz="1800" dirty="0"/>
              <a:t> (GTW) conference calls will be used on </a:t>
            </a:r>
          </a:p>
          <a:p>
            <a:pPr lvl="2">
              <a:spcBef>
                <a:spcPts val="0"/>
              </a:spcBef>
              <a:spcAft>
                <a:spcPts val="300"/>
              </a:spcAft>
            </a:pPr>
            <a:r>
              <a:rPr lang="en-US" sz="1400" dirty="0"/>
              <a:t>Aug 18 - 21 (3:30am-6am UTC)</a:t>
            </a:r>
          </a:p>
          <a:p>
            <a:pPr lvl="2">
              <a:spcBef>
                <a:spcPts val="0"/>
              </a:spcBef>
              <a:spcAft>
                <a:spcPts val="300"/>
              </a:spcAft>
            </a:pPr>
            <a:r>
              <a:rPr lang="en-US" sz="1400" dirty="0"/>
              <a:t>Aug 24 - 28 (12:30pm-3pm UTC) </a:t>
            </a:r>
          </a:p>
          <a:p>
            <a:pPr lvl="2">
              <a:spcBef>
                <a:spcPts val="0"/>
              </a:spcBef>
              <a:spcAft>
                <a:spcPts val="300"/>
              </a:spcAft>
            </a:pPr>
            <a:r>
              <a:rPr lang="en-US" sz="1400" dirty="0"/>
              <a:t>Those calls are considered online sessions </a:t>
            </a:r>
          </a:p>
          <a:p>
            <a:pPr>
              <a:spcBef>
                <a:spcPts val="0"/>
              </a:spcBef>
              <a:spcAft>
                <a:spcPts val="300"/>
              </a:spcAft>
            </a:pPr>
            <a:r>
              <a:rPr lang="en-US" sz="1800" dirty="0"/>
              <a:t>Email discussions will be carried out on RAN4 email reflector </a:t>
            </a:r>
            <a:r>
              <a:rPr lang="en-US" sz="1800" dirty="0">
                <a:hlinkClick r:id="rId2"/>
              </a:rPr>
              <a:t>3GPP_TSG_RAN_WG4@LIST.ETSI.ORG</a:t>
            </a:r>
            <a:endParaRPr lang="en-US" sz="1800" dirty="0"/>
          </a:p>
          <a:p>
            <a:pPr>
              <a:spcBef>
                <a:spcPts val="0"/>
              </a:spcBef>
              <a:spcAft>
                <a:spcPts val="300"/>
              </a:spcAft>
            </a:pPr>
            <a:r>
              <a:rPr lang="en-US" sz="1800" dirty="0"/>
              <a:t>Please register for RAN4#96-e. Being registered to the meeting is a prerequisite to join the GoToWebinar conference calls</a:t>
            </a:r>
          </a:p>
          <a:p>
            <a:pPr>
              <a:spcBef>
                <a:spcPts val="0"/>
              </a:spcBef>
              <a:spcAft>
                <a:spcPts val="300"/>
              </a:spcAft>
            </a:pPr>
            <a:r>
              <a:rPr lang="en-US" sz="1800" dirty="0"/>
              <a:t>Focus is on R16 core part completion and UE feature list.</a:t>
            </a:r>
          </a:p>
          <a:p>
            <a:pPr lvl="1">
              <a:spcBef>
                <a:spcPts val="0"/>
              </a:spcBef>
              <a:spcAft>
                <a:spcPts val="300"/>
              </a:spcAft>
            </a:pPr>
            <a:r>
              <a:rPr lang="en-US" sz="1800" dirty="0"/>
              <a:t>The work related to RAN1/RAN2 signaling and R16 feature list should be prioritized</a:t>
            </a:r>
          </a:p>
          <a:p>
            <a:pPr>
              <a:spcBef>
                <a:spcPts val="0"/>
              </a:spcBef>
              <a:spcAft>
                <a:spcPts val="300"/>
              </a:spcAft>
            </a:pPr>
            <a:r>
              <a:rPr lang="en-US" sz="1800" dirty="0"/>
              <a:t>This E-meeting shall have full decision power. Note that “Annex I: Special procedures for exceptional situations restricting travel” of the 3GPP Working Procedures has been activated to enable the use of the formal Working Agreement mechanism.</a:t>
            </a:r>
          </a:p>
          <a:p>
            <a:pPr lvl="1">
              <a:spcBef>
                <a:spcPts val="0"/>
              </a:spcBef>
              <a:spcAft>
                <a:spcPts val="300"/>
              </a:spcAft>
            </a:pPr>
            <a:endParaRPr lang="en-US" sz="1600" b="1" dirty="0"/>
          </a:p>
        </p:txBody>
      </p:sp>
    </p:spTree>
    <p:extLst>
      <p:ext uri="{BB962C8B-B14F-4D97-AF65-F5344CB8AC3E}">
        <p14:creationId xmlns:p14="http://schemas.microsoft.com/office/powerpoint/2010/main" val="22615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750"/>
            <a:ext cx="6834188" cy="1143000"/>
          </a:xfrm>
        </p:spPr>
        <p:txBody>
          <a:bodyPr/>
          <a:lstStyle/>
          <a:p>
            <a:r>
              <a:rPr lang="en-US" b="1" dirty="0"/>
              <a:t>General Aspects</a:t>
            </a:r>
            <a:r>
              <a:rPr lang="en-US" dirty="0"/>
              <a:t> </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200" y="1008887"/>
            <a:ext cx="8229600" cy="5372863"/>
          </a:xfrm>
        </p:spPr>
        <p:txBody>
          <a:bodyPr/>
          <a:lstStyle/>
          <a:p>
            <a:pPr>
              <a:spcBef>
                <a:spcPts val="0"/>
              </a:spcBef>
              <a:spcAft>
                <a:spcPts val="300"/>
              </a:spcAft>
            </a:pPr>
            <a:r>
              <a:rPr lang="en-US" sz="1800" dirty="0"/>
              <a:t>Chair/session chairs announcement on meeting management will be shared on a dedicated email thread</a:t>
            </a:r>
          </a:p>
          <a:p>
            <a:pPr lvl="1">
              <a:spcBef>
                <a:spcPts val="0"/>
              </a:spcBef>
              <a:spcAft>
                <a:spcPts val="300"/>
              </a:spcAft>
            </a:pPr>
            <a:r>
              <a:rPr lang="en-US" altLang="zh-CN" sz="1800" dirty="0"/>
              <a:t>Including tdoc request and assignment, meeting report update, GTW schedule and agenda</a:t>
            </a:r>
          </a:p>
          <a:p>
            <a:pPr lvl="1">
              <a:spcBef>
                <a:spcPts val="0"/>
              </a:spcBef>
              <a:spcAft>
                <a:spcPts val="300"/>
              </a:spcAft>
            </a:pPr>
            <a:r>
              <a:rPr lang="en-US" altLang="zh-CN" sz="1800" dirty="0"/>
              <a:t>[100] for Main session, [200] for RRM session, [300] for BS/Testing/</a:t>
            </a:r>
            <a:r>
              <a:rPr lang="en-US" altLang="zh-CN" sz="1800" dirty="0" err="1"/>
              <a:t>Demod</a:t>
            </a:r>
            <a:r>
              <a:rPr lang="en-US" altLang="zh-CN" sz="1800" dirty="0"/>
              <a:t> session</a:t>
            </a:r>
          </a:p>
          <a:p>
            <a:pPr>
              <a:spcBef>
                <a:spcPts val="0"/>
              </a:spcBef>
              <a:spcAft>
                <a:spcPts val="300"/>
              </a:spcAft>
            </a:pPr>
            <a:endParaRPr lang="en-US" altLang="zh-CN" sz="1800" dirty="0"/>
          </a:p>
          <a:p>
            <a:pPr>
              <a:spcBef>
                <a:spcPts val="0"/>
              </a:spcBef>
              <a:spcAft>
                <a:spcPts val="300"/>
              </a:spcAft>
            </a:pPr>
            <a:r>
              <a:rPr lang="en-US" altLang="zh-CN" sz="1800" dirty="0"/>
              <a:t>Please refer to RAN4 Meeting Efficiency Improvements slides (available at </a:t>
            </a:r>
            <a:r>
              <a:rPr lang="en-US" altLang="zh-CN" sz="1800" dirty="0">
                <a:hlinkClick r:id="rId2" invalidUrl="ftp://3gpp.org/tsg_ran/WG4_Radio/TSGR4_96_e/Inbox/Meeting_Arrangements/RAN4 meeting improvements v1.6 - Final.pptx"/>
              </a:rPr>
              <a:t>ftp://3gpp.org/tsg_ran/WG4_Radio/TSGR4_96_e/Inbox/Meeting_Arrangements/RAN4%20meeting%20improvements%20v1.6%20-%20Final.pptx</a:t>
            </a:r>
            <a:r>
              <a:rPr lang="en-US" altLang="zh-CN" sz="1800" dirty="0"/>
              <a:t> ) for </a:t>
            </a:r>
            <a:r>
              <a:rPr lang="en-US" altLang="zh-CN" sz="1800" dirty="0" err="1"/>
              <a:t>tdoc</a:t>
            </a:r>
            <a:r>
              <a:rPr lang="en-US" altLang="zh-CN" sz="1800" dirty="0"/>
              <a:t> submission and handling</a:t>
            </a:r>
          </a:p>
          <a:p>
            <a:pPr>
              <a:spcBef>
                <a:spcPts val="0"/>
              </a:spcBef>
              <a:spcAft>
                <a:spcPts val="300"/>
              </a:spcAft>
            </a:pPr>
            <a:endParaRPr lang="en-US" altLang="zh-CN" sz="1800" dirty="0"/>
          </a:p>
          <a:p>
            <a:pPr>
              <a:spcBef>
                <a:spcPts val="0"/>
              </a:spcBef>
              <a:spcAft>
                <a:spcPts val="300"/>
              </a:spcAft>
            </a:pPr>
            <a:r>
              <a:rPr lang="en-US" altLang="zh-CN" sz="1800" dirty="0"/>
              <a:t>When bringing the official CRs for the Draft CRs endorsed in previous meeting:</a:t>
            </a:r>
          </a:p>
          <a:p>
            <a:pPr lvl="1">
              <a:spcBef>
                <a:spcPts val="0"/>
              </a:spcBef>
              <a:spcAft>
                <a:spcPts val="300"/>
              </a:spcAft>
            </a:pPr>
            <a:r>
              <a:rPr lang="en-US" altLang="zh-CN" sz="1800" dirty="0"/>
              <a:t>Include information on the endorsed Draft CR in the CR coversheet: “Resubmission of endorsed Draft CR R4-200xxxx”).</a:t>
            </a:r>
          </a:p>
          <a:p>
            <a:pPr lvl="1">
              <a:spcBef>
                <a:spcPts val="0"/>
              </a:spcBef>
              <a:spcAft>
                <a:spcPts val="300"/>
              </a:spcAft>
            </a:pPr>
            <a:r>
              <a:rPr lang="en-US" altLang="zh-CN" sz="1800" dirty="0"/>
              <a:t>In case of additional changes, use track changes with different tracking ID i.e. (“Endorsed RAN4#94-e-bis” and “Additional Changes RAN4#95-e” ) and summarize the changes in coversheet </a:t>
            </a:r>
          </a:p>
          <a:p>
            <a:pPr>
              <a:spcBef>
                <a:spcPts val="0"/>
              </a:spcBef>
              <a:spcAft>
                <a:spcPts val="300"/>
              </a:spcAft>
            </a:pPr>
            <a:endParaRPr lang="en-US" altLang="zh-CN" sz="1800" dirty="0"/>
          </a:p>
          <a:p>
            <a:pPr>
              <a:spcBef>
                <a:spcPts val="0"/>
              </a:spcBef>
              <a:spcAft>
                <a:spcPts val="300"/>
              </a:spcAft>
            </a:pPr>
            <a:endParaRPr lang="en-US" altLang="zh-CN" sz="1800" dirty="0"/>
          </a:p>
          <a:p>
            <a:pPr lvl="1">
              <a:spcBef>
                <a:spcPts val="0"/>
              </a:spcBef>
              <a:spcAft>
                <a:spcPts val="300"/>
              </a:spcAft>
            </a:pPr>
            <a:endParaRPr lang="zh-CN" altLang="zh-CN" sz="1400" dirty="0"/>
          </a:p>
          <a:p>
            <a:pPr lvl="1">
              <a:spcBef>
                <a:spcPts val="0"/>
              </a:spcBef>
              <a:spcAft>
                <a:spcPts val="300"/>
              </a:spcAft>
            </a:pPr>
            <a:endParaRPr lang="en-US" sz="1400" b="1" dirty="0"/>
          </a:p>
          <a:p>
            <a:pPr lvl="1">
              <a:spcBef>
                <a:spcPts val="0"/>
              </a:spcBef>
              <a:spcAft>
                <a:spcPts val="300"/>
              </a:spcAft>
            </a:pPr>
            <a:endParaRPr lang="en-US" sz="1600" b="1" dirty="0">
              <a:solidFill>
                <a:srgbClr val="FF0000"/>
              </a:solidFill>
            </a:endParaRPr>
          </a:p>
          <a:p>
            <a:pPr lvl="1">
              <a:spcBef>
                <a:spcPts val="0"/>
              </a:spcBef>
              <a:spcAft>
                <a:spcPts val="300"/>
              </a:spcAft>
            </a:pPr>
            <a:endParaRPr lang="en-US" sz="1600" b="1" dirty="0"/>
          </a:p>
        </p:txBody>
      </p:sp>
    </p:spTree>
    <p:extLst>
      <p:ext uri="{BB962C8B-B14F-4D97-AF65-F5344CB8AC3E}">
        <p14:creationId xmlns:p14="http://schemas.microsoft.com/office/powerpoint/2010/main" val="5002323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Email discussion procedures/timelines</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200" y="1343025"/>
            <a:ext cx="8229600" cy="4792663"/>
          </a:xfrm>
        </p:spPr>
        <p:txBody>
          <a:bodyPr/>
          <a:lstStyle/>
          <a:p>
            <a:r>
              <a:rPr lang="en-US" sz="2000" b="1" dirty="0"/>
              <a:t>Week before the E-meeting (Aug. 10 - 14)</a:t>
            </a:r>
          </a:p>
          <a:p>
            <a:pPr lvl="1"/>
            <a:r>
              <a:rPr lang="en-US" sz="1800" dirty="0"/>
              <a:t>Monday (Aug. 10): email discussion moderators will be announced by session chairs (aligned template will be provided and used)</a:t>
            </a:r>
          </a:p>
          <a:p>
            <a:pPr lvl="1"/>
            <a:r>
              <a:rPr lang="en-US" sz="1800" dirty="0"/>
              <a:t>Monday – Friday (Aug. 10 - 14): moderators prepare summary materials for email discussion </a:t>
            </a:r>
          </a:p>
          <a:p>
            <a:pPr lvl="2"/>
            <a:r>
              <a:rPr lang="en-US" sz="1800" dirty="0"/>
              <a:t>Moderators should identify key open issues, summarize proposals and recommend topics/questions to be handled via email discussions. Moderators are encouraged to provide recommendation on prioritization of discussion and whether any issues should be postponed.</a:t>
            </a:r>
          </a:p>
          <a:p>
            <a:pPr lvl="2"/>
            <a:r>
              <a:rPr lang="en-US" sz="1800" dirty="0"/>
              <a:t>Moderators should provide the summary on the RAN4 reflector by UTC 23:59 PM Thursday Aug. 13</a:t>
            </a:r>
          </a:p>
          <a:p>
            <a:pPr lvl="2"/>
            <a:r>
              <a:rPr lang="en-US" sz="1800" dirty="0"/>
              <a:t>Friday Aug. 14 : Companies provide comments on initial summaries</a:t>
            </a:r>
            <a:endParaRPr lang="en-US" sz="2200" dirty="0"/>
          </a:p>
          <a:p>
            <a:pPr marL="914400" lvl="2" indent="0">
              <a:buNone/>
            </a:pPr>
            <a:endParaRPr lang="en-US" sz="1050" dirty="0"/>
          </a:p>
        </p:txBody>
      </p:sp>
    </p:spTree>
    <p:extLst>
      <p:ext uri="{BB962C8B-B14F-4D97-AF65-F5344CB8AC3E}">
        <p14:creationId xmlns:p14="http://schemas.microsoft.com/office/powerpoint/2010/main" val="23737418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Email discussion procedures/timelines</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161925" y="1190625"/>
            <a:ext cx="8696325" cy="5553075"/>
          </a:xfrm>
        </p:spPr>
        <p:txBody>
          <a:bodyPr/>
          <a:lstStyle/>
          <a:p>
            <a:pPr marL="342900" lvl="1" indent="-342900">
              <a:buBlip>
                <a:blip r:embed="rId2"/>
              </a:buBlip>
            </a:pPr>
            <a:r>
              <a:rPr lang="en-US" sz="2000" b="1" dirty="0">
                <a:ea typeface="+mn-ea"/>
                <a:cs typeface="+mn-cs"/>
              </a:rPr>
              <a:t>E-meeting (</a:t>
            </a:r>
            <a:r>
              <a:rPr lang="en-US" sz="2000" b="1" dirty="0"/>
              <a:t>Aug. 17-28</a:t>
            </a:r>
            <a:r>
              <a:rPr lang="en-US" sz="2000" b="1" dirty="0">
                <a:ea typeface="+mn-ea"/>
                <a:cs typeface="+mn-cs"/>
              </a:rPr>
              <a:t>) </a:t>
            </a:r>
          </a:p>
          <a:p>
            <a:pPr lvl="1"/>
            <a:r>
              <a:rPr lang="en-US" sz="1800" dirty="0"/>
              <a:t>Stage 0: Session chairs announce the set of email threads (no later than Monday 8am UTC, Aug. 17) </a:t>
            </a:r>
            <a:endParaRPr lang="en-US" sz="1600" strike="sngStrike" dirty="0"/>
          </a:p>
          <a:p>
            <a:pPr lvl="1"/>
            <a:r>
              <a:rPr lang="en-US" sz="1800" dirty="0"/>
              <a:t>Stage 1: Moderators kick off email discussion (Monday Aug. 17)</a:t>
            </a:r>
          </a:p>
          <a:p>
            <a:pPr lvl="1"/>
            <a:r>
              <a:rPr lang="en-US" sz="1800" dirty="0"/>
              <a:t>Stage 2: Companies provide comments for the 1</a:t>
            </a:r>
            <a:r>
              <a:rPr lang="en-US" sz="1800" baseline="30000" dirty="0"/>
              <a:t>st</a:t>
            </a:r>
            <a:r>
              <a:rPr lang="en-US" sz="1800" dirty="0"/>
              <a:t> round (Aug. 17 – Wednesday 5pm UTC Aug. 19)</a:t>
            </a:r>
          </a:p>
          <a:p>
            <a:pPr lvl="1"/>
            <a:r>
              <a:rPr lang="en-US" sz="1800" dirty="0"/>
              <a:t>Stage 3: Moderators summarize the status and possible proposals, recommending what decisions can be made for 1</a:t>
            </a:r>
            <a:r>
              <a:rPr lang="en-US" sz="1800" baseline="30000" dirty="0"/>
              <a:t>st</a:t>
            </a:r>
            <a:r>
              <a:rPr lang="en-US" sz="1800" dirty="0"/>
              <a:t> round. A formal t</a:t>
            </a:r>
            <a:r>
              <a:rPr lang="en-US" altLang="zh-CN" sz="1800" dirty="0"/>
              <a:t>-</a:t>
            </a:r>
            <a:r>
              <a:rPr lang="en-US" sz="1800" dirty="0"/>
              <a:t>doc will be used (Thursday 5pm UTC, Aug. 20)</a:t>
            </a:r>
          </a:p>
          <a:p>
            <a:pPr lvl="1"/>
            <a:r>
              <a:rPr lang="en-US" sz="1800" dirty="0"/>
              <a:t>Stage 4: After receiving the summary from moderators, session chair may approve documents, make agreements or assign new CRs, WFs, LSs, etc. (no later than Monday 8am UTC, Aug. 24)</a:t>
            </a:r>
          </a:p>
          <a:p>
            <a:pPr lvl="1"/>
            <a:r>
              <a:rPr lang="en-US" sz="1800" dirty="0"/>
              <a:t>Stage 5: Companies provide comments for 2nd round.</a:t>
            </a:r>
            <a:endParaRPr lang="en-US" sz="1800" strike="sngStrike" dirty="0"/>
          </a:p>
          <a:p>
            <a:pPr lvl="2"/>
            <a:r>
              <a:rPr lang="en-US" sz="1400" dirty="0"/>
              <a:t>Draft WF/LS and revised CRs/TPs shall be shared by Wednesday 1am UTC, Aug 26. </a:t>
            </a:r>
          </a:p>
          <a:p>
            <a:pPr lvl="2"/>
            <a:r>
              <a:rPr lang="en-US" sz="1400" dirty="0"/>
              <a:t>Commenting shall stop by Wednesday 11pm UTC, Aug 26.</a:t>
            </a:r>
          </a:p>
          <a:p>
            <a:pPr lvl="2"/>
            <a:r>
              <a:rPr lang="en-US" sz="1400" dirty="0"/>
              <a:t>Formal tdocs of WF/LS/CRs/TPs shall be uploaded to the Inbox (except Cat A CRs) by Thursday 1am UTC, Aug 27. </a:t>
            </a:r>
          </a:p>
          <a:p>
            <a:pPr lvl="1"/>
            <a:endParaRPr lang="en-US" sz="1800" dirty="0"/>
          </a:p>
        </p:txBody>
      </p:sp>
    </p:spTree>
    <p:extLst>
      <p:ext uri="{BB962C8B-B14F-4D97-AF65-F5344CB8AC3E}">
        <p14:creationId xmlns:p14="http://schemas.microsoft.com/office/powerpoint/2010/main" val="26976391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Email discussion procedures/timelines</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161925" y="1190625"/>
            <a:ext cx="8696325" cy="4912743"/>
          </a:xfrm>
        </p:spPr>
        <p:txBody>
          <a:bodyPr/>
          <a:lstStyle/>
          <a:p>
            <a:pPr marL="342900" lvl="1" indent="-342900">
              <a:buBlip>
                <a:blip r:embed="rId2"/>
              </a:buBlip>
            </a:pPr>
            <a:r>
              <a:rPr lang="en-US" sz="2000" b="1" dirty="0">
                <a:ea typeface="+mn-ea"/>
                <a:cs typeface="+mn-cs"/>
              </a:rPr>
              <a:t>E-meeting (</a:t>
            </a:r>
            <a:r>
              <a:rPr lang="en-US" sz="2000" b="1" dirty="0"/>
              <a:t>Aug. 17-28</a:t>
            </a:r>
            <a:r>
              <a:rPr lang="en-US" sz="2000" b="1" dirty="0">
                <a:ea typeface="+mn-ea"/>
                <a:cs typeface="+mn-cs"/>
              </a:rPr>
              <a:t>) </a:t>
            </a:r>
          </a:p>
          <a:p>
            <a:pPr lvl="1"/>
            <a:r>
              <a:rPr lang="en-US" sz="1800" dirty="0"/>
              <a:t>Stage 6: Moderators provide 2nd round summary with a formal </a:t>
            </a:r>
            <a:r>
              <a:rPr lang="en-US" sz="1800" dirty="0" err="1"/>
              <a:t>tdoc</a:t>
            </a:r>
            <a:r>
              <a:rPr lang="en-US" sz="1800" dirty="0"/>
              <a:t> by Thursday 5pm UTC, Aug. 27.</a:t>
            </a:r>
          </a:p>
          <a:p>
            <a:pPr lvl="1"/>
            <a:r>
              <a:rPr lang="en-US" sz="1800" dirty="0"/>
              <a:t>Stage 7: Session chairs announce close of sessions (no later than 5pm UTC, Aug. 28). Final decisions will be captured in Chairman meeting report (to be shared after the meeting is closed)</a:t>
            </a:r>
          </a:p>
          <a:p>
            <a:pPr lvl="1"/>
            <a:endParaRPr lang="en-US" sz="1800" dirty="0"/>
          </a:p>
          <a:p>
            <a:r>
              <a:rPr lang="en-US" sz="2200" dirty="0">
                <a:solidFill>
                  <a:srgbClr val="FF0000"/>
                </a:solidFill>
              </a:rPr>
              <a:t>Note that the above deadlines will be strictly enforced. Comments, </a:t>
            </a:r>
            <a:r>
              <a:rPr lang="en-US" sz="2200" dirty="0" err="1">
                <a:solidFill>
                  <a:srgbClr val="FF0000"/>
                </a:solidFill>
              </a:rPr>
              <a:t>tdocs</a:t>
            </a:r>
            <a:r>
              <a:rPr lang="en-US" sz="2200" dirty="0">
                <a:solidFill>
                  <a:srgbClr val="FF0000"/>
                </a:solidFill>
              </a:rPr>
              <a:t>, or drafts submitted after the deadlines will not be considered. </a:t>
            </a:r>
          </a:p>
        </p:txBody>
      </p:sp>
    </p:spTree>
    <p:extLst>
      <p:ext uri="{BB962C8B-B14F-4D97-AF65-F5344CB8AC3E}">
        <p14:creationId xmlns:p14="http://schemas.microsoft.com/office/powerpoint/2010/main" val="16530190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Use of </a:t>
            </a:r>
            <a:r>
              <a:rPr lang="en-US" b="1" dirty="0" err="1"/>
              <a:t>GoToWebinar</a:t>
            </a:r>
            <a:endParaRPr lang="ru-RU" b="1"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161925" y="1190625"/>
            <a:ext cx="8696325" cy="4912743"/>
          </a:xfrm>
        </p:spPr>
        <p:txBody>
          <a:bodyPr/>
          <a:lstStyle/>
          <a:p>
            <a:pPr>
              <a:spcBef>
                <a:spcPts val="0"/>
              </a:spcBef>
              <a:spcAft>
                <a:spcPts val="300"/>
              </a:spcAft>
            </a:pPr>
            <a:r>
              <a:rPr lang="en-US" sz="2200" dirty="0" err="1"/>
              <a:t>GoToWebinar</a:t>
            </a:r>
            <a:r>
              <a:rPr lang="en-US" sz="2200" dirty="0"/>
              <a:t> conference calls are scheduled on </a:t>
            </a:r>
          </a:p>
          <a:p>
            <a:pPr lvl="1">
              <a:spcBef>
                <a:spcPts val="0"/>
              </a:spcBef>
              <a:spcAft>
                <a:spcPts val="300"/>
              </a:spcAft>
            </a:pPr>
            <a:r>
              <a:rPr lang="en-US" sz="1800" dirty="0"/>
              <a:t>Aug. 18 - 21 (3:30am-6am UTC)</a:t>
            </a:r>
          </a:p>
          <a:p>
            <a:pPr lvl="1">
              <a:spcBef>
                <a:spcPts val="0"/>
              </a:spcBef>
              <a:spcAft>
                <a:spcPts val="300"/>
              </a:spcAft>
            </a:pPr>
            <a:r>
              <a:rPr lang="en-US" sz="1800" dirty="0"/>
              <a:t>Aug. 24 - 28 (12:30pm-3pm UTC)</a:t>
            </a:r>
          </a:p>
          <a:p>
            <a:pPr lvl="1">
              <a:spcBef>
                <a:spcPts val="0"/>
              </a:spcBef>
              <a:spcAft>
                <a:spcPts val="300"/>
              </a:spcAft>
            </a:pPr>
            <a:r>
              <a:rPr lang="en-US" sz="1800" dirty="0"/>
              <a:t>Those calls are considered online sessions </a:t>
            </a:r>
          </a:p>
          <a:p>
            <a:r>
              <a:rPr lang="en-US" sz="2200" dirty="0" err="1"/>
              <a:t>GoToWebinar</a:t>
            </a:r>
            <a:r>
              <a:rPr lang="en-US" sz="2200" dirty="0"/>
              <a:t> conference calls are to be formally announced about 16 hours before the conference call </a:t>
            </a:r>
            <a:r>
              <a:rPr lang="en-US" altLang="zh-CN" sz="2200" dirty="0"/>
              <a:t>pending session chairs’ arrangement.</a:t>
            </a:r>
            <a:endParaRPr lang="en-US" sz="2200" dirty="0"/>
          </a:p>
          <a:p>
            <a:r>
              <a:rPr lang="en-US" sz="2200" dirty="0"/>
              <a:t>In GoToWebinar sessions, session chairs will mainly treat WF, LS, or other critical issues. So please share such tdocs before the call</a:t>
            </a:r>
          </a:p>
          <a:p>
            <a:pPr lvl="1"/>
            <a:r>
              <a:rPr lang="en-US" sz="2200" dirty="0"/>
              <a:t>Moderators can recommend to sessions chairs which topics to treat</a:t>
            </a:r>
          </a:p>
          <a:p>
            <a:pPr lvl="1"/>
            <a:r>
              <a:rPr lang="en-US" altLang="zh-CN" sz="2200" dirty="0"/>
              <a:t>Agenda will be shared in advance by session chair</a:t>
            </a:r>
          </a:p>
          <a:p>
            <a:r>
              <a:rPr lang="en-US" altLang="zh-CN" sz="2200" dirty="0"/>
              <a:t>For each session, i.e. Main session, RRM session, BS/Testing/</a:t>
            </a:r>
            <a:r>
              <a:rPr lang="en-US" altLang="zh-CN" sz="2200" dirty="0" err="1"/>
              <a:t>Demod</a:t>
            </a:r>
            <a:r>
              <a:rPr lang="en-US" altLang="zh-CN" sz="2200" dirty="0"/>
              <a:t> session, there will be a dedicated folder. </a:t>
            </a:r>
            <a:r>
              <a:rPr lang="en-US" altLang="zh-CN" sz="2200" dirty="0" err="1"/>
              <a:t>Tdocs</a:t>
            </a:r>
            <a:r>
              <a:rPr lang="en-US" altLang="zh-CN" sz="2200" dirty="0"/>
              <a:t>/drafts to be treated in GTW should be uploaded to this folder before the start of the session.</a:t>
            </a:r>
          </a:p>
          <a:p>
            <a:pPr lvl="1"/>
            <a:endParaRPr lang="en-US" sz="1800" dirty="0"/>
          </a:p>
          <a:p>
            <a:endParaRPr lang="en-US" sz="2200" dirty="0"/>
          </a:p>
        </p:txBody>
      </p:sp>
    </p:spTree>
    <p:extLst>
      <p:ext uri="{BB962C8B-B14F-4D97-AF65-F5344CB8AC3E}">
        <p14:creationId xmlns:p14="http://schemas.microsoft.com/office/powerpoint/2010/main" val="6399379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483D11D1-CF70-4C6D-8A90-D0C44AD2585F}"/>
              </a:ext>
            </a:extLst>
          </p:cNvPr>
          <p:cNvSpPr/>
          <p:nvPr/>
        </p:nvSpPr>
        <p:spPr>
          <a:xfrm>
            <a:off x="5778817" y="1261010"/>
            <a:ext cx="3161519" cy="454819"/>
          </a:xfrm>
          <a:prstGeom prst="rect">
            <a:avLst/>
          </a:prstGeom>
          <a:solidFill>
            <a:srgbClr val="124191"/>
          </a:solidFill>
          <a:ln>
            <a:noFill/>
          </a:ln>
          <a:effectLst/>
        </p:spPr>
        <p:txBody>
          <a:bodyPr lIns="54000" tIns="54000" rIns="5400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90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2</a:t>
            </a:r>
            <a:r>
              <a:rPr kumimoji="0" lang="en-GB" sz="900" b="0" i="0" u="none" strike="noStrike" kern="0" cap="none" spc="0" normalizeH="0" baseline="30000" noProof="0" dirty="0">
                <a:ln>
                  <a:noFill/>
                </a:ln>
                <a:solidFill>
                  <a:srgbClr val="FFFFFF"/>
                </a:solidFill>
                <a:effectLst/>
                <a:uLnTx/>
                <a:uFillTx/>
                <a:latin typeface="Calibri" pitchFamily="34" charset="0"/>
                <a:ea typeface="Nokia Pure Text Light" panose="020B0403020202020204" pitchFamily="34" charset="0"/>
                <a:cs typeface="Arial" charset="0"/>
              </a:rPr>
              <a:t>nd</a:t>
            </a:r>
            <a:r>
              <a:rPr kumimoji="0" lang="en-GB" sz="90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 round </a:t>
            </a:r>
          </a:p>
        </p:txBody>
      </p:sp>
      <p:sp>
        <p:nvSpPr>
          <p:cNvPr id="55" name="Rectangle 54">
            <a:extLst>
              <a:ext uri="{FF2B5EF4-FFF2-40B4-BE49-F238E27FC236}">
                <a16:creationId xmlns:a16="http://schemas.microsoft.com/office/drawing/2014/main" id="{FD4D2066-AC37-4701-B423-28259D3BC851}"/>
              </a:ext>
            </a:extLst>
          </p:cNvPr>
          <p:cNvSpPr/>
          <p:nvPr/>
        </p:nvSpPr>
        <p:spPr>
          <a:xfrm>
            <a:off x="1947040" y="1264583"/>
            <a:ext cx="3150713" cy="454819"/>
          </a:xfrm>
          <a:prstGeom prst="rect">
            <a:avLst/>
          </a:prstGeom>
          <a:solidFill>
            <a:srgbClr val="124191"/>
          </a:solidFill>
          <a:ln>
            <a:noFill/>
          </a:ln>
          <a:effectLst/>
        </p:spPr>
        <p:txBody>
          <a:bodyPr lIns="54000" tIns="54000" rIns="5400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90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1</a:t>
            </a:r>
            <a:r>
              <a:rPr kumimoji="0" lang="en-GB" sz="900" b="0" i="0" u="none" strike="noStrike" kern="0" cap="none" spc="0" normalizeH="0" baseline="30000" noProof="0" dirty="0">
                <a:ln>
                  <a:noFill/>
                </a:ln>
                <a:solidFill>
                  <a:srgbClr val="FFFFFF"/>
                </a:solidFill>
                <a:effectLst/>
                <a:uLnTx/>
                <a:uFillTx/>
                <a:latin typeface="Calibri" pitchFamily="34" charset="0"/>
                <a:ea typeface="Nokia Pure Text Light" panose="020B0403020202020204" pitchFamily="34" charset="0"/>
                <a:cs typeface="Arial" charset="0"/>
              </a:rPr>
              <a:t>st</a:t>
            </a:r>
            <a:r>
              <a:rPr kumimoji="0" lang="en-GB" sz="90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 round </a:t>
            </a:r>
          </a:p>
        </p:txBody>
      </p:sp>
      <p:sp>
        <p:nvSpPr>
          <p:cNvPr id="68" name="Rectangle 67">
            <a:extLst>
              <a:ext uri="{FF2B5EF4-FFF2-40B4-BE49-F238E27FC236}">
                <a16:creationId xmlns:a16="http://schemas.microsoft.com/office/drawing/2014/main" id="{61214404-3E99-431F-A1D1-0A44E2021497}"/>
              </a:ext>
            </a:extLst>
          </p:cNvPr>
          <p:cNvSpPr/>
          <p:nvPr/>
        </p:nvSpPr>
        <p:spPr>
          <a:xfrm>
            <a:off x="646331" y="1261011"/>
            <a:ext cx="1259559" cy="454819"/>
          </a:xfrm>
          <a:prstGeom prst="rect">
            <a:avLst/>
          </a:prstGeom>
          <a:solidFill>
            <a:srgbClr val="124191"/>
          </a:solidFill>
          <a:ln>
            <a:noFill/>
          </a:ln>
          <a:effectLst/>
        </p:spPr>
        <p:txBody>
          <a:bodyPr lIns="54000" tIns="54000" rIns="5400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90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Pre-meeting</a:t>
            </a:r>
          </a:p>
        </p:txBody>
      </p:sp>
      <p:cxnSp>
        <p:nvCxnSpPr>
          <p:cNvPr id="146" name="Straight Connector 12">
            <a:extLst>
              <a:ext uri="{FF2B5EF4-FFF2-40B4-BE49-F238E27FC236}">
                <a16:creationId xmlns:a16="http://schemas.microsoft.com/office/drawing/2014/main" id="{E423511A-12F9-4887-B425-E9B4BA75A98F}"/>
              </a:ext>
            </a:extLst>
          </p:cNvPr>
          <p:cNvCxnSpPr>
            <a:cxnSpLocks/>
          </p:cNvCxnSpPr>
          <p:nvPr/>
        </p:nvCxnSpPr>
        <p:spPr bwMode="auto">
          <a:xfrm flipV="1">
            <a:off x="1938821" y="1881761"/>
            <a:ext cx="0" cy="3283028"/>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nvGrpSpPr>
          <p:cNvPr id="5" name="组合 4"/>
          <p:cNvGrpSpPr/>
          <p:nvPr/>
        </p:nvGrpSpPr>
        <p:grpSpPr>
          <a:xfrm>
            <a:off x="1936232" y="1774399"/>
            <a:ext cx="624987" cy="3390390"/>
            <a:chOff x="1786261" y="1644145"/>
            <a:chExt cx="833316" cy="4520520"/>
          </a:xfrm>
        </p:grpSpPr>
        <p:sp>
          <p:nvSpPr>
            <p:cNvPr id="78"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Mon (8.17</a:t>
              </a:r>
              <a:r>
                <a:rPr kumimoji="0" lang="en-GB" sz="750" b="0" i="0" u="none" strike="noStrike" kern="0" cap="none" spc="0" normalizeH="0" baseline="30000" noProof="0" dirty="0">
                  <a:ln>
                    <a:noFill/>
                  </a:ln>
                  <a:solidFill>
                    <a:srgbClr val="FFFFFF"/>
                  </a:solidFill>
                  <a:effectLst/>
                  <a:uLnTx/>
                  <a:uFillTx/>
                  <a:latin typeface="Calibri" pitchFamily="34" charset="0"/>
                  <a:ea typeface="Nokia Pure Text Light" panose="020B0403020202020204" pitchFamily="34" charset="0"/>
                  <a:cs typeface="Arial" charset="0"/>
                </a:rPr>
                <a:t>th</a:t>
              </a: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a:t>
              </a:r>
            </a:p>
          </p:txBody>
        </p:sp>
        <p:cxnSp>
          <p:nvCxnSpPr>
            <p:cNvPr id="145"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sp>
        <p:nvSpPr>
          <p:cNvPr id="202" name="Rectangle: Rounded Corners 201">
            <a:extLst>
              <a:ext uri="{FF2B5EF4-FFF2-40B4-BE49-F238E27FC236}">
                <a16:creationId xmlns:a16="http://schemas.microsoft.com/office/drawing/2014/main" id="{B6CDA6FF-6740-49E7-B14C-1831ED62E0F8}"/>
              </a:ext>
            </a:extLst>
          </p:cNvPr>
          <p:cNvSpPr/>
          <p:nvPr/>
        </p:nvSpPr>
        <p:spPr>
          <a:xfrm>
            <a:off x="1959693" y="2897125"/>
            <a:ext cx="601527" cy="463943"/>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Meeting starts</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8:00 am</a:t>
            </a:r>
          </a:p>
        </p:txBody>
      </p:sp>
      <p:grpSp>
        <p:nvGrpSpPr>
          <p:cNvPr id="119" name="组合 118"/>
          <p:cNvGrpSpPr/>
          <p:nvPr/>
        </p:nvGrpSpPr>
        <p:grpSpPr>
          <a:xfrm>
            <a:off x="2569010" y="1774399"/>
            <a:ext cx="624987" cy="3390390"/>
            <a:chOff x="1786261" y="1644145"/>
            <a:chExt cx="833316" cy="4520520"/>
          </a:xfrm>
        </p:grpSpPr>
        <p:sp>
          <p:nvSpPr>
            <p:cNvPr id="120"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Tue (8.18</a:t>
              </a:r>
              <a:r>
                <a:rPr kumimoji="0" lang="en-GB" sz="750" b="0" i="0" u="none" strike="noStrike" kern="0" cap="none" spc="0" normalizeH="0" baseline="30000" noProof="0" dirty="0">
                  <a:ln>
                    <a:noFill/>
                  </a:ln>
                  <a:solidFill>
                    <a:srgbClr val="FFFFFF"/>
                  </a:solidFill>
                  <a:effectLst/>
                  <a:uLnTx/>
                  <a:uFillTx/>
                  <a:latin typeface="Calibri" pitchFamily="34" charset="0"/>
                  <a:ea typeface="Nokia Pure Text Light" panose="020B0403020202020204" pitchFamily="34" charset="0"/>
                  <a:cs typeface="Arial" charset="0"/>
                </a:rPr>
                <a:t>th</a:t>
              </a: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a:t>
              </a:r>
            </a:p>
          </p:txBody>
        </p:sp>
        <p:cxnSp>
          <p:nvCxnSpPr>
            <p:cNvPr id="124"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grpSp>
        <p:nvGrpSpPr>
          <p:cNvPr id="125" name="组合 124"/>
          <p:cNvGrpSpPr/>
          <p:nvPr/>
        </p:nvGrpSpPr>
        <p:grpSpPr>
          <a:xfrm>
            <a:off x="3204803" y="1772978"/>
            <a:ext cx="624987" cy="3390390"/>
            <a:chOff x="1786261" y="1644145"/>
            <a:chExt cx="833316" cy="4520520"/>
          </a:xfrm>
        </p:grpSpPr>
        <p:sp>
          <p:nvSpPr>
            <p:cNvPr id="127"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altLang="zh-CN"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Wed (8.19</a:t>
              </a:r>
              <a:r>
                <a:rPr kumimoji="0" lang="en-GB" altLang="zh-CN" sz="750" b="0" i="0" u="none" strike="noStrike" kern="0" cap="none" spc="0" normalizeH="0" baseline="30000" noProof="0" dirty="0">
                  <a:ln>
                    <a:noFill/>
                  </a:ln>
                  <a:solidFill>
                    <a:srgbClr val="FFFFFF"/>
                  </a:solidFill>
                  <a:effectLst/>
                  <a:uLnTx/>
                  <a:uFillTx/>
                  <a:latin typeface="Calibri" pitchFamily="34" charset="0"/>
                  <a:ea typeface="Nokia Pure Text Light" panose="020B0403020202020204" pitchFamily="34" charset="0"/>
                  <a:cs typeface="Arial" charset="0"/>
                </a:rPr>
                <a:t>th</a:t>
              </a:r>
              <a:r>
                <a:rPr kumimoji="0" lang="en-GB" altLang="zh-CN"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a:t>
              </a:r>
            </a:p>
          </p:txBody>
        </p:sp>
        <p:cxnSp>
          <p:nvCxnSpPr>
            <p:cNvPr id="128"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grpSp>
        <p:nvGrpSpPr>
          <p:cNvPr id="129" name="组合 128"/>
          <p:cNvGrpSpPr/>
          <p:nvPr/>
        </p:nvGrpSpPr>
        <p:grpSpPr>
          <a:xfrm>
            <a:off x="3843733" y="1772978"/>
            <a:ext cx="624987" cy="3390390"/>
            <a:chOff x="1786261" y="1644145"/>
            <a:chExt cx="833316" cy="4520520"/>
          </a:xfrm>
        </p:grpSpPr>
        <p:sp>
          <p:nvSpPr>
            <p:cNvPr id="131"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altLang="zh-CN"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Thu (8.20</a:t>
              </a:r>
              <a:r>
                <a:rPr kumimoji="0" lang="en-GB" altLang="zh-CN" sz="750" b="0" i="0" u="none" strike="noStrike" kern="0" cap="none" spc="0" normalizeH="0" baseline="30000" noProof="0" dirty="0">
                  <a:ln>
                    <a:noFill/>
                  </a:ln>
                  <a:solidFill>
                    <a:srgbClr val="FFFFFF"/>
                  </a:solidFill>
                  <a:effectLst/>
                  <a:uLnTx/>
                  <a:uFillTx/>
                  <a:latin typeface="Calibri" pitchFamily="34" charset="0"/>
                  <a:ea typeface="Nokia Pure Text Light" panose="020B0403020202020204" pitchFamily="34" charset="0"/>
                  <a:cs typeface="Arial" charset="0"/>
                </a:rPr>
                <a:t>th</a:t>
              </a:r>
              <a:r>
                <a:rPr kumimoji="0" lang="en-GB" altLang="zh-CN"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a:t>
              </a:r>
            </a:p>
          </p:txBody>
        </p:sp>
        <p:cxnSp>
          <p:nvCxnSpPr>
            <p:cNvPr id="135"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grpSp>
        <p:nvGrpSpPr>
          <p:cNvPr id="136" name="组合 135"/>
          <p:cNvGrpSpPr/>
          <p:nvPr/>
        </p:nvGrpSpPr>
        <p:grpSpPr>
          <a:xfrm>
            <a:off x="4472765" y="1774399"/>
            <a:ext cx="624987" cy="3390390"/>
            <a:chOff x="1786261" y="1644145"/>
            <a:chExt cx="833316" cy="4520520"/>
          </a:xfrm>
        </p:grpSpPr>
        <p:sp>
          <p:nvSpPr>
            <p:cNvPr id="163"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Fri (8.21</a:t>
              </a:r>
              <a:r>
                <a:rPr kumimoji="0" lang="en-GB" sz="750" b="0" i="0" u="none" strike="noStrike" kern="0" cap="none" spc="0" normalizeH="0" baseline="30000" noProof="0" dirty="0">
                  <a:ln>
                    <a:noFill/>
                  </a:ln>
                  <a:solidFill>
                    <a:srgbClr val="FFFFFF"/>
                  </a:solidFill>
                  <a:effectLst/>
                  <a:uLnTx/>
                  <a:uFillTx/>
                  <a:latin typeface="Calibri" pitchFamily="34" charset="0"/>
                  <a:ea typeface="Nokia Pure Text Light" panose="020B0403020202020204" pitchFamily="34" charset="0"/>
                  <a:cs typeface="Arial" charset="0"/>
                </a:rPr>
                <a:t>th</a:t>
              </a: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a:t>
              </a:r>
            </a:p>
          </p:txBody>
        </p:sp>
        <p:cxnSp>
          <p:nvCxnSpPr>
            <p:cNvPr id="164"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sp>
        <p:nvSpPr>
          <p:cNvPr id="165" name="Rectangle 54">
            <a:extLst>
              <a:ext uri="{FF2B5EF4-FFF2-40B4-BE49-F238E27FC236}">
                <a16:creationId xmlns:a16="http://schemas.microsoft.com/office/drawing/2014/main" id="{FD4D2066-AC37-4701-B423-28259D3BC851}"/>
              </a:ext>
            </a:extLst>
          </p:cNvPr>
          <p:cNvSpPr/>
          <p:nvPr/>
        </p:nvSpPr>
        <p:spPr>
          <a:xfrm>
            <a:off x="5133634" y="1261011"/>
            <a:ext cx="631998" cy="454819"/>
          </a:xfrm>
          <a:prstGeom prst="rect">
            <a:avLst/>
          </a:prstGeom>
          <a:solidFill>
            <a:schemeClr val="bg1">
              <a:lumMod val="65000"/>
            </a:schemeClr>
          </a:solidFill>
          <a:ln>
            <a:noFill/>
          </a:ln>
          <a:effectLst/>
        </p:spPr>
        <p:txBody>
          <a:bodyPr lIns="54000" tIns="54000" rIns="5400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90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Quiet Period</a:t>
            </a:r>
          </a:p>
        </p:txBody>
      </p:sp>
      <p:cxnSp>
        <p:nvCxnSpPr>
          <p:cNvPr id="166" name="Straight Connector 12">
            <a:extLst>
              <a:ext uri="{FF2B5EF4-FFF2-40B4-BE49-F238E27FC236}">
                <a16:creationId xmlns:a16="http://schemas.microsoft.com/office/drawing/2014/main" id="{E423511A-12F9-4887-B425-E9B4BA75A98F}"/>
              </a:ext>
            </a:extLst>
          </p:cNvPr>
          <p:cNvCxnSpPr>
            <a:cxnSpLocks/>
          </p:cNvCxnSpPr>
          <p:nvPr/>
        </p:nvCxnSpPr>
        <p:spPr bwMode="auto">
          <a:xfrm flipV="1">
            <a:off x="5781405" y="1888678"/>
            <a:ext cx="0" cy="3283028"/>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nvGrpSpPr>
          <p:cNvPr id="167" name="组合 166"/>
          <p:cNvGrpSpPr/>
          <p:nvPr/>
        </p:nvGrpSpPr>
        <p:grpSpPr>
          <a:xfrm>
            <a:off x="5778817" y="1781316"/>
            <a:ext cx="624987" cy="3390390"/>
            <a:chOff x="1786261" y="1644145"/>
            <a:chExt cx="833316" cy="4520520"/>
          </a:xfrm>
        </p:grpSpPr>
        <p:sp>
          <p:nvSpPr>
            <p:cNvPr id="175"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Mon (8.24</a:t>
              </a:r>
              <a:r>
                <a:rPr kumimoji="0" lang="en-GB" sz="750" b="0" i="0" u="none" strike="noStrike" kern="0" cap="none" spc="0" normalizeH="0" baseline="30000" noProof="0" dirty="0">
                  <a:ln>
                    <a:noFill/>
                  </a:ln>
                  <a:solidFill>
                    <a:srgbClr val="FFFFFF"/>
                  </a:solidFill>
                  <a:effectLst/>
                  <a:uLnTx/>
                  <a:uFillTx/>
                  <a:latin typeface="Calibri" pitchFamily="34" charset="0"/>
                  <a:ea typeface="Nokia Pure Text Light" panose="020B0403020202020204" pitchFamily="34" charset="0"/>
                  <a:cs typeface="Arial" charset="0"/>
                </a:rPr>
                <a:t>th</a:t>
              </a: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 )</a:t>
              </a:r>
            </a:p>
          </p:txBody>
        </p:sp>
        <p:cxnSp>
          <p:nvCxnSpPr>
            <p:cNvPr id="178"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grpSp>
        <p:nvGrpSpPr>
          <p:cNvPr id="185" name="组合 184"/>
          <p:cNvGrpSpPr/>
          <p:nvPr/>
        </p:nvGrpSpPr>
        <p:grpSpPr>
          <a:xfrm>
            <a:off x="6411594" y="1781316"/>
            <a:ext cx="624987" cy="3390390"/>
            <a:chOff x="1786261" y="1644145"/>
            <a:chExt cx="833316" cy="4520520"/>
          </a:xfrm>
        </p:grpSpPr>
        <p:sp>
          <p:nvSpPr>
            <p:cNvPr id="186"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Tue (8.25</a:t>
              </a:r>
              <a:r>
                <a:rPr kumimoji="0" lang="en-GB" sz="750" b="0" i="0" u="none" strike="noStrike" kern="0" cap="none" spc="0" normalizeH="0" baseline="30000" noProof="0" dirty="0">
                  <a:ln>
                    <a:noFill/>
                  </a:ln>
                  <a:solidFill>
                    <a:srgbClr val="FFFFFF"/>
                  </a:solidFill>
                  <a:effectLst/>
                  <a:uLnTx/>
                  <a:uFillTx/>
                  <a:latin typeface="Calibri" pitchFamily="34" charset="0"/>
                  <a:ea typeface="Nokia Pure Text Light" panose="020B0403020202020204" pitchFamily="34" charset="0"/>
                  <a:cs typeface="Arial" charset="0"/>
                </a:rPr>
                <a:t>th</a:t>
              </a: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 )</a:t>
              </a:r>
            </a:p>
          </p:txBody>
        </p:sp>
        <p:cxnSp>
          <p:nvCxnSpPr>
            <p:cNvPr id="187"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grpSp>
        <p:nvGrpSpPr>
          <p:cNvPr id="188" name="组合 187"/>
          <p:cNvGrpSpPr/>
          <p:nvPr/>
        </p:nvGrpSpPr>
        <p:grpSpPr>
          <a:xfrm>
            <a:off x="7047388" y="1779895"/>
            <a:ext cx="624987" cy="3390390"/>
            <a:chOff x="1786261" y="1644145"/>
            <a:chExt cx="833316" cy="4520520"/>
          </a:xfrm>
        </p:grpSpPr>
        <p:sp>
          <p:nvSpPr>
            <p:cNvPr id="191"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altLang="zh-CN"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Wed (8.26</a:t>
              </a:r>
              <a:r>
                <a:rPr kumimoji="0" lang="en-GB" altLang="zh-CN" sz="750" b="0" i="0" u="none" strike="noStrike" kern="0" cap="none" spc="0" normalizeH="0" baseline="30000" noProof="0" dirty="0">
                  <a:ln>
                    <a:noFill/>
                  </a:ln>
                  <a:solidFill>
                    <a:srgbClr val="FFFFFF"/>
                  </a:solidFill>
                  <a:effectLst/>
                  <a:uLnTx/>
                  <a:uFillTx/>
                  <a:latin typeface="Calibri" pitchFamily="34" charset="0"/>
                  <a:ea typeface="Nokia Pure Text Light" panose="020B0403020202020204" pitchFamily="34" charset="0"/>
                  <a:cs typeface="Arial" charset="0"/>
                </a:rPr>
                <a:t>th</a:t>
              </a:r>
              <a:r>
                <a:rPr kumimoji="0" lang="en-GB" altLang="zh-CN"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a:t>
              </a:r>
            </a:p>
          </p:txBody>
        </p:sp>
        <p:cxnSp>
          <p:nvCxnSpPr>
            <p:cNvPr id="196"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grpSp>
        <p:nvGrpSpPr>
          <p:cNvPr id="198" name="组合 197"/>
          <p:cNvGrpSpPr/>
          <p:nvPr/>
        </p:nvGrpSpPr>
        <p:grpSpPr>
          <a:xfrm>
            <a:off x="7686317" y="1779895"/>
            <a:ext cx="624987" cy="3390390"/>
            <a:chOff x="1786261" y="1644145"/>
            <a:chExt cx="833316" cy="4520520"/>
          </a:xfrm>
        </p:grpSpPr>
        <p:sp>
          <p:nvSpPr>
            <p:cNvPr id="200"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altLang="zh-CN"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Thu (8.27</a:t>
              </a:r>
              <a:r>
                <a:rPr kumimoji="0" lang="en-GB" altLang="zh-CN" sz="750" b="0" i="0" u="none" strike="noStrike" kern="0" cap="none" spc="0" normalizeH="0" baseline="30000" noProof="0" dirty="0">
                  <a:ln>
                    <a:noFill/>
                  </a:ln>
                  <a:solidFill>
                    <a:srgbClr val="FFFFFF"/>
                  </a:solidFill>
                  <a:effectLst/>
                  <a:uLnTx/>
                  <a:uFillTx/>
                  <a:latin typeface="Calibri" pitchFamily="34" charset="0"/>
                  <a:ea typeface="Nokia Pure Text Light" panose="020B0403020202020204" pitchFamily="34" charset="0"/>
                  <a:cs typeface="Arial" charset="0"/>
                </a:rPr>
                <a:t>th</a:t>
              </a:r>
              <a:r>
                <a:rPr kumimoji="0" lang="en-GB" altLang="zh-CN"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a:t>
              </a:r>
            </a:p>
          </p:txBody>
        </p:sp>
        <p:cxnSp>
          <p:nvCxnSpPr>
            <p:cNvPr id="203"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grpSp>
        <p:nvGrpSpPr>
          <p:cNvPr id="204" name="组合 203"/>
          <p:cNvGrpSpPr/>
          <p:nvPr/>
        </p:nvGrpSpPr>
        <p:grpSpPr>
          <a:xfrm>
            <a:off x="8315349" y="1781316"/>
            <a:ext cx="624987" cy="3390390"/>
            <a:chOff x="1786261" y="1644145"/>
            <a:chExt cx="833316" cy="4520520"/>
          </a:xfrm>
        </p:grpSpPr>
        <p:sp>
          <p:nvSpPr>
            <p:cNvPr id="205"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Fri (8.28</a:t>
              </a:r>
              <a:r>
                <a:rPr kumimoji="0" lang="en-GB" sz="750" b="0" i="0" u="none" strike="noStrike" kern="0" cap="none" spc="0" normalizeH="0" baseline="30000" noProof="0" dirty="0">
                  <a:ln>
                    <a:noFill/>
                  </a:ln>
                  <a:solidFill>
                    <a:srgbClr val="FFFFFF"/>
                  </a:solidFill>
                  <a:effectLst/>
                  <a:uLnTx/>
                  <a:uFillTx/>
                  <a:latin typeface="Calibri" pitchFamily="34" charset="0"/>
                  <a:ea typeface="Nokia Pure Text Light" panose="020B0403020202020204" pitchFamily="34" charset="0"/>
                  <a:cs typeface="Arial" charset="0"/>
                </a:rPr>
                <a:t>th</a:t>
              </a: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a:t>
              </a:r>
            </a:p>
          </p:txBody>
        </p:sp>
        <p:cxnSp>
          <p:nvCxnSpPr>
            <p:cNvPr id="207"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grpSp>
        <p:nvGrpSpPr>
          <p:cNvPr id="208" name="组合 207"/>
          <p:cNvGrpSpPr/>
          <p:nvPr/>
        </p:nvGrpSpPr>
        <p:grpSpPr>
          <a:xfrm>
            <a:off x="5133634" y="1772978"/>
            <a:ext cx="624987" cy="3390390"/>
            <a:chOff x="1786261" y="1644145"/>
            <a:chExt cx="833316" cy="4520520"/>
          </a:xfrm>
        </p:grpSpPr>
        <p:sp>
          <p:nvSpPr>
            <p:cNvPr id="209"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Sat/Sun</a:t>
              </a:r>
            </a:p>
          </p:txBody>
        </p:sp>
        <p:cxnSp>
          <p:nvCxnSpPr>
            <p:cNvPr id="210"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cxnSp>
        <p:nvCxnSpPr>
          <p:cNvPr id="10" name="直接连接符 9"/>
          <p:cNvCxnSpPr/>
          <p:nvPr/>
        </p:nvCxnSpPr>
        <p:spPr bwMode="auto">
          <a:xfrm flipV="1">
            <a:off x="90172" y="1986397"/>
            <a:ext cx="8786799" cy="23489"/>
          </a:xfrm>
          <a:prstGeom prst="line">
            <a:avLst/>
          </a:prstGeom>
          <a:solidFill>
            <a:schemeClr val="accent1"/>
          </a:solidFill>
          <a:ln w="9525" cap="flat" cmpd="sng" algn="ctr">
            <a:solidFill>
              <a:schemeClr val="tx1"/>
            </a:solidFill>
            <a:prstDash val="sysDash"/>
            <a:round/>
            <a:headEnd type="none" w="med" len="med"/>
            <a:tailEnd type="none" w="med" len="med"/>
          </a:ln>
          <a:effectLst/>
        </p:spPr>
      </p:cxnSp>
      <p:cxnSp>
        <p:nvCxnSpPr>
          <p:cNvPr id="211" name="直接连接符 210"/>
          <p:cNvCxnSpPr/>
          <p:nvPr/>
        </p:nvCxnSpPr>
        <p:spPr bwMode="auto">
          <a:xfrm flipV="1">
            <a:off x="90172" y="2853094"/>
            <a:ext cx="8786799" cy="23489"/>
          </a:xfrm>
          <a:prstGeom prst="line">
            <a:avLst/>
          </a:prstGeom>
          <a:solidFill>
            <a:schemeClr val="accent1"/>
          </a:solidFill>
          <a:ln w="9525" cap="flat" cmpd="sng" algn="ctr">
            <a:solidFill>
              <a:schemeClr val="tx1"/>
            </a:solidFill>
            <a:prstDash val="sysDash"/>
            <a:round/>
            <a:headEnd type="none" w="med" len="med"/>
            <a:tailEnd type="none" w="med" len="med"/>
          </a:ln>
          <a:effectLst/>
        </p:spPr>
      </p:cxnSp>
      <p:cxnSp>
        <p:nvCxnSpPr>
          <p:cNvPr id="213" name="直接连接符 212"/>
          <p:cNvCxnSpPr/>
          <p:nvPr/>
        </p:nvCxnSpPr>
        <p:spPr bwMode="auto">
          <a:xfrm flipV="1">
            <a:off x="90172" y="5112985"/>
            <a:ext cx="8786799" cy="23489"/>
          </a:xfrm>
          <a:prstGeom prst="line">
            <a:avLst/>
          </a:prstGeom>
          <a:solidFill>
            <a:schemeClr val="accent1"/>
          </a:solidFill>
          <a:ln w="9525" cap="flat" cmpd="sng" algn="ctr">
            <a:solidFill>
              <a:schemeClr val="tx1"/>
            </a:solidFill>
            <a:prstDash val="sysDash"/>
            <a:round/>
            <a:headEnd type="none" w="med" len="med"/>
            <a:tailEnd type="none" w="med" len="med"/>
          </a:ln>
          <a:effectLst/>
        </p:spPr>
      </p:cxnSp>
      <p:cxnSp>
        <p:nvCxnSpPr>
          <p:cNvPr id="214" name="直接连接符 213"/>
          <p:cNvCxnSpPr/>
          <p:nvPr/>
        </p:nvCxnSpPr>
        <p:spPr bwMode="auto">
          <a:xfrm flipV="1">
            <a:off x="104623" y="4376040"/>
            <a:ext cx="8786799" cy="23489"/>
          </a:xfrm>
          <a:prstGeom prst="line">
            <a:avLst/>
          </a:prstGeom>
          <a:solidFill>
            <a:schemeClr val="accent1"/>
          </a:solidFill>
          <a:ln w="9525" cap="flat" cmpd="sng" algn="ctr">
            <a:solidFill>
              <a:schemeClr val="tx1"/>
            </a:solidFill>
            <a:prstDash val="sysDash"/>
            <a:round/>
            <a:headEnd type="none" w="med" len="med"/>
            <a:tailEnd type="none" w="med" len="med"/>
          </a:ln>
          <a:effectLst/>
        </p:spPr>
      </p:cxnSp>
      <p:sp>
        <p:nvSpPr>
          <p:cNvPr id="12" name="TextBox 11"/>
          <p:cNvSpPr txBox="1"/>
          <p:nvPr/>
        </p:nvSpPr>
        <p:spPr>
          <a:xfrm>
            <a:off x="88221" y="1847842"/>
            <a:ext cx="558110" cy="32316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750" b="0" i="0" u="none" strike="noStrike" kern="1200" cap="none" spc="0" normalizeH="0" baseline="0" noProof="0" dirty="0">
                <a:ln>
                  <a:noFill/>
                </a:ln>
                <a:solidFill>
                  <a:srgbClr val="000000"/>
                </a:solidFill>
                <a:effectLst/>
                <a:uLnTx/>
                <a:uFillTx/>
                <a:latin typeface="Calibri" pitchFamily="34" charset="0"/>
                <a:ea typeface="+mn-ea"/>
                <a:cs typeface="Arial" charset="0"/>
              </a:rPr>
              <a:t>0:00 (UTC)</a:t>
            </a:r>
            <a:endParaRPr kumimoji="0" lang="zh-CN" altLang="en-US" sz="750" b="0" i="0" u="none" strike="noStrike" kern="1200" cap="none" spc="0" normalizeH="0" baseline="0" noProof="0" dirty="0">
              <a:ln>
                <a:noFill/>
              </a:ln>
              <a:solidFill>
                <a:srgbClr val="000000"/>
              </a:solidFill>
              <a:effectLst/>
              <a:uLnTx/>
              <a:uFillTx/>
              <a:latin typeface="Calibri" pitchFamily="34" charset="0"/>
              <a:ea typeface="+mn-ea"/>
              <a:cs typeface="Arial" charset="0"/>
            </a:endParaRPr>
          </a:p>
        </p:txBody>
      </p:sp>
      <p:sp>
        <p:nvSpPr>
          <p:cNvPr id="215" name="TextBox 214"/>
          <p:cNvSpPr txBox="1"/>
          <p:nvPr/>
        </p:nvSpPr>
        <p:spPr>
          <a:xfrm>
            <a:off x="88219" y="2689376"/>
            <a:ext cx="558112" cy="32316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750" b="0" i="0" u="none" strike="noStrike" kern="1200" cap="none" spc="0" normalizeH="0" baseline="0" noProof="0" dirty="0">
                <a:ln>
                  <a:noFill/>
                </a:ln>
                <a:solidFill>
                  <a:srgbClr val="000000"/>
                </a:solidFill>
                <a:effectLst/>
                <a:uLnTx/>
                <a:uFillTx/>
                <a:latin typeface="Calibri" pitchFamily="34" charset="0"/>
                <a:ea typeface="+mn-ea"/>
                <a:cs typeface="Arial" charset="0"/>
              </a:rPr>
              <a:t>8:00 (UTC)</a:t>
            </a:r>
            <a:endParaRPr kumimoji="0" lang="zh-CN" altLang="en-US" sz="750" b="0" i="0" u="none" strike="noStrike" kern="1200" cap="none" spc="0" normalizeH="0" baseline="0" noProof="0" dirty="0">
              <a:ln>
                <a:noFill/>
              </a:ln>
              <a:solidFill>
                <a:srgbClr val="000000"/>
              </a:solidFill>
              <a:effectLst/>
              <a:uLnTx/>
              <a:uFillTx/>
              <a:latin typeface="Calibri" pitchFamily="34" charset="0"/>
              <a:ea typeface="+mn-ea"/>
              <a:cs typeface="Arial" charset="0"/>
            </a:endParaRPr>
          </a:p>
        </p:txBody>
      </p:sp>
      <p:sp>
        <p:nvSpPr>
          <p:cNvPr id="217" name="TextBox 216"/>
          <p:cNvSpPr txBox="1"/>
          <p:nvPr/>
        </p:nvSpPr>
        <p:spPr>
          <a:xfrm>
            <a:off x="35987" y="4180035"/>
            <a:ext cx="699990" cy="20774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750" b="0" i="0" u="none" strike="noStrike" kern="1200" cap="none" spc="0" normalizeH="0" baseline="0" noProof="0" dirty="0">
                <a:ln>
                  <a:noFill/>
                </a:ln>
                <a:solidFill>
                  <a:srgbClr val="000000"/>
                </a:solidFill>
                <a:effectLst/>
                <a:uLnTx/>
                <a:uFillTx/>
                <a:latin typeface="Calibri" pitchFamily="34" charset="0"/>
                <a:ea typeface="+mn-ea"/>
                <a:cs typeface="Arial" charset="0"/>
              </a:rPr>
              <a:t>16:00 (UTC)</a:t>
            </a:r>
            <a:endParaRPr kumimoji="0" lang="zh-CN" altLang="en-US" sz="750" b="0" i="0" u="none" strike="noStrike" kern="1200" cap="none" spc="0" normalizeH="0" baseline="0" noProof="0" dirty="0">
              <a:ln>
                <a:noFill/>
              </a:ln>
              <a:solidFill>
                <a:srgbClr val="000000"/>
              </a:solidFill>
              <a:effectLst/>
              <a:uLnTx/>
              <a:uFillTx/>
              <a:latin typeface="Calibri" pitchFamily="34" charset="0"/>
              <a:ea typeface="+mn-ea"/>
              <a:cs typeface="Arial" charset="0"/>
            </a:endParaRPr>
          </a:p>
        </p:txBody>
      </p:sp>
      <p:sp>
        <p:nvSpPr>
          <p:cNvPr id="218" name="TextBox 217"/>
          <p:cNvSpPr txBox="1"/>
          <p:nvPr/>
        </p:nvSpPr>
        <p:spPr>
          <a:xfrm>
            <a:off x="31876" y="4963957"/>
            <a:ext cx="665284" cy="20774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750" b="0" i="0" u="none" strike="noStrike" kern="1200" cap="none" spc="0" normalizeH="0" baseline="0" noProof="0" dirty="0">
                <a:ln>
                  <a:noFill/>
                </a:ln>
                <a:solidFill>
                  <a:srgbClr val="000000"/>
                </a:solidFill>
                <a:effectLst/>
                <a:uLnTx/>
                <a:uFillTx/>
                <a:latin typeface="Calibri" pitchFamily="34" charset="0"/>
                <a:ea typeface="+mn-ea"/>
                <a:cs typeface="Arial" charset="0"/>
              </a:rPr>
              <a:t>24:00 (UTC)</a:t>
            </a:r>
            <a:endParaRPr kumimoji="0" lang="zh-CN" altLang="en-US" sz="750" b="0" i="0" u="none" strike="noStrike" kern="1200" cap="none" spc="0" normalizeH="0" baseline="0" noProof="0" dirty="0">
              <a:ln>
                <a:noFill/>
              </a:ln>
              <a:solidFill>
                <a:srgbClr val="000000"/>
              </a:solidFill>
              <a:effectLst/>
              <a:uLnTx/>
              <a:uFillTx/>
              <a:latin typeface="Calibri" pitchFamily="34" charset="0"/>
              <a:ea typeface="+mn-ea"/>
              <a:cs typeface="Arial" charset="0"/>
            </a:endParaRPr>
          </a:p>
        </p:txBody>
      </p:sp>
      <p:cxnSp>
        <p:nvCxnSpPr>
          <p:cNvPr id="219" name="直接连接符 218"/>
          <p:cNvCxnSpPr/>
          <p:nvPr/>
        </p:nvCxnSpPr>
        <p:spPr bwMode="auto">
          <a:xfrm flipV="1">
            <a:off x="104623" y="3675671"/>
            <a:ext cx="8786799" cy="23489"/>
          </a:xfrm>
          <a:prstGeom prst="line">
            <a:avLst/>
          </a:prstGeom>
          <a:solidFill>
            <a:schemeClr val="accent1"/>
          </a:solidFill>
          <a:ln w="9525" cap="flat" cmpd="sng" algn="ctr">
            <a:solidFill>
              <a:schemeClr val="tx1"/>
            </a:solidFill>
            <a:prstDash val="sysDash"/>
            <a:round/>
            <a:headEnd type="none" w="med" len="med"/>
            <a:tailEnd type="none" w="med" len="med"/>
          </a:ln>
          <a:effectLst/>
        </p:spPr>
      </p:cxnSp>
      <p:sp>
        <p:nvSpPr>
          <p:cNvPr id="220" name="TextBox 219"/>
          <p:cNvSpPr txBox="1"/>
          <p:nvPr/>
        </p:nvSpPr>
        <p:spPr>
          <a:xfrm>
            <a:off x="65978" y="3502464"/>
            <a:ext cx="681689" cy="20774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750" b="0" i="0" u="none" strike="noStrike" kern="1200" cap="none" spc="0" normalizeH="0" baseline="0" noProof="0" dirty="0">
                <a:ln>
                  <a:noFill/>
                </a:ln>
                <a:solidFill>
                  <a:srgbClr val="000000"/>
                </a:solidFill>
                <a:effectLst/>
                <a:uLnTx/>
                <a:uFillTx/>
                <a:latin typeface="Calibri" pitchFamily="34" charset="0"/>
                <a:ea typeface="+mn-ea"/>
                <a:cs typeface="Arial" charset="0"/>
              </a:rPr>
              <a:t>12:00 (UTC)</a:t>
            </a:r>
            <a:endParaRPr kumimoji="0" lang="zh-CN" altLang="en-US" sz="750" b="0" i="0" u="none" strike="noStrike" kern="1200" cap="none" spc="0" normalizeH="0" baseline="0" noProof="0" dirty="0">
              <a:ln>
                <a:noFill/>
              </a:ln>
              <a:solidFill>
                <a:srgbClr val="000000"/>
              </a:solidFill>
              <a:effectLst/>
              <a:uLnTx/>
              <a:uFillTx/>
              <a:latin typeface="Calibri" pitchFamily="34" charset="0"/>
              <a:ea typeface="+mn-ea"/>
              <a:cs typeface="Arial" charset="0"/>
            </a:endParaRPr>
          </a:p>
        </p:txBody>
      </p:sp>
      <p:sp>
        <p:nvSpPr>
          <p:cNvPr id="221" name="Rectangle: Rounded Corners 201">
            <a:extLst>
              <a:ext uri="{FF2B5EF4-FFF2-40B4-BE49-F238E27FC236}">
                <a16:creationId xmlns:a16="http://schemas.microsoft.com/office/drawing/2014/main" id="{B6CDA6FF-6740-49E7-B14C-1831ED62E0F8}"/>
              </a:ext>
            </a:extLst>
          </p:cNvPr>
          <p:cNvSpPr/>
          <p:nvPr/>
        </p:nvSpPr>
        <p:spPr>
          <a:xfrm>
            <a:off x="3215611" y="4447185"/>
            <a:ext cx="612029" cy="437171"/>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1</a:t>
            </a:r>
            <a:r>
              <a:rPr kumimoji="0" lang="en-US" sz="750" b="1" i="0" u="none" strike="noStrike" kern="0" cap="none" spc="0" normalizeH="0" baseline="30000" noProof="0" dirty="0">
                <a:ln>
                  <a:noFill/>
                </a:ln>
                <a:solidFill>
                  <a:srgbClr val="FFFFFF"/>
                </a:solidFill>
                <a:effectLst/>
                <a:uLnTx/>
                <a:uFillTx/>
                <a:latin typeface="Calibri"/>
                <a:ea typeface="Nokia Pure Text Light" panose="020B0403020202020204" pitchFamily="34" charset="0"/>
                <a:cs typeface="+mn-cs"/>
              </a:rPr>
              <a:t>st</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 round comments</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5:00 pm</a:t>
            </a:r>
          </a:p>
        </p:txBody>
      </p:sp>
      <p:sp>
        <p:nvSpPr>
          <p:cNvPr id="222" name="Rectangle: Rounded Corners 201">
            <a:extLst>
              <a:ext uri="{FF2B5EF4-FFF2-40B4-BE49-F238E27FC236}">
                <a16:creationId xmlns:a16="http://schemas.microsoft.com/office/drawing/2014/main" id="{B6CDA6FF-6740-49E7-B14C-1831ED62E0F8}"/>
              </a:ext>
            </a:extLst>
          </p:cNvPr>
          <p:cNvSpPr/>
          <p:nvPr/>
        </p:nvSpPr>
        <p:spPr>
          <a:xfrm>
            <a:off x="3877999" y="4434246"/>
            <a:ext cx="567260" cy="450110"/>
          </a:xfrm>
          <a:prstGeom prst="roundRect">
            <a:avLst/>
          </a:prstGeom>
          <a:solidFill>
            <a:srgbClr val="FF3300"/>
          </a:solidFill>
          <a:ln/>
        </p:spPr>
        <p:style>
          <a:lnRef idx="1">
            <a:schemeClr val="accent6"/>
          </a:lnRef>
          <a:fillRef idx="3">
            <a:schemeClr val="accent6"/>
          </a:fillRef>
          <a:effectRef idx="2">
            <a:schemeClr val="accent6"/>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1</a:t>
            </a:r>
            <a:r>
              <a:rPr kumimoji="0" lang="en-US" sz="750" b="1" i="0" u="none" strike="noStrike" kern="0" cap="none" spc="0" normalizeH="0" baseline="30000" noProof="0" dirty="0">
                <a:ln>
                  <a:noFill/>
                </a:ln>
                <a:solidFill>
                  <a:srgbClr val="FFFFFF"/>
                </a:solidFill>
                <a:effectLst/>
                <a:uLnTx/>
                <a:uFillTx/>
                <a:latin typeface="Calibri"/>
                <a:ea typeface="Nokia Pure Text Light" panose="020B0403020202020204" pitchFamily="34" charset="0"/>
                <a:cs typeface="+mn-cs"/>
              </a:rPr>
              <a:t>st</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 round summary</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5:00 pm</a:t>
            </a:r>
          </a:p>
        </p:txBody>
      </p:sp>
      <p:sp>
        <p:nvSpPr>
          <p:cNvPr id="223" name="Rectangle: Rounded Corners 201">
            <a:extLst>
              <a:ext uri="{FF2B5EF4-FFF2-40B4-BE49-F238E27FC236}">
                <a16:creationId xmlns:a16="http://schemas.microsoft.com/office/drawing/2014/main" id="{B6CDA6FF-6740-49E7-B14C-1831ED62E0F8}"/>
              </a:ext>
            </a:extLst>
          </p:cNvPr>
          <p:cNvSpPr/>
          <p:nvPr/>
        </p:nvSpPr>
        <p:spPr>
          <a:xfrm>
            <a:off x="5754080" y="2229872"/>
            <a:ext cx="799839" cy="459504"/>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Session chairs update report and t-doc assignment </a:t>
            </a:r>
          </a:p>
        </p:txBody>
      </p:sp>
      <p:sp>
        <p:nvSpPr>
          <p:cNvPr id="224" name="Rectangle: Rounded Corners 201">
            <a:extLst>
              <a:ext uri="{FF2B5EF4-FFF2-40B4-BE49-F238E27FC236}">
                <a16:creationId xmlns:a16="http://schemas.microsoft.com/office/drawing/2014/main" id="{B6CDA6FF-6740-49E7-B14C-1831ED62E0F8}"/>
              </a:ext>
            </a:extLst>
          </p:cNvPr>
          <p:cNvSpPr/>
          <p:nvPr/>
        </p:nvSpPr>
        <p:spPr>
          <a:xfrm>
            <a:off x="5189629" y="2299378"/>
            <a:ext cx="523803" cy="2664579"/>
          </a:xfrm>
          <a:prstGeom prst="roundRect">
            <a:avLst/>
          </a:prstGeom>
          <a:solidFill>
            <a:schemeClr val="bg1">
              <a:lumMod val="65000"/>
            </a:schemeClr>
          </a:solidFill>
          <a:ln>
            <a:noFill/>
          </a:ln>
        </p:spPr>
        <p:style>
          <a:lnRef idx="1">
            <a:schemeClr val="accent3"/>
          </a:lnRef>
          <a:fillRef idx="3">
            <a:schemeClr val="accent3"/>
          </a:fillRef>
          <a:effectRef idx="2">
            <a:schemeClr val="accent3"/>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Quiet period </a:t>
            </a:r>
          </a:p>
          <a:p>
            <a:pPr marL="0" marR="0" lvl="0" indent="0" algn="ctr" defTabSz="514325" rtl="0" eaLnBrk="0" fontAlgn="base" latinLnBrk="0" hangingPunct="0">
              <a:lnSpc>
                <a:spcPct val="100000"/>
              </a:lnSpc>
              <a:spcBef>
                <a:spcPct val="0"/>
              </a:spcBef>
              <a:spcAft>
                <a:spcPct val="0"/>
              </a:spcAft>
              <a:buClrTx/>
              <a:buSzTx/>
              <a:buFontTx/>
              <a:buNone/>
              <a:tabLst/>
              <a:defRPr/>
            </a:pP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a:p>
            <a:pPr marL="0" marR="0" lvl="0" indent="0" algn="ctr" defTabSz="514325" rtl="0" eaLnBrk="0" fontAlgn="base" latinLnBrk="0" hangingPunct="0">
              <a:lnSpc>
                <a:spcPct val="100000"/>
              </a:lnSpc>
              <a:spcBef>
                <a:spcPct val="0"/>
              </a:spcBef>
              <a:spcAft>
                <a:spcPct val="0"/>
              </a:spcAft>
              <a:buClrTx/>
              <a:buSzTx/>
              <a:buFontTx/>
              <a:buNone/>
              <a:tabLst/>
              <a:defRPr/>
            </a:pP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a:p>
            <a:pPr marL="0" marR="0" lvl="0" indent="0" algn="ctr" defTabSz="514325" rtl="0" eaLnBrk="0" fontAlgn="base" latinLnBrk="0" hangingPunct="0">
              <a:lnSpc>
                <a:spcPct val="100000"/>
              </a:lnSpc>
              <a:spcBef>
                <a:spcPct val="0"/>
              </a:spcBef>
              <a:spcAft>
                <a:spcPct val="0"/>
              </a:spcAft>
              <a:buClrTx/>
              <a:buSzTx/>
              <a:buFontTx/>
              <a:buNone/>
              <a:tabLst/>
              <a:defRPr/>
            </a:pP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a:p>
            <a:pPr marL="0" marR="0" lvl="0" indent="0" algn="ctr" defTabSz="514325" rtl="0" eaLnBrk="0" fontAlgn="base" latinLnBrk="0" hangingPunct="0">
              <a:lnSpc>
                <a:spcPct val="100000"/>
              </a:lnSpc>
              <a:spcBef>
                <a:spcPct val="0"/>
              </a:spcBef>
              <a:spcAft>
                <a:spcPct val="0"/>
              </a:spcAft>
              <a:buClrTx/>
              <a:buSzTx/>
              <a:buFontTx/>
              <a:buNone/>
              <a:tabLst/>
              <a:defRPr/>
            </a:pP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a:p>
            <a:pPr marL="0" marR="0" lvl="0" indent="0" algn="ctr" defTabSz="514325" rtl="0" eaLnBrk="0" fontAlgn="base" latinLnBrk="0" hangingPunct="0">
              <a:lnSpc>
                <a:spcPct val="100000"/>
              </a:lnSpc>
              <a:spcBef>
                <a:spcPct val="0"/>
              </a:spcBef>
              <a:spcAft>
                <a:spcPct val="0"/>
              </a:spcAft>
              <a:buClrTx/>
              <a:buSzTx/>
              <a:buFontTx/>
              <a:buNone/>
              <a:tabLst/>
              <a:defRPr/>
            </a:pP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a:p>
            <a:pPr marL="0" marR="0" lvl="0" indent="0" algn="ctr" defTabSz="514325" rtl="0" eaLnBrk="0" fontAlgn="base" latinLnBrk="0" hangingPunct="0">
              <a:lnSpc>
                <a:spcPct val="100000"/>
              </a:lnSpc>
              <a:spcBef>
                <a:spcPct val="0"/>
              </a:spcBef>
              <a:spcAft>
                <a:spcPct val="0"/>
              </a:spcAft>
              <a:buClrTx/>
              <a:buSzTx/>
              <a:buFontTx/>
              <a:buNone/>
              <a:tabLst/>
              <a:defRPr/>
            </a:pP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3:00 am </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Sat  </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11:00 pm Sun</a:t>
            </a:r>
          </a:p>
          <a:p>
            <a:pPr marL="0" marR="0" lvl="0" indent="0" algn="ctr" defTabSz="514325" rtl="0" eaLnBrk="0" fontAlgn="base" latinLnBrk="0" hangingPunct="0">
              <a:lnSpc>
                <a:spcPct val="100000"/>
              </a:lnSpc>
              <a:spcBef>
                <a:spcPct val="0"/>
              </a:spcBef>
              <a:spcAft>
                <a:spcPct val="0"/>
              </a:spcAft>
              <a:buClrTx/>
              <a:buSzTx/>
              <a:buFontTx/>
              <a:buNone/>
              <a:tabLst/>
              <a:defRPr/>
            </a:pP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p:txBody>
      </p:sp>
      <p:sp>
        <p:nvSpPr>
          <p:cNvPr id="226" name="Rectangle: Rounded Corners 201">
            <a:extLst>
              <a:ext uri="{FF2B5EF4-FFF2-40B4-BE49-F238E27FC236}">
                <a16:creationId xmlns:a16="http://schemas.microsoft.com/office/drawing/2014/main" id="{B6CDA6FF-6740-49E7-B14C-1831ED62E0F8}"/>
              </a:ext>
            </a:extLst>
          </p:cNvPr>
          <p:cNvSpPr/>
          <p:nvPr/>
        </p:nvSpPr>
        <p:spPr>
          <a:xfrm>
            <a:off x="7697124" y="4434246"/>
            <a:ext cx="567260" cy="450110"/>
          </a:xfrm>
          <a:prstGeom prst="roundRect">
            <a:avLst/>
          </a:prstGeom>
          <a:solidFill>
            <a:srgbClr val="FF3300"/>
          </a:solidFill>
          <a:ln/>
        </p:spPr>
        <p:style>
          <a:lnRef idx="1">
            <a:schemeClr val="accent6"/>
          </a:lnRef>
          <a:fillRef idx="3">
            <a:schemeClr val="accent6"/>
          </a:fillRef>
          <a:effectRef idx="2">
            <a:schemeClr val="accent6"/>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2</a:t>
            </a:r>
            <a:r>
              <a:rPr kumimoji="0" lang="en-US" sz="750" b="1" i="0" u="none" strike="noStrike" kern="0" cap="none" spc="0" normalizeH="0" baseline="30000" noProof="0" dirty="0">
                <a:ln>
                  <a:noFill/>
                </a:ln>
                <a:solidFill>
                  <a:srgbClr val="FFFFFF"/>
                </a:solidFill>
                <a:effectLst/>
                <a:uLnTx/>
                <a:uFillTx/>
                <a:latin typeface="Calibri"/>
                <a:ea typeface="Nokia Pure Text Light" panose="020B0403020202020204" pitchFamily="34" charset="0"/>
                <a:cs typeface="+mn-cs"/>
              </a:rPr>
              <a:t>nd</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 round summary</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5:00 pm</a:t>
            </a:r>
          </a:p>
        </p:txBody>
      </p:sp>
      <p:sp>
        <p:nvSpPr>
          <p:cNvPr id="227" name="Rectangle: Rounded Corners 201">
            <a:extLst>
              <a:ext uri="{FF2B5EF4-FFF2-40B4-BE49-F238E27FC236}">
                <a16:creationId xmlns:a16="http://schemas.microsoft.com/office/drawing/2014/main" id="{B6CDA6FF-6740-49E7-B14C-1831ED62E0F8}"/>
              </a:ext>
            </a:extLst>
          </p:cNvPr>
          <p:cNvSpPr/>
          <p:nvPr/>
        </p:nvSpPr>
        <p:spPr>
          <a:xfrm>
            <a:off x="8324162" y="4434246"/>
            <a:ext cx="567260" cy="450110"/>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Meeting closes</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5:00  pm</a:t>
            </a:r>
          </a:p>
        </p:txBody>
      </p:sp>
      <p:cxnSp>
        <p:nvCxnSpPr>
          <p:cNvPr id="228" name="Straight Connector 12">
            <a:extLst>
              <a:ext uri="{FF2B5EF4-FFF2-40B4-BE49-F238E27FC236}">
                <a16:creationId xmlns:a16="http://schemas.microsoft.com/office/drawing/2014/main" id="{E423511A-12F9-4887-B425-E9B4BA75A98F}"/>
              </a:ext>
            </a:extLst>
          </p:cNvPr>
          <p:cNvCxnSpPr>
            <a:cxnSpLocks/>
          </p:cNvCxnSpPr>
          <p:nvPr/>
        </p:nvCxnSpPr>
        <p:spPr bwMode="auto">
          <a:xfrm flipV="1">
            <a:off x="614652" y="1888678"/>
            <a:ext cx="0" cy="3283028"/>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nvGrpSpPr>
          <p:cNvPr id="229" name="组合 228"/>
          <p:cNvGrpSpPr/>
          <p:nvPr/>
        </p:nvGrpSpPr>
        <p:grpSpPr>
          <a:xfrm>
            <a:off x="612064" y="1781316"/>
            <a:ext cx="624987" cy="3390390"/>
            <a:chOff x="1786261" y="1644145"/>
            <a:chExt cx="833316" cy="4520520"/>
          </a:xfrm>
        </p:grpSpPr>
        <p:sp>
          <p:nvSpPr>
            <p:cNvPr id="230"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Thu (8.13</a:t>
              </a:r>
              <a:r>
                <a:rPr kumimoji="0" lang="en-US" sz="750" b="0" i="0" u="none" strike="noStrike" kern="0" cap="none" spc="0" normalizeH="0" baseline="30000" noProof="0" dirty="0" err="1">
                  <a:ln>
                    <a:noFill/>
                  </a:ln>
                  <a:solidFill>
                    <a:srgbClr val="FFFFFF"/>
                  </a:solidFill>
                  <a:effectLst/>
                  <a:uLnTx/>
                  <a:uFillTx/>
                  <a:latin typeface="Calibri" pitchFamily="34" charset="0"/>
                  <a:ea typeface="Nokia Pure Text Light" panose="020B0403020202020204" pitchFamily="34" charset="0"/>
                  <a:cs typeface="Arial" charset="0"/>
                </a:rPr>
                <a:t>th</a:t>
              </a: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a:t>
              </a:r>
            </a:p>
          </p:txBody>
        </p:sp>
        <p:cxnSp>
          <p:nvCxnSpPr>
            <p:cNvPr id="231"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grpSp>
        <p:nvGrpSpPr>
          <p:cNvPr id="233" name="组合 232"/>
          <p:cNvGrpSpPr/>
          <p:nvPr/>
        </p:nvGrpSpPr>
        <p:grpSpPr>
          <a:xfrm>
            <a:off x="1244841" y="1781316"/>
            <a:ext cx="624987" cy="3390390"/>
            <a:chOff x="1786261" y="1644145"/>
            <a:chExt cx="833316" cy="4520520"/>
          </a:xfrm>
        </p:grpSpPr>
        <p:sp>
          <p:nvSpPr>
            <p:cNvPr id="234"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Fri (8.14</a:t>
              </a:r>
              <a:r>
                <a:rPr kumimoji="0" lang="en-GB" sz="750" b="0" i="0" u="none" strike="noStrike" kern="0" cap="none" spc="0" normalizeH="0" baseline="30000" noProof="0" dirty="0">
                  <a:ln>
                    <a:noFill/>
                  </a:ln>
                  <a:solidFill>
                    <a:srgbClr val="FFFFFF"/>
                  </a:solidFill>
                  <a:effectLst/>
                  <a:uLnTx/>
                  <a:uFillTx/>
                  <a:latin typeface="Calibri" pitchFamily="34" charset="0"/>
                  <a:ea typeface="Nokia Pure Text Light" panose="020B0403020202020204" pitchFamily="34" charset="0"/>
                  <a:cs typeface="Arial" charset="0"/>
                </a:rPr>
                <a:t>th</a:t>
              </a: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a:t>
              </a:r>
            </a:p>
          </p:txBody>
        </p:sp>
        <p:cxnSp>
          <p:nvCxnSpPr>
            <p:cNvPr id="235"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sp>
        <p:nvSpPr>
          <p:cNvPr id="236" name="Rectangle: Rounded Corners 201">
            <a:extLst>
              <a:ext uri="{FF2B5EF4-FFF2-40B4-BE49-F238E27FC236}">
                <a16:creationId xmlns:a16="http://schemas.microsoft.com/office/drawing/2014/main" id="{B6CDA6FF-6740-49E7-B14C-1831ED62E0F8}"/>
              </a:ext>
            </a:extLst>
          </p:cNvPr>
          <p:cNvSpPr/>
          <p:nvPr/>
        </p:nvSpPr>
        <p:spPr>
          <a:xfrm>
            <a:off x="647239" y="4675123"/>
            <a:ext cx="565442" cy="437862"/>
          </a:xfrm>
          <a:prstGeom prst="roundRect">
            <a:avLst/>
          </a:prstGeom>
          <a:solidFill>
            <a:srgbClr val="FF3300"/>
          </a:solidFill>
          <a:ln/>
        </p:spPr>
        <p:style>
          <a:lnRef idx="1">
            <a:schemeClr val="accent6"/>
          </a:lnRef>
          <a:fillRef idx="3">
            <a:schemeClr val="accent6"/>
          </a:fillRef>
          <a:effectRef idx="2">
            <a:schemeClr val="accent6"/>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Initial summary 11:59  pm</a:t>
            </a:r>
          </a:p>
        </p:txBody>
      </p:sp>
      <p:sp>
        <p:nvSpPr>
          <p:cNvPr id="237" name="Rectangle: Rounded Corners 201">
            <a:extLst>
              <a:ext uri="{FF2B5EF4-FFF2-40B4-BE49-F238E27FC236}">
                <a16:creationId xmlns:a16="http://schemas.microsoft.com/office/drawing/2014/main" id="{B6CDA6FF-6740-49E7-B14C-1831ED62E0F8}"/>
              </a:ext>
            </a:extLst>
          </p:cNvPr>
          <p:cNvSpPr/>
          <p:nvPr/>
        </p:nvSpPr>
        <p:spPr>
          <a:xfrm>
            <a:off x="1276110" y="4180036"/>
            <a:ext cx="609921" cy="423236"/>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Comments on initial summary </a:t>
            </a:r>
          </a:p>
        </p:txBody>
      </p:sp>
      <p:sp>
        <p:nvSpPr>
          <p:cNvPr id="238" name="Rectangle: Rounded Corners 201">
            <a:extLst>
              <a:ext uri="{FF2B5EF4-FFF2-40B4-BE49-F238E27FC236}">
                <a16:creationId xmlns:a16="http://schemas.microsoft.com/office/drawing/2014/main" id="{B6CDA6FF-6740-49E7-B14C-1831ED62E0F8}"/>
              </a:ext>
            </a:extLst>
          </p:cNvPr>
          <p:cNvSpPr/>
          <p:nvPr/>
        </p:nvSpPr>
        <p:spPr>
          <a:xfrm>
            <a:off x="2609659" y="2217954"/>
            <a:ext cx="567260" cy="454045"/>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GTW session</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3</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sym typeface="Wingdings" panose="05000000000000000000" pitchFamily="2" charset="2"/>
              </a:rPr>
              <a:t>:30 -6:00 am</a:t>
            </a: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p:txBody>
      </p:sp>
      <p:sp>
        <p:nvSpPr>
          <p:cNvPr id="244" name="Rectangle: Rounded Corners 201">
            <a:extLst>
              <a:ext uri="{FF2B5EF4-FFF2-40B4-BE49-F238E27FC236}">
                <a16:creationId xmlns:a16="http://schemas.microsoft.com/office/drawing/2014/main" id="{B6CDA6FF-6740-49E7-B14C-1831ED62E0F8}"/>
              </a:ext>
            </a:extLst>
          </p:cNvPr>
          <p:cNvSpPr/>
          <p:nvPr/>
        </p:nvSpPr>
        <p:spPr>
          <a:xfrm>
            <a:off x="5813083" y="3719050"/>
            <a:ext cx="567260" cy="460985"/>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GTW session</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12</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sym typeface="Wingdings" panose="05000000000000000000" pitchFamily="2" charset="2"/>
              </a:rPr>
              <a:t>:30 -3:00 pm</a:t>
            </a: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p:txBody>
      </p:sp>
      <p:sp>
        <p:nvSpPr>
          <p:cNvPr id="245" name="Rectangle: Rounded Corners 201">
            <a:extLst>
              <a:ext uri="{FF2B5EF4-FFF2-40B4-BE49-F238E27FC236}">
                <a16:creationId xmlns:a16="http://schemas.microsoft.com/office/drawing/2014/main" id="{B6CDA6FF-6740-49E7-B14C-1831ED62E0F8}"/>
              </a:ext>
            </a:extLst>
          </p:cNvPr>
          <p:cNvSpPr/>
          <p:nvPr/>
        </p:nvSpPr>
        <p:spPr>
          <a:xfrm>
            <a:off x="6445861" y="3725990"/>
            <a:ext cx="567260" cy="454044"/>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GTW session</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12</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sym typeface="Wingdings" panose="05000000000000000000" pitchFamily="2" charset="2"/>
              </a:rPr>
              <a:t>:30 -3:00 pm</a:t>
            </a: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p:txBody>
      </p:sp>
      <p:sp>
        <p:nvSpPr>
          <p:cNvPr id="246" name="Rectangle: Rounded Corners 201">
            <a:extLst>
              <a:ext uri="{FF2B5EF4-FFF2-40B4-BE49-F238E27FC236}">
                <a16:creationId xmlns:a16="http://schemas.microsoft.com/office/drawing/2014/main" id="{B6CDA6FF-6740-49E7-B14C-1831ED62E0F8}"/>
              </a:ext>
            </a:extLst>
          </p:cNvPr>
          <p:cNvSpPr/>
          <p:nvPr/>
        </p:nvSpPr>
        <p:spPr>
          <a:xfrm>
            <a:off x="7063903" y="3718865"/>
            <a:ext cx="567260" cy="461169"/>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GTW session</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12</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sym typeface="Wingdings" panose="05000000000000000000" pitchFamily="2" charset="2"/>
              </a:rPr>
              <a:t>:30 -3:00 pm</a:t>
            </a: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p:txBody>
      </p:sp>
      <p:sp>
        <p:nvSpPr>
          <p:cNvPr id="247" name="Rectangle: Rounded Corners 201">
            <a:extLst>
              <a:ext uri="{FF2B5EF4-FFF2-40B4-BE49-F238E27FC236}">
                <a16:creationId xmlns:a16="http://schemas.microsoft.com/office/drawing/2014/main" id="{B6CDA6FF-6740-49E7-B14C-1831ED62E0F8}"/>
              </a:ext>
            </a:extLst>
          </p:cNvPr>
          <p:cNvSpPr/>
          <p:nvPr/>
        </p:nvSpPr>
        <p:spPr>
          <a:xfrm>
            <a:off x="7715878" y="3718865"/>
            <a:ext cx="567260" cy="461169"/>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GTW session</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12</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sym typeface="Wingdings" panose="05000000000000000000" pitchFamily="2" charset="2"/>
              </a:rPr>
              <a:t>:30 -3:00 pm</a:t>
            </a: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p:txBody>
      </p:sp>
      <p:sp>
        <p:nvSpPr>
          <p:cNvPr id="248" name="Rectangle: Rounded Corners 201">
            <a:extLst>
              <a:ext uri="{FF2B5EF4-FFF2-40B4-BE49-F238E27FC236}">
                <a16:creationId xmlns:a16="http://schemas.microsoft.com/office/drawing/2014/main" id="{B6CDA6FF-6740-49E7-B14C-1831ED62E0F8}"/>
              </a:ext>
            </a:extLst>
          </p:cNvPr>
          <p:cNvSpPr/>
          <p:nvPr/>
        </p:nvSpPr>
        <p:spPr>
          <a:xfrm>
            <a:off x="8326156" y="3718865"/>
            <a:ext cx="567260" cy="461170"/>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GTW session</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12</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sym typeface="Wingdings" panose="05000000000000000000" pitchFamily="2" charset="2"/>
              </a:rPr>
              <a:t>:30 -3:00 pm</a:t>
            </a: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p:txBody>
      </p:sp>
      <p:sp>
        <p:nvSpPr>
          <p:cNvPr id="249" name="Rectangle: Rounded Corners 201">
            <a:extLst>
              <a:ext uri="{FF2B5EF4-FFF2-40B4-BE49-F238E27FC236}">
                <a16:creationId xmlns:a16="http://schemas.microsoft.com/office/drawing/2014/main" id="{B6CDA6FF-6740-49E7-B14C-1831ED62E0F8}"/>
              </a:ext>
            </a:extLst>
          </p:cNvPr>
          <p:cNvSpPr/>
          <p:nvPr/>
        </p:nvSpPr>
        <p:spPr>
          <a:xfrm>
            <a:off x="2910347" y="5324464"/>
            <a:ext cx="1110599" cy="457523"/>
          </a:xfrm>
          <a:prstGeom prst="roundRect">
            <a:avLst/>
          </a:prstGeom>
          <a:solidFill>
            <a:srgbClr val="FF3300"/>
          </a:solidFill>
          <a:ln/>
        </p:spPr>
        <p:style>
          <a:lnRef idx="1">
            <a:schemeClr val="accent6"/>
          </a:lnRef>
          <a:fillRef idx="3">
            <a:schemeClr val="accent6"/>
          </a:fillRef>
          <a:effectRef idx="2">
            <a:schemeClr val="accent6"/>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Timeline for moderator summary  </a:t>
            </a:r>
          </a:p>
        </p:txBody>
      </p:sp>
      <p:sp>
        <p:nvSpPr>
          <p:cNvPr id="250" name="Rectangle: Rounded Corners 201">
            <a:extLst>
              <a:ext uri="{FF2B5EF4-FFF2-40B4-BE49-F238E27FC236}">
                <a16:creationId xmlns:a16="http://schemas.microsoft.com/office/drawing/2014/main" id="{B6CDA6FF-6740-49E7-B14C-1831ED62E0F8}"/>
              </a:ext>
            </a:extLst>
          </p:cNvPr>
          <p:cNvSpPr/>
          <p:nvPr/>
        </p:nvSpPr>
        <p:spPr>
          <a:xfrm>
            <a:off x="4237765" y="5332144"/>
            <a:ext cx="1033028" cy="457523"/>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Timeline for comments and t-doc </a:t>
            </a:r>
          </a:p>
        </p:txBody>
      </p:sp>
      <p:sp>
        <p:nvSpPr>
          <p:cNvPr id="251" name="Rectangle: Rounded Corners 201">
            <a:extLst>
              <a:ext uri="{FF2B5EF4-FFF2-40B4-BE49-F238E27FC236}">
                <a16:creationId xmlns:a16="http://schemas.microsoft.com/office/drawing/2014/main" id="{B6CDA6FF-6740-49E7-B14C-1831ED62E0F8}"/>
              </a:ext>
            </a:extLst>
          </p:cNvPr>
          <p:cNvSpPr/>
          <p:nvPr/>
        </p:nvSpPr>
        <p:spPr>
          <a:xfrm>
            <a:off x="5376985" y="5332144"/>
            <a:ext cx="1033028" cy="457523"/>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GTW session</a:t>
            </a:r>
          </a:p>
        </p:txBody>
      </p:sp>
      <p:sp>
        <p:nvSpPr>
          <p:cNvPr id="77" name="标题 1">
            <a:extLst>
              <a:ext uri="{FF2B5EF4-FFF2-40B4-BE49-F238E27FC236}">
                <a16:creationId xmlns:a16="http://schemas.microsoft.com/office/drawing/2014/main" id="{7C47905A-01DC-46DD-A646-2BF07EBF471D}"/>
              </a:ext>
            </a:extLst>
          </p:cNvPr>
          <p:cNvSpPr>
            <a:spLocks noGrp="1"/>
          </p:cNvSpPr>
          <p:nvPr>
            <p:ph type="title"/>
          </p:nvPr>
        </p:nvSpPr>
        <p:spPr>
          <a:xfrm>
            <a:off x="-370656" y="116632"/>
            <a:ext cx="8229600" cy="1143000"/>
          </a:xfrm>
        </p:spPr>
        <p:txBody>
          <a:bodyPr>
            <a:normAutofit/>
          </a:bodyPr>
          <a:lstStyle/>
          <a:p>
            <a:r>
              <a:rPr lang="en-US" altLang="zh-CN" b="1" dirty="0">
                <a:solidFill>
                  <a:srgbClr val="FF3300"/>
                </a:solidFill>
              </a:rPr>
              <a:t>E-meeting </a:t>
            </a:r>
            <a:r>
              <a:rPr lang="en-US" b="1" dirty="0">
                <a:solidFill>
                  <a:srgbClr val="FF3300"/>
                </a:solidFill>
              </a:rPr>
              <a:t>timelines in a nutshell</a:t>
            </a:r>
            <a:endParaRPr lang="zh-CN" altLang="en-US" sz="3200" dirty="0">
              <a:solidFill>
                <a:srgbClr val="FF3300"/>
              </a:solidFill>
            </a:endParaRPr>
          </a:p>
        </p:txBody>
      </p:sp>
      <p:sp>
        <p:nvSpPr>
          <p:cNvPr id="2" name="TextBox 1">
            <a:extLst>
              <a:ext uri="{FF2B5EF4-FFF2-40B4-BE49-F238E27FC236}">
                <a16:creationId xmlns:a16="http://schemas.microsoft.com/office/drawing/2014/main" id="{E151FB97-9B3A-4312-805C-6B499B697A34}"/>
              </a:ext>
            </a:extLst>
          </p:cNvPr>
          <p:cNvSpPr txBox="1"/>
          <p:nvPr/>
        </p:nvSpPr>
        <p:spPr>
          <a:xfrm>
            <a:off x="228152" y="5898471"/>
            <a:ext cx="8506272" cy="338554"/>
          </a:xfrm>
          <a:prstGeom prst="rect">
            <a:avLst/>
          </a:prstGeom>
          <a:noFill/>
        </p:spPr>
        <p:txBody>
          <a:bodyPr wrap="square" rtlCol="0">
            <a:spAutoFit/>
          </a:bodyPr>
          <a:lstStyle/>
          <a:p>
            <a:pPr lvl="0">
              <a:defRPr/>
            </a:pPr>
            <a:r>
              <a:rPr kumimoji="0" lang="en-US" sz="1600" b="0" i="0" u="none" strike="noStrike" kern="1200" cap="none" spc="0" normalizeH="0" baseline="0" noProof="0" dirty="0">
                <a:ln>
                  <a:noFill/>
                </a:ln>
                <a:solidFill>
                  <a:srgbClr val="000000"/>
                </a:solidFill>
                <a:effectLst/>
                <a:uLnTx/>
                <a:uFillTx/>
                <a:latin typeface="Calibri" pitchFamily="34" charset="0"/>
                <a:ea typeface="+mn-ea"/>
                <a:cs typeface="Arial" charset="0"/>
              </a:rPr>
              <a:t>Note: 1) all times are in UTC; 2</a:t>
            </a:r>
            <a:r>
              <a:rPr lang="en-US" sz="1600" dirty="0">
                <a:solidFill>
                  <a:srgbClr val="000000"/>
                </a:solidFill>
              </a:rPr>
              <a:t>) Basket WIs Email discussion procedures/timelines are not included.</a:t>
            </a:r>
            <a:endParaRPr kumimoji="0" lang="en-US" sz="1600" b="0" i="0" u="none" strike="noStrike" kern="1200" cap="none" spc="0" normalizeH="0" baseline="0" noProof="0" dirty="0">
              <a:ln>
                <a:noFill/>
              </a:ln>
              <a:solidFill>
                <a:srgbClr val="000000"/>
              </a:solidFill>
              <a:effectLst/>
              <a:uLnTx/>
              <a:uFillTx/>
              <a:latin typeface="Calibri" pitchFamily="34" charset="0"/>
              <a:ea typeface="+mn-ea"/>
              <a:cs typeface="Arial" charset="0"/>
            </a:endParaRPr>
          </a:p>
        </p:txBody>
      </p:sp>
      <p:sp>
        <p:nvSpPr>
          <p:cNvPr id="79" name="Rectangle: Rounded Corners 201">
            <a:extLst>
              <a:ext uri="{FF2B5EF4-FFF2-40B4-BE49-F238E27FC236}">
                <a16:creationId xmlns:a16="http://schemas.microsoft.com/office/drawing/2014/main" id="{086EF6D7-C4CB-4D81-A910-4F472E25AF85}"/>
              </a:ext>
            </a:extLst>
          </p:cNvPr>
          <p:cNvSpPr/>
          <p:nvPr/>
        </p:nvSpPr>
        <p:spPr>
          <a:xfrm>
            <a:off x="3249881" y="2217954"/>
            <a:ext cx="567260" cy="454045"/>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GTW session</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3</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sym typeface="Wingdings" panose="05000000000000000000" pitchFamily="2" charset="2"/>
              </a:rPr>
              <a:t>:30 -6:00 am</a:t>
            </a: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p:txBody>
      </p:sp>
      <p:cxnSp>
        <p:nvCxnSpPr>
          <p:cNvPr id="80" name="直接连接符 9">
            <a:extLst>
              <a:ext uri="{FF2B5EF4-FFF2-40B4-BE49-F238E27FC236}">
                <a16:creationId xmlns:a16="http://schemas.microsoft.com/office/drawing/2014/main" id="{DCBE0DFA-8C25-4EDB-A16D-6ED890292BEA}"/>
              </a:ext>
            </a:extLst>
          </p:cNvPr>
          <p:cNvCxnSpPr/>
          <p:nvPr/>
        </p:nvCxnSpPr>
        <p:spPr bwMode="auto">
          <a:xfrm flipV="1">
            <a:off x="242572" y="2138797"/>
            <a:ext cx="8786799" cy="23489"/>
          </a:xfrm>
          <a:prstGeom prst="line">
            <a:avLst/>
          </a:prstGeom>
          <a:solidFill>
            <a:schemeClr val="accent1"/>
          </a:solidFill>
          <a:ln w="9525" cap="flat" cmpd="sng" algn="ctr">
            <a:solidFill>
              <a:schemeClr val="tx1"/>
            </a:solidFill>
            <a:prstDash val="sysDash"/>
            <a:round/>
            <a:headEnd type="none" w="med" len="med"/>
            <a:tailEnd type="none" w="med" len="med"/>
          </a:ln>
          <a:effectLst/>
        </p:spPr>
      </p:cxnSp>
      <p:sp>
        <p:nvSpPr>
          <p:cNvPr id="81" name="Rectangle: Rounded Corners 201">
            <a:extLst>
              <a:ext uri="{FF2B5EF4-FFF2-40B4-BE49-F238E27FC236}">
                <a16:creationId xmlns:a16="http://schemas.microsoft.com/office/drawing/2014/main" id="{409C78B8-F2AE-4743-B26B-94B17DB867F3}"/>
              </a:ext>
            </a:extLst>
          </p:cNvPr>
          <p:cNvSpPr/>
          <p:nvPr/>
        </p:nvSpPr>
        <p:spPr>
          <a:xfrm>
            <a:off x="3908240" y="2217954"/>
            <a:ext cx="567260" cy="454045"/>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GTW session</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3</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sym typeface="Wingdings" panose="05000000000000000000" pitchFamily="2" charset="2"/>
              </a:rPr>
              <a:t>:30 -6:00 am</a:t>
            </a: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p:txBody>
      </p:sp>
      <p:sp>
        <p:nvSpPr>
          <p:cNvPr id="82" name="Rectangle: Rounded Corners 201">
            <a:extLst>
              <a:ext uri="{FF2B5EF4-FFF2-40B4-BE49-F238E27FC236}">
                <a16:creationId xmlns:a16="http://schemas.microsoft.com/office/drawing/2014/main" id="{5645F40D-723C-4545-99DB-A8B75186A746}"/>
              </a:ext>
            </a:extLst>
          </p:cNvPr>
          <p:cNvSpPr/>
          <p:nvPr/>
        </p:nvSpPr>
        <p:spPr>
          <a:xfrm>
            <a:off x="4548462" y="2217954"/>
            <a:ext cx="567260" cy="454045"/>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GTW session</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3</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sym typeface="Wingdings" panose="05000000000000000000" pitchFamily="2" charset="2"/>
              </a:rPr>
              <a:t>:30 -6:00 am</a:t>
            </a: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p:txBody>
      </p:sp>
      <p:sp>
        <p:nvSpPr>
          <p:cNvPr id="225" name="Rectangle: Rounded Corners 201">
            <a:extLst>
              <a:ext uri="{FF2B5EF4-FFF2-40B4-BE49-F238E27FC236}">
                <a16:creationId xmlns:a16="http://schemas.microsoft.com/office/drawing/2014/main" id="{B6CDA6FF-6740-49E7-B14C-1831ED62E0F8}"/>
              </a:ext>
            </a:extLst>
          </p:cNvPr>
          <p:cNvSpPr/>
          <p:nvPr/>
        </p:nvSpPr>
        <p:spPr>
          <a:xfrm>
            <a:off x="7697124" y="2009424"/>
            <a:ext cx="694993" cy="707712"/>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2</a:t>
            </a:r>
            <a:r>
              <a:rPr kumimoji="0" lang="en-US" sz="750" b="1" i="0" u="none" strike="noStrike" kern="0" cap="none" spc="0" normalizeH="0" baseline="30000" noProof="0" dirty="0">
                <a:ln>
                  <a:noFill/>
                </a:ln>
                <a:solidFill>
                  <a:srgbClr val="FFFFFF"/>
                </a:solidFill>
                <a:effectLst/>
                <a:uLnTx/>
                <a:uFillTx/>
                <a:latin typeface="Calibri"/>
                <a:ea typeface="Nokia Pure Text Light" panose="020B0403020202020204" pitchFamily="34" charset="0"/>
                <a:cs typeface="+mn-cs"/>
              </a:rPr>
              <a:t>nd</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 round </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final t-doc submission</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1:00  am</a:t>
            </a:r>
          </a:p>
        </p:txBody>
      </p:sp>
      <p:sp>
        <p:nvSpPr>
          <p:cNvPr id="85" name="Rectangle: Rounded Corners 201">
            <a:extLst>
              <a:ext uri="{FF2B5EF4-FFF2-40B4-BE49-F238E27FC236}">
                <a16:creationId xmlns:a16="http://schemas.microsoft.com/office/drawing/2014/main" id="{B6CDA6FF-6740-49E7-B14C-1831ED62E0F8}"/>
              </a:ext>
            </a:extLst>
          </p:cNvPr>
          <p:cNvSpPr/>
          <p:nvPr/>
        </p:nvSpPr>
        <p:spPr>
          <a:xfrm>
            <a:off x="7010952" y="4623891"/>
            <a:ext cx="612029" cy="437171"/>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2</a:t>
            </a:r>
            <a:r>
              <a:rPr kumimoji="0" lang="en-US" sz="750" b="1" i="0" u="none" strike="noStrike" kern="0" cap="none" spc="0" normalizeH="0" baseline="30000" noProof="0" dirty="0">
                <a:ln>
                  <a:noFill/>
                </a:ln>
                <a:solidFill>
                  <a:srgbClr val="FFFFFF"/>
                </a:solidFill>
                <a:effectLst/>
                <a:uLnTx/>
                <a:uFillTx/>
                <a:latin typeface="Calibri"/>
                <a:ea typeface="Nokia Pure Text Light" panose="020B0403020202020204" pitchFamily="34" charset="0"/>
                <a:cs typeface="+mn-cs"/>
              </a:rPr>
              <a:t>nd</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  round comments</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11:00 pm</a:t>
            </a:r>
          </a:p>
        </p:txBody>
      </p:sp>
      <p:sp>
        <p:nvSpPr>
          <p:cNvPr id="84" name="Rectangle: Rounded Corners 201">
            <a:extLst>
              <a:ext uri="{FF2B5EF4-FFF2-40B4-BE49-F238E27FC236}">
                <a16:creationId xmlns:a16="http://schemas.microsoft.com/office/drawing/2014/main" id="{7903D8DC-71D6-4E86-B76D-3F6285B164B5}"/>
              </a:ext>
            </a:extLst>
          </p:cNvPr>
          <p:cNvSpPr/>
          <p:nvPr/>
        </p:nvSpPr>
        <p:spPr>
          <a:xfrm>
            <a:off x="6991324" y="2003015"/>
            <a:ext cx="694993" cy="714121"/>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lstStyle/>
          <a:p>
            <a:pPr lvl="0" algn="ctr" defTabSz="514325">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 </a:t>
            </a:r>
            <a:r>
              <a:rPr lang="en-US" sz="750" b="1" kern="0" dirty="0">
                <a:solidFill>
                  <a:srgbClr val="FFFFFF"/>
                </a:solidFill>
                <a:latin typeface="Calibri"/>
              </a:rPr>
              <a:t>Draft WF/LS and revised CRs/TPs</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Shared by 1:00  am</a:t>
            </a:r>
          </a:p>
        </p:txBody>
      </p:sp>
    </p:spTree>
    <p:extLst>
      <p:ext uri="{BB962C8B-B14F-4D97-AF65-F5344CB8AC3E}">
        <p14:creationId xmlns:p14="http://schemas.microsoft.com/office/powerpoint/2010/main" val="383531092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Basket WIs Email discussion procedures/timelines </a:t>
            </a:r>
            <a:endParaRPr lang="ru-RU" b="1"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200" y="1590675"/>
            <a:ext cx="8229600" cy="4525963"/>
          </a:xfrm>
        </p:spPr>
        <p:txBody>
          <a:bodyPr/>
          <a:lstStyle/>
          <a:p>
            <a:r>
              <a:rPr lang="en-US" sz="2000" dirty="0"/>
              <a:t>Handling of basket WIs (LTE baskets, i.e. AI 14.1-14.5, and NR baskets, i.e. AI 10.1 – 10.15) related draft CRs/TPs will follow the following process and timelines. Note: there is only one round of email discussion for basket </a:t>
            </a:r>
            <a:r>
              <a:rPr lang="en-US" sz="2000" dirty="0" err="1"/>
              <a:t>WIs.</a:t>
            </a:r>
            <a:endParaRPr lang="en-US" sz="1600" dirty="0"/>
          </a:p>
          <a:p>
            <a:pPr lvl="0"/>
            <a:r>
              <a:rPr lang="en-US" sz="2000" dirty="0"/>
              <a:t>Tuesday Aug. 11: basket WI moderator will provide a list of contributions for flagging. The flag deadline is </a:t>
            </a:r>
            <a:r>
              <a:rPr lang="en-US" sz="2000" dirty="0">
                <a:solidFill>
                  <a:srgbClr val="FF0000"/>
                </a:solidFill>
              </a:rPr>
              <a:t>Friday 5pm UTC Aug. 14</a:t>
            </a:r>
          </a:p>
          <a:p>
            <a:pPr lvl="0"/>
            <a:r>
              <a:rPr lang="en-US" sz="2000" dirty="0"/>
              <a:t>Companies can flag contributions using the basket email thread title and the specific reason(s) of flag in the email, e.g., </a:t>
            </a:r>
          </a:p>
          <a:p>
            <a:pPr marL="0" lvl="0" indent="0">
              <a:buNone/>
            </a:pPr>
            <a:r>
              <a:rPr lang="en-US" sz="2000" dirty="0"/>
              <a:t>	Tdoc           Title         Reason for discussion</a:t>
            </a:r>
          </a:p>
          <a:p>
            <a:pPr marL="0" lvl="0" indent="0">
              <a:buNone/>
            </a:pPr>
            <a:r>
              <a:rPr lang="en-US" sz="2000" dirty="0"/>
              <a:t>	R4-20xxxxx    xxxx          </a:t>
            </a:r>
            <a:r>
              <a:rPr lang="en-US" sz="2000" dirty="0" err="1"/>
              <a:t>xxxx</a:t>
            </a:r>
            <a:endParaRPr lang="en-US" sz="2000" dirty="0"/>
          </a:p>
          <a:p>
            <a:pPr marL="514350" lvl="1" indent="0">
              <a:buNone/>
            </a:pPr>
            <a:endParaRPr lang="en-US" sz="1200" b="1" dirty="0"/>
          </a:p>
          <a:p>
            <a:pPr lvl="1"/>
            <a:endParaRPr lang="en-US" sz="1050" dirty="0"/>
          </a:p>
          <a:p>
            <a:pPr lvl="1"/>
            <a:endParaRPr lang="en-US" sz="1200" dirty="0"/>
          </a:p>
        </p:txBody>
      </p:sp>
    </p:spTree>
    <p:extLst>
      <p:ext uri="{BB962C8B-B14F-4D97-AF65-F5344CB8AC3E}">
        <p14:creationId xmlns:p14="http://schemas.microsoft.com/office/powerpoint/2010/main" val="253511741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314114</TotalTime>
  <Words>2137</Words>
  <Application>Microsoft Office PowerPoint</Application>
  <PresentationFormat>On-screen Show (4:3)</PresentationFormat>
  <Paragraphs>202</Paragraphs>
  <Slides>16</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16</vt:i4>
      </vt:variant>
    </vt:vector>
  </HeadingPairs>
  <TitlesOfParts>
    <vt:vector size="21" baseType="lpstr">
      <vt:lpstr>Arial</vt:lpstr>
      <vt:lpstr>Calibri</vt:lpstr>
      <vt:lpstr>Times New Roman</vt:lpstr>
      <vt:lpstr>3gpp</vt:lpstr>
      <vt:lpstr>1_3gpp</vt:lpstr>
      <vt:lpstr>RAN4#96-e E-meeting Arrangements and Guidelines</vt:lpstr>
      <vt:lpstr>General Aspects </vt:lpstr>
      <vt:lpstr>General Aspects </vt:lpstr>
      <vt:lpstr>Email discussion procedures/timelines</vt:lpstr>
      <vt:lpstr>Email discussion procedures/timelines</vt:lpstr>
      <vt:lpstr>Email discussion procedures/timelines</vt:lpstr>
      <vt:lpstr>Use of GoToWebinar</vt:lpstr>
      <vt:lpstr>E-meeting timelines in a nutshell</vt:lpstr>
      <vt:lpstr>Basket WIs Email discussion procedures/timelines </vt:lpstr>
      <vt:lpstr>Basket WIs Email discussion procedures/timelines (cont.) </vt:lpstr>
      <vt:lpstr>Notes on email discussions</vt:lpstr>
      <vt:lpstr>Notes on email discussions (cont.)</vt:lpstr>
      <vt:lpstr>Notes on email discussions (cont.)</vt:lpstr>
      <vt:lpstr>Notes on GoToWebinar sessions</vt:lpstr>
      <vt:lpstr>Quiet period for the e-meeting</vt:lpstr>
      <vt:lpstr>Role of Moderators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Steven Chen</cp:lastModifiedBy>
  <cp:revision>258</cp:revision>
  <cp:lastPrinted>2016-09-15T08:31:35Z</cp:lastPrinted>
  <dcterms:created xsi:type="dcterms:W3CDTF">2009-11-27T05:15:11Z</dcterms:created>
  <dcterms:modified xsi:type="dcterms:W3CDTF">2020-08-13T20:48:53Z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D:\RAN\RAN78\RP-172127.pptx</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1552620126</vt:lpwstr>
  </property>
  <property fmtid="{D5CDD505-2E9C-101B-9397-08002B2CF9AE}" pid="8" name="TitusGUID">
    <vt:lpwstr>6f9c0495-a83c-462b-8664-67016d5bf2d5</vt:lpwstr>
  </property>
  <property fmtid="{D5CDD505-2E9C-101B-9397-08002B2CF9AE}" pid="9" name="CTP_TimeStamp">
    <vt:lpwstr>2020-06-04 10:01:06Z</vt:lpwstr>
  </property>
  <property fmtid="{D5CDD505-2E9C-101B-9397-08002B2CF9AE}" pid="10" name="CTP_BU">
    <vt:lpwstr>NA</vt:lpwstr>
  </property>
  <property fmtid="{D5CDD505-2E9C-101B-9397-08002B2CF9AE}" pid="11" name="CTP_IDSID">
    <vt:lpwstr>NA</vt:lpwstr>
  </property>
  <property fmtid="{D5CDD505-2E9C-101B-9397-08002B2CF9AE}" pid="12" name="CTP_WWID">
    <vt:lpwstr>NA</vt:lpwstr>
  </property>
  <property fmtid="{D5CDD505-2E9C-101B-9397-08002B2CF9AE}" pid="13" name="CTPClassification">
    <vt:lpwstr>CTP_NT</vt:lpwstr>
  </property>
</Properties>
</file>