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93" r:id="rId3"/>
    <p:sldId id="318" r:id="rId4"/>
    <p:sldId id="294" r:id="rId5"/>
    <p:sldId id="311" r:id="rId6"/>
    <p:sldId id="300" r:id="rId7"/>
    <p:sldId id="308" r:id="rId8"/>
    <p:sldId id="317" r:id="rId9"/>
    <p:sldId id="312" r:id="rId10"/>
    <p:sldId id="314" r:id="rId11"/>
    <p:sldId id="315" r:id="rId12"/>
    <p:sldId id="319" r:id="rId13"/>
    <p:sldId id="334" r:id="rId14"/>
    <p:sldId id="332" r:id="rId15"/>
    <p:sldId id="336" r:id="rId1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15B5A6E-FC0D-4AA0-83EF-A42E39561172}">
          <p14:sldIdLst>
            <p14:sldId id="256"/>
            <p14:sldId id="293"/>
            <p14:sldId id="318"/>
          </p14:sldIdLst>
        </p14:section>
        <p14:section name="Single Panel Type I" id="{8878887B-7B85-4A11-B2A8-B9550D68557A}">
          <p14:sldIdLst>
            <p14:sldId id="294"/>
          </p14:sldIdLst>
        </p14:section>
        <p14:section name="Type II requirements" id="{9741519E-F6E5-4C96-8235-EDCCD7C0E1DD}">
          <p14:sldIdLst>
            <p14:sldId id="311"/>
            <p14:sldId id="300"/>
            <p14:sldId id="308"/>
            <p14:sldId id="317"/>
            <p14:sldId id="312"/>
            <p14:sldId id="314"/>
            <p14:sldId id="315"/>
            <p14:sldId id="319"/>
            <p14:sldId id="334"/>
            <p14:sldId id="332"/>
            <p14:sldId id="33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668" autoAdjust="0"/>
    <p:restoredTop sz="82742" autoAdjust="0"/>
  </p:normalViewPr>
  <p:slideViewPr>
    <p:cSldViewPr>
      <p:cViewPr varScale="1">
        <p:scale>
          <a:sx n="114" d="100"/>
          <a:sy n="114" d="100"/>
        </p:scale>
        <p:origin x="1980"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2020/8/27</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9701A4-192C-4257-8815-E3F0C8F3C8D4}" type="slidenum">
              <a:rPr kumimoji="1" lang="ja-JP" altLang="en-US" smtClean="0"/>
              <a:t>15</a:t>
            </a:fld>
            <a:endParaRPr kumimoji="1" lang="ja-JP" altLang="en-US"/>
          </a:p>
        </p:txBody>
      </p:sp>
    </p:spTree>
    <p:extLst>
      <p:ext uri="{BB962C8B-B14F-4D97-AF65-F5344CB8AC3E}">
        <p14:creationId xmlns:p14="http://schemas.microsoft.com/office/powerpoint/2010/main" val="16321278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2020/8/27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2020/8/27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2020/8/27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2020/8/27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2020/8/27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2020/8/27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2020/8/27</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2020/8/27</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2020/8/27</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2020/8/27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2020/8/27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2020/8/27</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fontScale="90000"/>
          </a:bodyPr>
          <a:lstStyle/>
          <a:p>
            <a:r>
              <a:rPr lang="en-US" altLang="ja-JP" sz="4000" dirty="0"/>
              <a:t>Way forward on PMI reporting requirements for Tx ports larger than 8 and up to 32</a:t>
            </a:r>
            <a:endParaRPr kumimoji="1" lang="ja-JP" altLang="en-US" sz="4000" dirty="0"/>
          </a:p>
        </p:txBody>
      </p:sp>
      <p:sp>
        <p:nvSpPr>
          <p:cNvPr id="3" name="サブタイトル 2"/>
          <p:cNvSpPr>
            <a:spLocks noGrp="1"/>
          </p:cNvSpPr>
          <p:nvPr>
            <p:ph type="subTitle" idx="1"/>
          </p:nvPr>
        </p:nvSpPr>
        <p:spPr>
          <a:xfrm>
            <a:off x="1371600" y="4077072"/>
            <a:ext cx="6400800" cy="1561728"/>
          </a:xfrm>
        </p:spPr>
        <p:txBody>
          <a:bodyPr/>
          <a:lstStyle/>
          <a:p>
            <a:r>
              <a:rPr lang="en-US" altLang="ja-JP" dirty="0">
                <a:solidFill>
                  <a:schemeClr val="tx1"/>
                </a:solidFill>
              </a:rPr>
              <a:t>Ericsson, Samsung</a:t>
            </a:r>
          </a:p>
        </p:txBody>
      </p:sp>
      <p:sp>
        <p:nvSpPr>
          <p:cNvPr id="4" name="テキスト ボックス 3"/>
          <p:cNvSpPr txBox="1"/>
          <p:nvPr/>
        </p:nvSpPr>
        <p:spPr>
          <a:xfrm>
            <a:off x="107504" y="188639"/>
            <a:ext cx="4838248" cy="923330"/>
          </a:xfrm>
          <a:prstGeom prst="rect">
            <a:avLst/>
          </a:prstGeom>
          <a:noFill/>
        </p:spPr>
        <p:txBody>
          <a:bodyPr wrap="none" rtlCol="0">
            <a:spAutoFit/>
          </a:bodyPr>
          <a:lstStyle/>
          <a:p>
            <a:r>
              <a:rPr lang="en-GB" b="1" dirty="0"/>
              <a:t>3GPP TSG-RAN4 Meeting #96e 	</a:t>
            </a:r>
          </a:p>
          <a:p>
            <a:r>
              <a:rPr lang="en-US" b="1" dirty="0"/>
              <a:t>Electronic Meeting August 17 –  August 28, 2020</a:t>
            </a:r>
          </a:p>
          <a:p>
            <a:r>
              <a:rPr lang="en-US" b="1" dirty="0"/>
              <a:t>Agenda item: 7.16.1.2</a:t>
            </a:r>
          </a:p>
        </p:txBody>
      </p:sp>
      <p:sp>
        <p:nvSpPr>
          <p:cNvPr id="5" name="正方形/長方形 4"/>
          <p:cNvSpPr/>
          <p:nvPr/>
        </p:nvSpPr>
        <p:spPr>
          <a:xfrm>
            <a:off x="5868144" y="188639"/>
            <a:ext cx="3067372" cy="646331"/>
          </a:xfrm>
          <a:prstGeom prst="rect">
            <a:avLst/>
          </a:prstGeom>
        </p:spPr>
        <p:txBody>
          <a:bodyPr wrap="square">
            <a:spAutoFit/>
          </a:bodyPr>
          <a:lstStyle/>
          <a:p>
            <a:pPr algn="r"/>
            <a:r>
              <a:rPr lang="en-US" altLang="ja-JP" b="1" dirty="0"/>
              <a:t>R4-2012762    </a:t>
            </a:r>
          </a:p>
          <a:p>
            <a:pPr algn="r"/>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35919-F419-4832-AB0F-A7FD6F7E77BF}"/>
              </a:ext>
            </a:extLst>
          </p:cNvPr>
          <p:cNvSpPr>
            <a:spLocks noGrp="1"/>
          </p:cNvSpPr>
          <p:nvPr>
            <p:ph type="title"/>
          </p:nvPr>
        </p:nvSpPr>
        <p:spPr/>
        <p:txBody>
          <a:bodyPr>
            <a:noAutofit/>
          </a:bodyPr>
          <a:lstStyle/>
          <a:p>
            <a:r>
              <a:rPr lang="sv-SE" sz="3600" dirty="0"/>
              <a:t>Parameters for MU-MIMO Type II page 2</a:t>
            </a:r>
          </a:p>
        </p:txBody>
      </p:sp>
      <p:sp>
        <p:nvSpPr>
          <p:cNvPr id="3" name="Content Placeholder 2">
            <a:extLst>
              <a:ext uri="{FF2B5EF4-FFF2-40B4-BE49-F238E27FC236}">
                <a16:creationId xmlns:a16="http://schemas.microsoft.com/office/drawing/2014/main" id="{C5C7312E-0BE5-43CD-A26F-CF0586620D2B}"/>
              </a:ext>
            </a:extLst>
          </p:cNvPr>
          <p:cNvSpPr>
            <a:spLocks noGrp="1"/>
          </p:cNvSpPr>
          <p:nvPr>
            <p:ph idx="1"/>
          </p:nvPr>
        </p:nvSpPr>
        <p:spPr/>
        <p:txBody>
          <a:bodyPr>
            <a:normAutofit/>
          </a:bodyPr>
          <a:lstStyle/>
          <a:p>
            <a:pPr lvl="0"/>
            <a:r>
              <a:rPr lang="en-GB" dirty="0" err="1"/>
              <a:t>subbandAmplitude</a:t>
            </a:r>
            <a:endParaRPr lang="en-GB" dirty="0"/>
          </a:p>
          <a:p>
            <a:pPr lvl="1"/>
            <a:r>
              <a:rPr lang="en-GB" dirty="0"/>
              <a:t>True</a:t>
            </a:r>
          </a:p>
          <a:p>
            <a:pPr lvl="0"/>
            <a:r>
              <a:rPr lang="en-GB" dirty="0"/>
              <a:t>MIMO correlation</a:t>
            </a:r>
          </a:p>
          <a:p>
            <a:pPr lvl="1"/>
            <a:r>
              <a:rPr lang="sv-SE" dirty="0"/>
              <a:t>XP Medium</a:t>
            </a:r>
          </a:p>
          <a:p>
            <a:r>
              <a:rPr lang="sv-SE" dirty="0"/>
              <a:t>Propagation condition</a:t>
            </a:r>
          </a:p>
          <a:p>
            <a:pPr lvl="1"/>
            <a:r>
              <a:rPr lang="sv-SE" dirty="0"/>
              <a:t>Option 1: TDLC300-5</a:t>
            </a:r>
          </a:p>
          <a:p>
            <a:pPr lvl="1"/>
            <a:r>
              <a:rPr lang="sv-SE" dirty="0"/>
              <a:t>Option 2: TDLA30-5</a:t>
            </a:r>
          </a:p>
          <a:p>
            <a:pPr lvl="1"/>
            <a:r>
              <a:rPr lang="sv-SE" dirty="0"/>
              <a:t>Other options not precluded</a:t>
            </a:r>
          </a:p>
          <a:p>
            <a:pPr lvl="1"/>
            <a:endParaRPr lang="sv-SE" dirty="0"/>
          </a:p>
          <a:p>
            <a:pPr marL="0" indent="0">
              <a:buNone/>
            </a:pPr>
            <a:endParaRPr lang="sv-SE" dirty="0"/>
          </a:p>
          <a:p>
            <a:endParaRPr lang="sv-SE" dirty="0">
              <a:highlight>
                <a:srgbClr val="FFFF00"/>
              </a:highlight>
            </a:endParaRPr>
          </a:p>
          <a:p>
            <a:pPr marL="457200" lvl="1" indent="0">
              <a:buNone/>
            </a:pPr>
            <a:endParaRPr lang="sv-SE" dirty="0">
              <a:highlight>
                <a:srgbClr val="FFFF00"/>
              </a:highlight>
            </a:endParaRPr>
          </a:p>
        </p:txBody>
      </p:sp>
    </p:spTree>
    <p:extLst>
      <p:ext uri="{BB962C8B-B14F-4D97-AF65-F5344CB8AC3E}">
        <p14:creationId xmlns:p14="http://schemas.microsoft.com/office/powerpoint/2010/main" val="3350811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A60C5-961D-4A25-8381-DCA37D76E38E}"/>
              </a:ext>
            </a:extLst>
          </p:cNvPr>
          <p:cNvSpPr>
            <a:spLocks noGrp="1"/>
          </p:cNvSpPr>
          <p:nvPr>
            <p:ph type="title"/>
          </p:nvPr>
        </p:nvSpPr>
        <p:spPr>
          <a:xfrm>
            <a:off x="457200" y="332656"/>
            <a:ext cx="8229600" cy="1143000"/>
          </a:xfrm>
        </p:spPr>
        <p:txBody>
          <a:bodyPr>
            <a:normAutofit fontScale="90000"/>
          </a:bodyPr>
          <a:lstStyle/>
          <a:p>
            <a:r>
              <a:rPr lang="en-US" sz="3600" dirty="0"/>
              <a:t>Parameters for MU-MIMO Type II page 3</a:t>
            </a:r>
            <a:br>
              <a:rPr lang="sv-SE" dirty="0"/>
            </a:br>
            <a:endParaRPr lang="sv-SE" dirty="0"/>
          </a:p>
        </p:txBody>
      </p:sp>
      <p:sp>
        <p:nvSpPr>
          <p:cNvPr id="3" name="Content Placeholder 2">
            <a:extLst>
              <a:ext uri="{FF2B5EF4-FFF2-40B4-BE49-F238E27FC236}">
                <a16:creationId xmlns:a16="http://schemas.microsoft.com/office/drawing/2014/main" id="{BB233241-0350-45C9-BAA5-68688CAD62D5}"/>
              </a:ext>
            </a:extLst>
          </p:cNvPr>
          <p:cNvSpPr>
            <a:spLocks noGrp="1"/>
          </p:cNvSpPr>
          <p:nvPr>
            <p:ph idx="1"/>
          </p:nvPr>
        </p:nvSpPr>
        <p:spPr/>
        <p:txBody>
          <a:bodyPr>
            <a:normAutofit/>
          </a:bodyPr>
          <a:lstStyle/>
          <a:p>
            <a:pPr lvl="0"/>
            <a:r>
              <a:rPr lang="en-US" dirty="0"/>
              <a:t>Scheduling mode:</a:t>
            </a:r>
            <a:endParaRPr lang="sv-SE" dirty="0"/>
          </a:p>
          <a:p>
            <a:pPr lvl="1"/>
            <a:r>
              <a:rPr lang="en-US" dirty="0"/>
              <a:t>Option 1: Zero-forcing (following slide)</a:t>
            </a:r>
          </a:p>
          <a:p>
            <a:pPr lvl="1"/>
            <a:r>
              <a:rPr lang="en-US" dirty="0"/>
              <a:t>Other options not precluded</a:t>
            </a:r>
            <a:endParaRPr lang="sv-SE" dirty="0"/>
          </a:p>
          <a:p>
            <a:pPr lvl="0"/>
            <a:r>
              <a:rPr lang="en-US" dirty="0"/>
              <a:t>DCI value for antenna mapping (Table 7.3.1.2.2-2 from 38.212):</a:t>
            </a:r>
            <a:endParaRPr lang="sv-SE" dirty="0"/>
          </a:p>
          <a:p>
            <a:pPr lvl="1"/>
            <a:r>
              <a:rPr lang="en-US" dirty="0"/>
              <a:t>DUT = 3 with DMRS seed=0, co-scheduled UE=5 with random DMRS seed (Rank 1, DMRS antenna port mapping 1000 for DUT, 1002 for co-scheduled UE)</a:t>
            </a:r>
            <a:endParaRPr lang="sv-SE" dirty="0"/>
          </a:p>
          <a:p>
            <a:endParaRPr lang="sv-SE" dirty="0"/>
          </a:p>
        </p:txBody>
      </p:sp>
    </p:spTree>
    <p:extLst>
      <p:ext uri="{BB962C8B-B14F-4D97-AF65-F5344CB8AC3E}">
        <p14:creationId xmlns:p14="http://schemas.microsoft.com/office/powerpoint/2010/main" val="38399435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A60C5-961D-4A25-8381-DCA37D76E38E}"/>
              </a:ext>
            </a:extLst>
          </p:cNvPr>
          <p:cNvSpPr>
            <a:spLocks noGrp="1"/>
          </p:cNvSpPr>
          <p:nvPr>
            <p:ph type="title"/>
          </p:nvPr>
        </p:nvSpPr>
        <p:spPr>
          <a:xfrm>
            <a:off x="457200" y="332656"/>
            <a:ext cx="8229600" cy="1143000"/>
          </a:xfrm>
        </p:spPr>
        <p:txBody>
          <a:bodyPr>
            <a:normAutofit/>
          </a:bodyPr>
          <a:lstStyle/>
          <a:p>
            <a:r>
              <a:rPr lang="en-US" sz="3600" dirty="0"/>
              <a:t>Parameters for MU-MIMO Type II page 4</a:t>
            </a:r>
            <a:endParaRPr lang="sv-SE" dirty="0"/>
          </a:p>
        </p:txBody>
      </p:sp>
      <p:sp>
        <p:nvSpPr>
          <p:cNvPr id="3" name="Content Placeholder 2">
            <a:extLst>
              <a:ext uri="{FF2B5EF4-FFF2-40B4-BE49-F238E27FC236}">
                <a16:creationId xmlns:a16="http://schemas.microsoft.com/office/drawing/2014/main" id="{BB233241-0350-45C9-BAA5-68688CAD62D5}"/>
              </a:ext>
            </a:extLst>
          </p:cNvPr>
          <p:cNvSpPr>
            <a:spLocks noGrp="1"/>
          </p:cNvSpPr>
          <p:nvPr>
            <p:ph idx="1"/>
          </p:nvPr>
        </p:nvSpPr>
        <p:spPr/>
        <p:txBody>
          <a:bodyPr>
            <a:normAutofit/>
          </a:bodyPr>
          <a:lstStyle/>
          <a:p>
            <a:r>
              <a:rPr lang="en-US" dirty="0"/>
              <a:t>Beam Steering Model</a:t>
            </a:r>
          </a:p>
          <a:p>
            <a:pPr lvl="1"/>
            <a:r>
              <a:rPr lang="en-GB" dirty="0"/>
              <a:t>Option 1: No beam steering model applied in MU-MIMO test set-up</a:t>
            </a:r>
          </a:p>
          <a:p>
            <a:pPr lvl="1"/>
            <a:r>
              <a:rPr lang="en-GB" dirty="0"/>
              <a:t>Option 2: Yes</a:t>
            </a:r>
            <a:endParaRPr lang="en-US" dirty="0"/>
          </a:p>
        </p:txBody>
      </p:sp>
    </p:spTree>
    <p:extLst>
      <p:ext uri="{BB962C8B-B14F-4D97-AF65-F5344CB8AC3E}">
        <p14:creationId xmlns:p14="http://schemas.microsoft.com/office/powerpoint/2010/main" val="6690302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49C1D-C629-4A7B-ACD2-6669AEE2808D}"/>
              </a:ext>
            </a:extLst>
          </p:cNvPr>
          <p:cNvSpPr>
            <a:spLocks noGrp="1"/>
          </p:cNvSpPr>
          <p:nvPr>
            <p:ph type="title"/>
          </p:nvPr>
        </p:nvSpPr>
        <p:spPr/>
        <p:txBody>
          <a:bodyPr>
            <a:normAutofit fontScale="90000"/>
          </a:bodyPr>
          <a:lstStyle/>
          <a:p>
            <a:r>
              <a:rPr lang="en-US" dirty="0"/>
              <a:t>Parameters for MU-MIMO Type II page 5</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AA1BD8C6-7C2A-4E04-86DA-C235F3426851}"/>
                  </a:ext>
                </a:extLst>
              </p:cNvPr>
              <p:cNvSpPr>
                <a:spLocks noGrp="1"/>
              </p:cNvSpPr>
              <p:nvPr>
                <p:ph idx="1"/>
              </p:nvPr>
            </p:nvSpPr>
            <p:spPr/>
            <p:txBody>
              <a:bodyPr>
                <a:normAutofit lnSpcReduction="10000"/>
              </a:bodyPr>
              <a:lstStyle/>
              <a:p>
                <a14:m>
                  <m:oMath xmlns:m="http://schemas.openxmlformats.org/officeDocument/2006/math">
                    <m:r>
                      <a:rPr lang="en-GB" i="1">
                        <a:latin typeface="Cambria Math"/>
                      </a:rPr>
                      <m:t>𝑊</m:t>
                    </m:r>
                    <m:r>
                      <a:rPr lang="en-GB">
                        <a:latin typeface="Cambria Math"/>
                      </a:rPr>
                      <m:t>=</m:t>
                    </m:r>
                    <m:d>
                      <m:dPr>
                        <m:begChr m:val="["/>
                        <m:endChr m:val="]"/>
                        <m:ctrlPr>
                          <a:rPr lang="sv-SE" i="1">
                            <a:latin typeface="Cambria Math" panose="02040503050406030204" pitchFamily="18" charset="0"/>
                          </a:rPr>
                        </m:ctrlPr>
                      </m:dPr>
                      <m:e>
                        <m:m>
                          <m:mPr>
                            <m:mcs>
                              <m:mc>
                                <m:mcPr>
                                  <m:count m:val="2"/>
                                  <m:mcJc m:val="center"/>
                                </m:mcPr>
                              </m:mc>
                            </m:mcs>
                            <m:ctrlPr>
                              <a:rPr lang="sv-SE" i="1">
                                <a:latin typeface="Cambria Math" panose="02040503050406030204" pitchFamily="18" charset="0"/>
                              </a:rPr>
                            </m:ctrlPr>
                          </m:mPr>
                          <m:mr>
                            <m:e>
                              <m:sSub>
                                <m:sSubPr>
                                  <m:ctrlPr>
                                    <a:rPr lang="sv-SE" i="1">
                                      <a:latin typeface="Cambria Math" panose="02040503050406030204" pitchFamily="18" charset="0"/>
                                    </a:rPr>
                                  </m:ctrlPr>
                                </m:sSubPr>
                                <m:e>
                                  <m:acc>
                                    <m:accPr>
                                      <m:chr m:val="̅"/>
                                      <m:ctrlPr>
                                        <a:rPr lang="sv-SE" i="1">
                                          <a:latin typeface="Cambria Math" panose="02040503050406030204" pitchFamily="18" charset="0"/>
                                        </a:rPr>
                                      </m:ctrlPr>
                                    </m:accPr>
                                    <m:e>
                                      <m:r>
                                        <a:rPr lang="en-GB" i="1">
                                          <a:latin typeface="Cambria Math"/>
                                        </a:rPr>
                                        <m:t>𝑊</m:t>
                                      </m:r>
                                    </m:e>
                                  </m:acc>
                                </m:e>
                                <m:sub>
                                  <m:r>
                                    <a:rPr lang="en-GB" i="1">
                                      <a:latin typeface="Cambria Math"/>
                                    </a:rPr>
                                    <m:t>𝑎</m:t>
                                  </m:r>
                                </m:sub>
                              </m:sSub>
                            </m:e>
                            <m:e>
                              <m:sSubSup>
                                <m:sSubSupPr>
                                  <m:ctrlPr>
                                    <a:rPr lang="sv-SE" i="1">
                                      <a:latin typeface="Cambria Math" panose="02040503050406030204" pitchFamily="18" charset="0"/>
                                    </a:rPr>
                                  </m:ctrlPr>
                                </m:sSubSupPr>
                                <m:e>
                                  <m:r>
                                    <a:rPr lang="en-GB" i="1">
                                      <a:latin typeface="Cambria Math"/>
                                    </a:rPr>
                                    <m:t>𝑋</m:t>
                                  </m:r>
                                </m:e>
                                <m:sub>
                                  <m:r>
                                    <a:rPr lang="en-GB" i="1">
                                      <a:latin typeface="Cambria Math"/>
                                    </a:rPr>
                                    <m:t>𝑏</m:t>
                                  </m:r>
                                </m:sub>
                                <m:sup>
                                  <m:r>
                                    <a:rPr lang="en-GB" i="1">
                                      <a:latin typeface="Cambria Math"/>
                                    </a:rPr>
                                    <m:t>𝐻</m:t>
                                  </m:r>
                                </m:sup>
                              </m:sSubSup>
                            </m:e>
                          </m:mr>
                        </m:m>
                      </m:e>
                    </m:d>
                  </m:oMath>
                </a14:m>
                <a:r>
                  <a:rPr lang="sv-SE" dirty="0"/>
                  <a:t>,</a:t>
                </a:r>
              </a:p>
              <a:p>
                <a:pPr lvl="1"/>
                <a:r>
                  <a:rPr lang="en-GB" dirty="0"/>
                  <a:t>where </a:t>
                </a:r>
                <a14:m>
                  <m:oMath xmlns:m="http://schemas.openxmlformats.org/officeDocument/2006/math">
                    <m:sSub>
                      <m:sSubPr>
                        <m:ctrlPr>
                          <a:rPr lang="sv-SE" i="1">
                            <a:latin typeface="Cambria Math" panose="02040503050406030204" pitchFamily="18" charset="0"/>
                          </a:rPr>
                        </m:ctrlPr>
                      </m:sSubPr>
                      <m:e>
                        <m:acc>
                          <m:accPr>
                            <m:chr m:val="̅"/>
                            <m:ctrlPr>
                              <a:rPr lang="sv-SE" i="1">
                                <a:latin typeface="Cambria Math" panose="02040503050406030204" pitchFamily="18" charset="0"/>
                              </a:rPr>
                            </m:ctrlPr>
                          </m:accPr>
                          <m:e>
                            <m:r>
                              <a:rPr lang="en-GB" b="0" i="1">
                                <a:latin typeface="Cambria Math" panose="02040503050406030204" pitchFamily="18" charset="0"/>
                              </a:rPr>
                              <m:t>𝑊</m:t>
                            </m:r>
                          </m:e>
                        </m:acc>
                      </m:e>
                      <m:sub>
                        <m:r>
                          <a:rPr lang="en-GB" b="0" i="1">
                            <a:latin typeface="Cambria Math" panose="02040503050406030204" pitchFamily="18" charset="0"/>
                          </a:rPr>
                          <m:t>𝑎</m:t>
                        </m:r>
                      </m:sub>
                    </m:sSub>
                  </m:oMath>
                </a14:m>
                <a:r>
                  <a:rPr lang="en-GB" dirty="0"/>
                  <a:t> is the orthogonalized and normalised </a:t>
                </a:r>
                <a14:m>
                  <m:oMath xmlns:m="http://schemas.openxmlformats.org/officeDocument/2006/math">
                    <m:sSub>
                      <m:sSubPr>
                        <m:ctrlPr>
                          <a:rPr lang="sv-SE" i="1">
                            <a:latin typeface="Cambria Math" panose="02040503050406030204" pitchFamily="18" charset="0"/>
                          </a:rPr>
                        </m:ctrlPr>
                      </m:sSubPr>
                      <m:e>
                        <m:r>
                          <a:rPr lang="en-GB" b="0" i="1">
                            <a:latin typeface="Cambria Math" panose="02040503050406030204" pitchFamily="18" charset="0"/>
                          </a:rPr>
                          <m:t>𝑊</m:t>
                        </m:r>
                      </m:e>
                      <m:sub>
                        <m:r>
                          <a:rPr lang="en-GB" b="0" i="1">
                            <a:latin typeface="Cambria Math" panose="02040503050406030204" pitchFamily="18" charset="0"/>
                          </a:rPr>
                          <m:t>𝑎</m:t>
                        </m:r>
                      </m:sub>
                    </m:sSub>
                  </m:oMath>
                </a14:m>
                <a:r>
                  <a:rPr lang="en-GB" dirty="0"/>
                  <a:t> and </a:t>
                </a:r>
                <a14:m>
                  <m:oMath xmlns:m="http://schemas.openxmlformats.org/officeDocument/2006/math">
                    <m:sSubSup>
                      <m:sSubSupPr>
                        <m:ctrlPr>
                          <a:rPr lang="sv-SE" i="1">
                            <a:latin typeface="Cambria Math" panose="02040503050406030204" pitchFamily="18" charset="0"/>
                          </a:rPr>
                        </m:ctrlPr>
                      </m:sSubSupPr>
                      <m:e>
                        <m:r>
                          <a:rPr lang="en-GB" b="0" i="1">
                            <a:latin typeface="Cambria Math" panose="02040503050406030204" pitchFamily="18" charset="0"/>
                          </a:rPr>
                          <m:t>𝑋</m:t>
                        </m:r>
                      </m:e>
                      <m:sub>
                        <m:r>
                          <a:rPr lang="en-GB" b="0" i="1">
                            <a:latin typeface="Cambria Math" panose="02040503050406030204" pitchFamily="18" charset="0"/>
                          </a:rPr>
                          <m:t>𝑏</m:t>
                        </m:r>
                      </m:sub>
                      <m:sup>
                        <m:r>
                          <a:rPr lang="en-GB" b="0" i="1">
                            <a:latin typeface="Cambria Math" panose="02040503050406030204" pitchFamily="18" charset="0"/>
                          </a:rPr>
                          <m:t>𝐻</m:t>
                        </m:r>
                      </m:sup>
                    </m:sSubSup>
                  </m:oMath>
                </a14:m>
                <a:r>
                  <a:rPr lang="en-GB" dirty="0"/>
                  <a:t> is the normalized projection of the co-scheduled PMI on the null space of </a:t>
                </a:r>
                <a14:m>
                  <m:oMath xmlns:m="http://schemas.openxmlformats.org/officeDocument/2006/math">
                    <m:sSub>
                      <m:sSubPr>
                        <m:ctrlPr>
                          <a:rPr lang="sv-SE" i="1">
                            <a:latin typeface="Cambria Math" panose="02040503050406030204" pitchFamily="18" charset="0"/>
                          </a:rPr>
                        </m:ctrlPr>
                      </m:sSubPr>
                      <m:e>
                        <m:acc>
                          <m:accPr>
                            <m:chr m:val="̅"/>
                            <m:ctrlPr>
                              <a:rPr lang="sv-SE" i="1">
                                <a:latin typeface="Cambria Math" panose="02040503050406030204" pitchFamily="18" charset="0"/>
                              </a:rPr>
                            </m:ctrlPr>
                          </m:accPr>
                          <m:e>
                            <m:r>
                              <a:rPr lang="en-GB" b="0" i="1">
                                <a:latin typeface="Cambria Math" panose="02040503050406030204" pitchFamily="18" charset="0"/>
                              </a:rPr>
                              <m:t>𝑊</m:t>
                            </m:r>
                          </m:e>
                        </m:acc>
                      </m:e>
                      <m:sub>
                        <m:r>
                          <a:rPr lang="en-GB" b="0" i="1">
                            <a:latin typeface="Cambria Math" panose="02040503050406030204" pitchFamily="18" charset="0"/>
                          </a:rPr>
                          <m:t>𝑎</m:t>
                        </m:r>
                      </m:sub>
                    </m:sSub>
                  </m:oMath>
                </a14:m>
                <a:endParaRPr lang="sv-SE" dirty="0"/>
              </a:p>
              <a:p>
                <a:pPr lvl="1"/>
                <a14:m>
                  <m:oMath xmlns:m="http://schemas.openxmlformats.org/officeDocument/2006/math">
                    <m:sSubSup>
                      <m:sSubSupPr>
                        <m:ctrlPr>
                          <a:rPr lang="sv-SE" i="1">
                            <a:latin typeface="Cambria Math" panose="02040503050406030204" pitchFamily="18" charset="0"/>
                          </a:rPr>
                        </m:ctrlPr>
                      </m:sSubSupPr>
                      <m:e>
                        <m:r>
                          <a:rPr lang="en-GB" i="1">
                            <a:latin typeface="Cambria Math"/>
                          </a:rPr>
                          <m:t>𝑋</m:t>
                        </m:r>
                      </m:e>
                      <m:sub>
                        <m:r>
                          <a:rPr lang="en-GB" i="1">
                            <a:latin typeface="Cambria Math"/>
                          </a:rPr>
                          <m:t>𝑏</m:t>
                        </m:r>
                      </m:sub>
                      <m:sup>
                        <m:r>
                          <a:rPr lang="en-GB" i="1">
                            <a:latin typeface="Cambria Math"/>
                          </a:rPr>
                          <m:t>𝐻</m:t>
                        </m:r>
                      </m:sup>
                    </m:sSubSup>
                    <m:r>
                      <a:rPr lang="en-GB" i="1">
                        <a:latin typeface="Cambria Math"/>
                      </a:rPr>
                      <m:t>=</m:t>
                    </m:r>
                    <m:d>
                      <m:dPr>
                        <m:ctrlPr>
                          <a:rPr lang="sv-SE" i="1">
                            <a:latin typeface="Cambria Math" panose="02040503050406030204" pitchFamily="18" charset="0"/>
                          </a:rPr>
                        </m:ctrlPr>
                      </m:dPr>
                      <m:e>
                        <m:r>
                          <a:rPr lang="en-GB" i="1">
                            <a:latin typeface="Cambria Math"/>
                          </a:rPr>
                          <m:t>𝐼</m:t>
                        </m:r>
                        <m:r>
                          <a:rPr lang="en-GB" i="1">
                            <a:latin typeface="Cambria Math"/>
                          </a:rPr>
                          <m:t>−</m:t>
                        </m:r>
                        <m:sSub>
                          <m:sSubPr>
                            <m:ctrlPr>
                              <a:rPr lang="sv-SE" i="1">
                                <a:latin typeface="Cambria Math" panose="02040503050406030204" pitchFamily="18" charset="0"/>
                              </a:rPr>
                            </m:ctrlPr>
                          </m:sSubPr>
                          <m:e>
                            <m:acc>
                              <m:accPr>
                                <m:chr m:val="̅"/>
                                <m:ctrlPr>
                                  <a:rPr lang="sv-SE" i="1">
                                    <a:latin typeface="Cambria Math" panose="02040503050406030204" pitchFamily="18" charset="0"/>
                                  </a:rPr>
                                </m:ctrlPr>
                              </m:accPr>
                              <m:e>
                                <m:r>
                                  <a:rPr lang="en-GB" i="1">
                                    <a:latin typeface="Cambria Math"/>
                                  </a:rPr>
                                  <m:t>𝑊</m:t>
                                </m:r>
                              </m:e>
                            </m:acc>
                          </m:e>
                          <m:sub>
                            <m:r>
                              <a:rPr lang="en-GB" i="1">
                                <a:latin typeface="Cambria Math"/>
                              </a:rPr>
                              <m:t>𝑎</m:t>
                            </m:r>
                          </m:sub>
                        </m:sSub>
                        <m:sSubSup>
                          <m:sSubSupPr>
                            <m:ctrlPr>
                              <a:rPr lang="sv-SE" i="1">
                                <a:latin typeface="Cambria Math" panose="02040503050406030204" pitchFamily="18" charset="0"/>
                              </a:rPr>
                            </m:ctrlPr>
                          </m:sSubSupPr>
                          <m:e>
                            <m:acc>
                              <m:accPr>
                                <m:chr m:val="̅"/>
                                <m:ctrlPr>
                                  <a:rPr lang="sv-SE" i="1">
                                    <a:latin typeface="Cambria Math" panose="02040503050406030204" pitchFamily="18" charset="0"/>
                                  </a:rPr>
                                </m:ctrlPr>
                              </m:accPr>
                              <m:e>
                                <m:r>
                                  <a:rPr lang="en-GB" i="1">
                                    <a:latin typeface="Cambria Math"/>
                                  </a:rPr>
                                  <m:t>𝑊</m:t>
                                </m:r>
                              </m:e>
                            </m:acc>
                          </m:e>
                          <m:sub>
                            <m:r>
                              <a:rPr lang="en-GB" i="1">
                                <a:latin typeface="Cambria Math"/>
                              </a:rPr>
                              <m:t>𝑎</m:t>
                            </m:r>
                          </m:sub>
                          <m:sup>
                            <m:r>
                              <a:rPr lang="en-GB" i="1">
                                <a:latin typeface="Cambria Math"/>
                              </a:rPr>
                              <m:t>𝐻</m:t>
                            </m:r>
                          </m:sup>
                        </m:sSubSup>
                      </m:e>
                    </m:d>
                    <m:sSub>
                      <m:sSubPr>
                        <m:ctrlPr>
                          <a:rPr lang="sv-SE" i="1">
                            <a:latin typeface="Cambria Math" panose="02040503050406030204" pitchFamily="18" charset="0"/>
                          </a:rPr>
                        </m:ctrlPr>
                      </m:sSubPr>
                      <m:e>
                        <m:r>
                          <a:rPr lang="en-GB" i="1">
                            <a:latin typeface="Cambria Math"/>
                          </a:rPr>
                          <m:t>𝑊</m:t>
                        </m:r>
                      </m:e>
                      <m:sub>
                        <m:r>
                          <a:rPr lang="en-GB" i="1">
                            <a:latin typeface="Cambria Math"/>
                          </a:rPr>
                          <m:t>𝑏</m:t>
                        </m:r>
                      </m:sub>
                    </m:sSub>
                    <m:r>
                      <a:rPr lang="en-GB" i="1">
                        <a:latin typeface="Cambria Math"/>
                      </a:rPr>
                      <m:t> </m:t>
                    </m:r>
                    <m:r>
                      <a:rPr lang="en-GB" i="1">
                        <a:latin typeface="Cambria Math"/>
                      </a:rPr>
                      <m:t>𝑑𝑖𝑎𝑔</m:t>
                    </m:r>
                    <m:sSup>
                      <m:sSupPr>
                        <m:ctrlPr>
                          <a:rPr lang="sv-SE" i="1">
                            <a:latin typeface="Cambria Math" panose="02040503050406030204" pitchFamily="18" charset="0"/>
                          </a:rPr>
                        </m:ctrlPr>
                      </m:sSupPr>
                      <m:e>
                        <m:d>
                          <m:dPr>
                            <m:ctrlPr>
                              <a:rPr lang="sv-SE" i="1">
                                <a:latin typeface="Cambria Math" panose="02040503050406030204" pitchFamily="18" charset="0"/>
                              </a:rPr>
                            </m:ctrlPr>
                          </m:dPr>
                          <m:e>
                            <m:r>
                              <a:rPr lang="en-GB" i="1">
                                <a:latin typeface="Cambria Math"/>
                              </a:rPr>
                              <m:t>𝑞</m:t>
                            </m:r>
                          </m:e>
                        </m:d>
                      </m:e>
                      <m:sup>
                        <m:r>
                          <a:rPr lang="en-GB" i="1">
                            <a:latin typeface="Cambria Math"/>
                          </a:rPr>
                          <m:t>−1</m:t>
                        </m:r>
                        <m:r>
                          <m:rPr>
                            <m:lit/>
                          </m:rPr>
                          <a:rPr lang="en-GB" i="1">
                            <a:latin typeface="Cambria Math"/>
                          </a:rPr>
                          <m:t>/</m:t>
                        </m:r>
                        <m:r>
                          <a:rPr lang="en-GB" i="1">
                            <a:latin typeface="Cambria Math"/>
                          </a:rPr>
                          <m:t>2</m:t>
                        </m:r>
                      </m:sup>
                    </m:sSup>
                  </m:oMath>
                </a14:m>
                <a:endParaRPr lang="en-US" dirty="0">
                  <a:solidFill>
                    <a:schemeClr val="tx2">
                      <a:lumMod val="50000"/>
                    </a:schemeClr>
                  </a:solidFill>
                </a:endParaRPr>
              </a:p>
              <a:p>
                <a:pPr lvl="1"/>
                <a:r>
                  <a:rPr lang="en-US" dirty="0"/>
                  <a:t>Note: does not require matrix inversion to generate </a:t>
                </a:r>
                <a:r>
                  <a:rPr lang="en-US" dirty="0" err="1"/>
                  <a:t>X</a:t>
                </a:r>
                <a:r>
                  <a:rPr lang="en-US" baseline="-25000" dirty="0" err="1"/>
                  <a:t>b</a:t>
                </a:r>
                <a:endParaRPr lang="en-US" dirty="0">
                  <a:solidFill>
                    <a:schemeClr val="tx2">
                      <a:lumMod val="50000"/>
                    </a:schemeClr>
                  </a:solidFill>
                </a:endParaRPr>
              </a:p>
              <a:p>
                <a:r>
                  <a:rPr lang="en-US" dirty="0"/>
                  <a:t>One TE vendor questions the feasibility of the proposed test setup</a:t>
                </a:r>
              </a:p>
              <a:p>
                <a:pPr lvl="1"/>
                <a:endParaRPr lang="en-US" dirty="0"/>
              </a:p>
            </p:txBody>
          </p:sp>
        </mc:Choice>
        <mc:Fallback>
          <p:sp>
            <p:nvSpPr>
              <p:cNvPr id="3" name="Content Placeholder 2">
                <a:extLst>
                  <a:ext uri="{FF2B5EF4-FFF2-40B4-BE49-F238E27FC236}">
                    <a16:creationId xmlns:a16="http://schemas.microsoft.com/office/drawing/2014/main" id="{AA1BD8C6-7C2A-4E04-86DA-C235F3426851}"/>
                  </a:ext>
                </a:extLst>
              </p:cNvPr>
              <p:cNvSpPr>
                <a:spLocks noGrp="1" noRot="1" noChangeAspect="1" noMove="1" noResize="1" noEditPoints="1" noAdjustHandles="1" noChangeArrowheads="1" noChangeShapeType="1" noTextEdit="1"/>
              </p:cNvSpPr>
              <p:nvPr>
                <p:ph idx="1"/>
              </p:nvPr>
            </p:nvSpPr>
            <p:spPr>
              <a:blipFill>
                <a:blip r:embed="rId2"/>
                <a:stretch>
                  <a:fillRect l="-1704" t="-2426" r="-667"/>
                </a:stretch>
              </a:blipFill>
            </p:spPr>
            <p:txBody>
              <a:bodyPr/>
              <a:lstStyle/>
              <a:p>
                <a:r>
                  <a:rPr lang="sv-SE">
                    <a:noFill/>
                  </a:rPr>
                  <a:t> </a:t>
                </a:r>
              </a:p>
            </p:txBody>
          </p:sp>
        </mc:Fallback>
      </mc:AlternateContent>
    </p:spTree>
    <p:extLst>
      <p:ext uri="{BB962C8B-B14F-4D97-AF65-F5344CB8AC3E}">
        <p14:creationId xmlns:p14="http://schemas.microsoft.com/office/powerpoint/2010/main" val="9378737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4F198-A05B-47B3-9743-0B14328ABCE6}"/>
              </a:ext>
            </a:extLst>
          </p:cNvPr>
          <p:cNvSpPr>
            <a:spLocks noGrp="1"/>
          </p:cNvSpPr>
          <p:nvPr>
            <p:ph type="title"/>
          </p:nvPr>
        </p:nvSpPr>
        <p:spPr/>
        <p:txBody>
          <a:bodyPr>
            <a:normAutofit fontScale="90000"/>
          </a:bodyPr>
          <a:lstStyle/>
          <a:p>
            <a:r>
              <a:rPr lang="en-US" dirty="0"/>
              <a:t>Parameters for MU-MIMO Type II page 6</a:t>
            </a:r>
          </a:p>
        </p:txBody>
      </p:sp>
      <p:sp>
        <p:nvSpPr>
          <p:cNvPr id="3" name="Content Placeholder 2">
            <a:extLst>
              <a:ext uri="{FF2B5EF4-FFF2-40B4-BE49-F238E27FC236}">
                <a16:creationId xmlns:a16="http://schemas.microsoft.com/office/drawing/2014/main" id="{95D00881-F49D-4B26-9FB4-7322582376D3}"/>
              </a:ext>
            </a:extLst>
          </p:cNvPr>
          <p:cNvSpPr>
            <a:spLocks noGrp="1"/>
          </p:cNvSpPr>
          <p:nvPr>
            <p:ph idx="1"/>
          </p:nvPr>
        </p:nvSpPr>
        <p:spPr>
          <a:xfrm>
            <a:off x="457200" y="1600200"/>
            <a:ext cx="8229600" cy="4709120"/>
          </a:xfrm>
        </p:spPr>
        <p:txBody>
          <a:bodyPr>
            <a:normAutofit/>
          </a:bodyPr>
          <a:lstStyle/>
          <a:p>
            <a:r>
              <a:rPr lang="en-US" dirty="0"/>
              <a:t>How to generate </a:t>
            </a:r>
            <a:r>
              <a:rPr lang="en-US" dirty="0" err="1"/>
              <a:t>X</a:t>
            </a:r>
            <a:r>
              <a:rPr lang="en-US" baseline="-25000" dirty="0" err="1"/>
              <a:t>b</a:t>
            </a:r>
            <a:r>
              <a:rPr lang="en-US" dirty="0"/>
              <a:t> (channel for co-scheduled UE)</a:t>
            </a:r>
          </a:p>
          <a:p>
            <a:pPr lvl="1" hangingPunct="0"/>
            <a:r>
              <a:rPr lang="en-US" dirty="0"/>
              <a:t>Option 1: Random PMI</a:t>
            </a:r>
          </a:p>
          <a:p>
            <a:pPr lvl="2" hangingPunct="0"/>
            <a:r>
              <a:rPr lang="en-US" dirty="0"/>
              <a:t>The PMI is selected at random, given the size of type II codebook set, the PMI used may with a very low probability be equal to the PMI reported from the DUT</a:t>
            </a:r>
          </a:p>
          <a:p>
            <a:pPr lvl="1" hangingPunct="0"/>
            <a:r>
              <a:rPr lang="en-US" dirty="0"/>
              <a:t>Option 2: Fixed PMI </a:t>
            </a:r>
          </a:p>
          <a:p>
            <a:pPr lvl="2" hangingPunct="0"/>
            <a:r>
              <a:rPr lang="en-US" dirty="0"/>
              <a:t>The PMI is generated once at the start of the simulation and kept in memory to be used in the ZF precoder algorithm when a new PMI from DUT is reported.</a:t>
            </a:r>
          </a:p>
          <a:p>
            <a:endParaRPr lang="en-US" dirty="0"/>
          </a:p>
        </p:txBody>
      </p:sp>
    </p:spTree>
    <p:extLst>
      <p:ext uri="{BB962C8B-B14F-4D97-AF65-F5344CB8AC3E}">
        <p14:creationId xmlns:p14="http://schemas.microsoft.com/office/powerpoint/2010/main" val="11080330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Agreements</a:t>
            </a:r>
            <a:endParaRPr lang="zh-CN" altLang="en-US" dirty="0"/>
          </a:p>
        </p:txBody>
      </p:sp>
      <p:sp>
        <p:nvSpPr>
          <p:cNvPr id="3" name="内容占位符 2"/>
          <p:cNvSpPr>
            <a:spLocks noGrp="1"/>
          </p:cNvSpPr>
          <p:nvPr>
            <p:ph idx="1"/>
          </p:nvPr>
        </p:nvSpPr>
        <p:spPr/>
        <p:txBody>
          <a:bodyPr/>
          <a:lstStyle/>
          <a:p>
            <a:pPr marL="57150" indent="0">
              <a:buNone/>
            </a:pPr>
            <a:r>
              <a:rPr lang="en-US" altLang="zh-CN" sz="1800" dirty="0"/>
              <a:t>Make final agreements among SU-MIMO vs. MU-MIMO set-up in RAN4#97e</a:t>
            </a:r>
          </a:p>
          <a:p>
            <a:pPr lvl="1"/>
            <a:r>
              <a:rPr lang="en-US" altLang="zh-CN" sz="1400" dirty="0"/>
              <a:t>Companies are encouraged to bring simulation results for both Type II and Type I codebook under the same simulation assumption for comparison purpose.</a:t>
            </a:r>
          </a:p>
        </p:txBody>
      </p:sp>
    </p:spTree>
    <p:extLst>
      <p:ext uri="{BB962C8B-B14F-4D97-AF65-F5344CB8AC3E}">
        <p14:creationId xmlns:p14="http://schemas.microsoft.com/office/powerpoint/2010/main" val="10561059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F88AD-D1E2-44FD-978F-A7DB9C475A68}"/>
              </a:ext>
            </a:extLst>
          </p:cNvPr>
          <p:cNvSpPr>
            <a:spLocks noGrp="1"/>
          </p:cNvSpPr>
          <p:nvPr>
            <p:ph type="title"/>
          </p:nvPr>
        </p:nvSpPr>
        <p:spPr/>
        <p:txBody>
          <a:bodyPr>
            <a:normAutofit/>
          </a:bodyPr>
          <a:lstStyle/>
          <a:p>
            <a:r>
              <a:rPr lang="sv-SE" dirty="0"/>
              <a:t>Timeline of previous agreements</a:t>
            </a:r>
          </a:p>
        </p:txBody>
      </p:sp>
      <p:sp>
        <p:nvSpPr>
          <p:cNvPr id="3" name="Content Placeholder 2">
            <a:extLst>
              <a:ext uri="{FF2B5EF4-FFF2-40B4-BE49-F238E27FC236}">
                <a16:creationId xmlns:a16="http://schemas.microsoft.com/office/drawing/2014/main" id="{6EB4261A-F6F2-4424-8536-456E25167C49}"/>
              </a:ext>
            </a:extLst>
          </p:cNvPr>
          <p:cNvSpPr>
            <a:spLocks noGrp="1"/>
          </p:cNvSpPr>
          <p:nvPr>
            <p:ph idx="1"/>
          </p:nvPr>
        </p:nvSpPr>
        <p:spPr/>
        <p:txBody>
          <a:bodyPr>
            <a:normAutofit fontScale="55000" lnSpcReduction="20000"/>
          </a:bodyPr>
          <a:lstStyle/>
          <a:p>
            <a:r>
              <a:rPr lang="sv-SE" dirty="0"/>
              <a:t>#92</a:t>
            </a:r>
          </a:p>
          <a:p>
            <a:pPr lvl="1"/>
            <a:r>
              <a:rPr lang="sv-SE" dirty="0"/>
              <a:t> WF: R4-1910017</a:t>
            </a:r>
          </a:p>
          <a:p>
            <a:r>
              <a:rPr lang="sv-SE" dirty="0"/>
              <a:t>#92bis </a:t>
            </a:r>
          </a:p>
          <a:p>
            <a:pPr lvl="1"/>
            <a:r>
              <a:rPr lang="sv-SE" dirty="0"/>
              <a:t>WF: </a:t>
            </a:r>
            <a:r>
              <a:rPr lang="en-US" altLang="ja-JP" dirty="0"/>
              <a:t>R4-1912834</a:t>
            </a:r>
          </a:p>
          <a:p>
            <a:pPr lvl="1"/>
            <a:r>
              <a:rPr lang="en-US" dirty="0"/>
              <a:t>simulation assumptions:</a:t>
            </a:r>
            <a:r>
              <a:rPr lang="sv-SE" dirty="0"/>
              <a:t> R4-1912811</a:t>
            </a:r>
          </a:p>
          <a:p>
            <a:r>
              <a:rPr lang="sv-SE" dirty="0"/>
              <a:t>#93</a:t>
            </a:r>
          </a:p>
          <a:p>
            <a:pPr lvl="1"/>
            <a:r>
              <a:rPr lang="sv-SE" dirty="0"/>
              <a:t>WF: R4-1915858</a:t>
            </a:r>
          </a:p>
          <a:p>
            <a:pPr lvl="1"/>
            <a:r>
              <a:rPr lang="sv-SE" dirty="0"/>
              <a:t>Simulation assumptions: R4-1915859</a:t>
            </a:r>
          </a:p>
          <a:p>
            <a:r>
              <a:rPr lang="sv-SE" dirty="0"/>
              <a:t>#94e</a:t>
            </a:r>
          </a:p>
          <a:p>
            <a:pPr lvl="1"/>
            <a:r>
              <a:rPr lang="en-US" dirty="0"/>
              <a:t>WF: R4-2002393</a:t>
            </a:r>
          </a:p>
          <a:p>
            <a:pPr lvl="1"/>
            <a:r>
              <a:rPr lang="en-US" dirty="0"/>
              <a:t>Simulation assumptions: R4-2002394</a:t>
            </a:r>
          </a:p>
          <a:p>
            <a:r>
              <a:rPr lang="en-US" dirty="0"/>
              <a:t>#94e-Bis</a:t>
            </a:r>
          </a:p>
          <a:p>
            <a:pPr lvl="1"/>
            <a:r>
              <a:rPr lang="en-US" dirty="0"/>
              <a:t>WF: R4-2005549</a:t>
            </a:r>
          </a:p>
          <a:p>
            <a:pPr lvl="1"/>
            <a:r>
              <a:rPr lang="en-US" dirty="0"/>
              <a:t>Simulation assumptions: R4-2005550</a:t>
            </a:r>
          </a:p>
          <a:p>
            <a:r>
              <a:rPr lang="en-US" dirty="0"/>
              <a:t>#95e</a:t>
            </a:r>
          </a:p>
          <a:p>
            <a:pPr lvl="1"/>
            <a:r>
              <a:rPr lang="en-US" dirty="0"/>
              <a:t>WF: R4-2008846</a:t>
            </a:r>
          </a:p>
          <a:p>
            <a:pPr lvl="1"/>
            <a:r>
              <a:rPr lang="en-US" dirty="0"/>
              <a:t>Simulation assumptions: R4-2008847</a:t>
            </a:r>
          </a:p>
        </p:txBody>
      </p:sp>
    </p:spTree>
    <p:extLst>
      <p:ext uri="{BB962C8B-B14F-4D97-AF65-F5344CB8AC3E}">
        <p14:creationId xmlns:p14="http://schemas.microsoft.com/office/powerpoint/2010/main" val="37690086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F88AD-D1E2-44FD-978F-A7DB9C475A68}"/>
              </a:ext>
            </a:extLst>
          </p:cNvPr>
          <p:cNvSpPr>
            <a:spLocks noGrp="1"/>
          </p:cNvSpPr>
          <p:nvPr>
            <p:ph type="title"/>
          </p:nvPr>
        </p:nvSpPr>
        <p:spPr/>
        <p:txBody>
          <a:bodyPr>
            <a:normAutofit/>
          </a:bodyPr>
          <a:lstStyle/>
          <a:p>
            <a:r>
              <a:rPr lang="sv-SE" dirty="0"/>
              <a:t>Simulation assumptions</a:t>
            </a:r>
          </a:p>
        </p:txBody>
      </p:sp>
      <p:sp>
        <p:nvSpPr>
          <p:cNvPr id="3" name="Content Placeholder 2">
            <a:extLst>
              <a:ext uri="{FF2B5EF4-FFF2-40B4-BE49-F238E27FC236}">
                <a16:creationId xmlns:a16="http://schemas.microsoft.com/office/drawing/2014/main" id="{6EB4261A-F6F2-4424-8536-456E25167C49}"/>
              </a:ext>
            </a:extLst>
          </p:cNvPr>
          <p:cNvSpPr>
            <a:spLocks noGrp="1"/>
          </p:cNvSpPr>
          <p:nvPr>
            <p:ph idx="1"/>
          </p:nvPr>
        </p:nvSpPr>
        <p:spPr/>
        <p:txBody>
          <a:bodyPr>
            <a:normAutofit/>
          </a:bodyPr>
          <a:lstStyle/>
          <a:p>
            <a:r>
              <a:rPr lang="sv-SE" dirty="0"/>
              <a:t>Detailed simulation assumptions:</a:t>
            </a:r>
          </a:p>
          <a:p>
            <a:pPr lvl="1"/>
            <a:r>
              <a:rPr lang="sv-SE" dirty="0"/>
              <a:t>R4-2012690</a:t>
            </a:r>
            <a:endParaRPr lang="en-US" dirty="0"/>
          </a:p>
        </p:txBody>
      </p:sp>
    </p:spTree>
    <p:extLst>
      <p:ext uri="{BB962C8B-B14F-4D97-AF65-F5344CB8AC3E}">
        <p14:creationId xmlns:p14="http://schemas.microsoft.com/office/powerpoint/2010/main" val="297702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A6F2A-59FF-48C3-AB74-C5AEC70CF6D7}"/>
              </a:ext>
            </a:extLst>
          </p:cNvPr>
          <p:cNvSpPr>
            <a:spLocks noGrp="1"/>
          </p:cNvSpPr>
          <p:nvPr>
            <p:ph type="title"/>
          </p:nvPr>
        </p:nvSpPr>
        <p:spPr/>
        <p:txBody>
          <a:bodyPr>
            <a:normAutofit/>
          </a:bodyPr>
          <a:lstStyle/>
          <a:p>
            <a:r>
              <a:rPr lang="sv-SE" dirty="0"/>
              <a:t>PMI tests SP Type I page 1</a:t>
            </a:r>
          </a:p>
        </p:txBody>
      </p:sp>
      <p:sp>
        <p:nvSpPr>
          <p:cNvPr id="3" name="Content Placeholder 2">
            <a:extLst>
              <a:ext uri="{FF2B5EF4-FFF2-40B4-BE49-F238E27FC236}">
                <a16:creationId xmlns:a16="http://schemas.microsoft.com/office/drawing/2014/main" id="{0E765370-9A11-44A5-B155-31A04E4AFA94}"/>
              </a:ext>
            </a:extLst>
          </p:cNvPr>
          <p:cNvSpPr>
            <a:spLocks noGrp="1"/>
          </p:cNvSpPr>
          <p:nvPr>
            <p:ph idx="1"/>
          </p:nvPr>
        </p:nvSpPr>
        <p:spPr/>
        <p:txBody>
          <a:bodyPr>
            <a:normAutofit/>
          </a:bodyPr>
          <a:lstStyle/>
          <a:p>
            <a:r>
              <a:rPr lang="sv-SE" dirty="0"/>
              <a:t>Further check gain requirements and alignment results</a:t>
            </a:r>
          </a:p>
        </p:txBody>
      </p:sp>
      <p:graphicFrame>
        <p:nvGraphicFramePr>
          <p:cNvPr id="6" name="Table 5">
            <a:extLst>
              <a:ext uri="{FF2B5EF4-FFF2-40B4-BE49-F238E27FC236}">
                <a16:creationId xmlns:a16="http://schemas.microsoft.com/office/drawing/2014/main" id="{D5953144-8C8A-48D0-9940-A3E9E22FD170}"/>
              </a:ext>
            </a:extLst>
          </p:cNvPr>
          <p:cNvGraphicFramePr>
            <a:graphicFrameLocks noGrp="1"/>
          </p:cNvGraphicFramePr>
          <p:nvPr>
            <p:extLst>
              <p:ext uri="{D42A27DB-BD31-4B8C-83A1-F6EECF244321}">
                <p14:modId xmlns:p14="http://schemas.microsoft.com/office/powerpoint/2010/main" val="3555605949"/>
              </p:ext>
            </p:extLst>
          </p:nvPr>
        </p:nvGraphicFramePr>
        <p:xfrm>
          <a:off x="1727684" y="3356992"/>
          <a:ext cx="5688632" cy="2016225"/>
        </p:xfrm>
        <a:graphic>
          <a:graphicData uri="http://schemas.openxmlformats.org/drawingml/2006/table">
            <a:tbl>
              <a:tblPr firstRow="1" firstCol="1" bandRow="1">
                <a:tableStyleId>{5C22544A-7EE6-4342-B048-85BDC9FD1C3A}</a:tableStyleId>
              </a:tblPr>
              <a:tblGrid>
                <a:gridCol w="950759">
                  <a:extLst>
                    <a:ext uri="{9D8B030D-6E8A-4147-A177-3AD203B41FA5}">
                      <a16:colId xmlns:a16="http://schemas.microsoft.com/office/drawing/2014/main" val="4065440251"/>
                    </a:ext>
                  </a:extLst>
                </a:gridCol>
                <a:gridCol w="981815">
                  <a:extLst>
                    <a:ext uri="{9D8B030D-6E8A-4147-A177-3AD203B41FA5}">
                      <a16:colId xmlns:a16="http://schemas.microsoft.com/office/drawing/2014/main" val="753076244"/>
                    </a:ext>
                  </a:extLst>
                </a:gridCol>
                <a:gridCol w="1003314">
                  <a:extLst>
                    <a:ext uri="{9D8B030D-6E8A-4147-A177-3AD203B41FA5}">
                      <a16:colId xmlns:a16="http://schemas.microsoft.com/office/drawing/2014/main" val="606970091"/>
                    </a:ext>
                  </a:extLst>
                </a:gridCol>
                <a:gridCol w="926075">
                  <a:extLst>
                    <a:ext uri="{9D8B030D-6E8A-4147-A177-3AD203B41FA5}">
                      <a16:colId xmlns:a16="http://schemas.microsoft.com/office/drawing/2014/main" val="1360038222"/>
                    </a:ext>
                  </a:extLst>
                </a:gridCol>
                <a:gridCol w="889446">
                  <a:extLst>
                    <a:ext uri="{9D8B030D-6E8A-4147-A177-3AD203B41FA5}">
                      <a16:colId xmlns:a16="http://schemas.microsoft.com/office/drawing/2014/main" val="1390257785"/>
                    </a:ext>
                  </a:extLst>
                </a:gridCol>
                <a:gridCol w="937223">
                  <a:extLst>
                    <a:ext uri="{9D8B030D-6E8A-4147-A177-3AD203B41FA5}">
                      <a16:colId xmlns:a16="http://schemas.microsoft.com/office/drawing/2014/main" val="3753753354"/>
                    </a:ext>
                  </a:extLst>
                </a:gridCol>
              </a:tblGrid>
              <a:tr h="622773">
                <a:tc>
                  <a:txBody>
                    <a:bodyPr/>
                    <a:lstStyle/>
                    <a:p>
                      <a:pPr algn="just" fontAlgn="base" hangingPunct="0">
                        <a:spcBef>
                          <a:spcPts val="300"/>
                        </a:spcBef>
                        <a:spcAft>
                          <a:spcPts val="300"/>
                        </a:spcAft>
                      </a:pPr>
                      <a:r>
                        <a:rPr lang="en-GB" sz="1000" dirty="0">
                          <a:effectLst/>
                        </a:rPr>
                        <a:t> </a:t>
                      </a:r>
                      <a:endParaRPr lang="sv-SE" sz="1000" dirty="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Bef>
                          <a:spcPts val="300"/>
                        </a:spcBef>
                        <a:spcAft>
                          <a:spcPts val="300"/>
                        </a:spcAft>
                      </a:pPr>
                      <a:r>
                        <a:rPr lang="en-GB" sz="1000">
                          <a:effectLst/>
                        </a:rPr>
                        <a:t>CTC, HW, Ericsson</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Samsung, Intel</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Intel, CTC</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QC</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Apple</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894390002"/>
                  </a:ext>
                </a:extLst>
              </a:tr>
              <a:tr h="311386">
                <a:tc>
                  <a:txBody>
                    <a:bodyPr/>
                    <a:lstStyle/>
                    <a:p>
                      <a:pPr algn="just" fontAlgn="base" hangingPunct="0">
                        <a:spcBef>
                          <a:spcPts val="300"/>
                        </a:spcBef>
                        <a:spcAft>
                          <a:spcPts val="300"/>
                        </a:spcAft>
                      </a:pPr>
                      <a:r>
                        <a:rPr lang="en-GB" sz="1000">
                          <a:effectLst/>
                        </a:rPr>
                        <a:t>16T2R</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2.5</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2.0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2.5</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2.0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dirty="0">
                          <a:effectLst/>
                        </a:rPr>
                        <a:t>2.6</a:t>
                      </a:r>
                      <a:endParaRPr lang="sv-SE" sz="10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772069305"/>
                  </a:ext>
                </a:extLst>
              </a:tr>
              <a:tr h="459294">
                <a:tc>
                  <a:txBody>
                    <a:bodyPr/>
                    <a:lstStyle/>
                    <a:p>
                      <a:pPr algn="just" fontAlgn="base" hangingPunct="0">
                        <a:spcBef>
                          <a:spcPts val="300"/>
                        </a:spcBef>
                        <a:spcAft>
                          <a:spcPts val="300"/>
                        </a:spcAft>
                      </a:pPr>
                      <a:r>
                        <a:rPr lang="en-GB" sz="1000">
                          <a:effectLst/>
                        </a:rPr>
                        <a:t>16T4R</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dirty="0">
                          <a:effectLst/>
                        </a:rPr>
                        <a:t>3.5</a:t>
                      </a:r>
                      <a:endParaRPr lang="sv-SE" sz="1000" dirty="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2.0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2.5</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3.0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2.6</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134196655"/>
                  </a:ext>
                </a:extLst>
              </a:tr>
              <a:tr h="311386">
                <a:tc>
                  <a:txBody>
                    <a:bodyPr/>
                    <a:lstStyle/>
                    <a:p>
                      <a:pPr algn="just" fontAlgn="base" hangingPunct="0">
                        <a:spcBef>
                          <a:spcPts val="300"/>
                        </a:spcBef>
                        <a:spcAft>
                          <a:spcPts val="300"/>
                        </a:spcAft>
                      </a:pPr>
                      <a:r>
                        <a:rPr lang="en-GB" sz="1000">
                          <a:effectLst/>
                        </a:rPr>
                        <a:t>32T2R</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5.0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4.5</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5.0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4.5</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 </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330158846"/>
                  </a:ext>
                </a:extLst>
              </a:tr>
              <a:tr h="311386">
                <a:tc>
                  <a:txBody>
                    <a:bodyPr/>
                    <a:lstStyle/>
                    <a:p>
                      <a:pPr algn="just" fontAlgn="base" hangingPunct="0">
                        <a:spcBef>
                          <a:spcPts val="300"/>
                        </a:spcBef>
                        <a:spcAft>
                          <a:spcPts val="300"/>
                        </a:spcAft>
                      </a:pPr>
                      <a:r>
                        <a:rPr lang="en-GB" sz="1000">
                          <a:effectLst/>
                        </a:rPr>
                        <a:t>32T4R</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8.0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4.5</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5.0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a:effectLst/>
                        </a:rPr>
                        <a:t>8.0</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just" fontAlgn="base" hangingPunct="0">
                        <a:spcBef>
                          <a:spcPts val="300"/>
                        </a:spcBef>
                        <a:spcAft>
                          <a:spcPts val="300"/>
                        </a:spcAft>
                      </a:pPr>
                      <a:r>
                        <a:rPr lang="en-GB" sz="1000" dirty="0">
                          <a:effectLst/>
                        </a:rPr>
                        <a:t> </a:t>
                      </a:r>
                      <a:endParaRPr lang="sv-SE" sz="10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509749378"/>
                  </a:ext>
                </a:extLst>
              </a:tr>
            </a:tbl>
          </a:graphicData>
        </a:graphic>
      </p:graphicFrame>
    </p:spTree>
    <p:extLst>
      <p:ext uri="{BB962C8B-B14F-4D97-AF65-F5344CB8AC3E}">
        <p14:creationId xmlns:p14="http://schemas.microsoft.com/office/powerpoint/2010/main" val="3126926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E5A3F-97A3-45B0-B458-2AEB9CB86FD3}"/>
              </a:ext>
            </a:extLst>
          </p:cNvPr>
          <p:cNvSpPr>
            <a:spLocks noGrp="1"/>
          </p:cNvSpPr>
          <p:nvPr>
            <p:ph type="title"/>
          </p:nvPr>
        </p:nvSpPr>
        <p:spPr/>
        <p:txBody>
          <a:bodyPr/>
          <a:lstStyle/>
          <a:p>
            <a:r>
              <a:rPr lang="sv-SE" dirty="0"/>
              <a:t>Type II test setup</a:t>
            </a:r>
          </a:p>
        </p:txBody>
      </p:sp>
      <p:sp>
        <p:nvSpPr>
          <p:cNvPr id="3" name="Content Placeholder 2">
            <a:extLst>
              <a:ext uri="{FF2B5EF4-FFF2-40B4-BE49-F238E27FC236}">
                <a16:creationId xmlns:a16="http://schemas.microsoft.com/office/drawing/2014/main" id="{9E3E20BE-06E8-43B1-8D81-3EF5E191A932}"/>
              </a:ext>
            </a:extLst>
          </p:cNvPr>
          <p:cNvSpPr>
            <a:spLocks noGrp="1"/>
          </p:cNvSpPr>
          <p:nvPr>
            <p:ph idx="1"/>
          </p:nvPr>
        </p:nvSpPr>
        <p:spPr/>
        <p:txBody>
          <a:bodyPr>
            <a:normAutofit fontScale="55000" lnSpcReduction="20000"/>
          </a:bodyPr>
          <a:lstStyle/>
          <a:p>
            <a:r>
              <a:rPr lang="sv-SE" altLang="zh-CN" dirty="0"/>
              <a:t>Test setup:</a:t>
            </a:r>
          </a:p>
          <a:p>
            <a:pPr lvl="1"/>
            <a:r>
              <a:rPr lang="en-GB" dirty="0"/>
              <a:t>Option 1: Only use SU-MIMO test setup, i.e., one tested UE</a:t>
            </a:r>
          </a:p>
          <a:p>
            <a:pPr lvl="1"/>
            <a:r>
              <a:rPr lang="en-GB" dirty="0"/>
              <a:t>Option 2: MU-MIMO based test setup,  i.e., one tested UE + one co-scheduled UE (generated by TE)</a:t>
            </a:r>
          </a:p>
          <a:p>
            <a:pPr lvl="1"/>
            <a:r>
              <a:rPr lang="en-GB" dirty="0"/>
              <a:t>Option 3: Using SU-MIMO set-up to Introduce PMI test cases. Meanwhile a MU-MIMO setup based demodulation test with test metric of either follow PMI based or random PMI based throughput can be introduced </a:t>
            </a:r>
          </a:p>
          <a:p>
            <a:r>
              <a:rPr lang="en-US" altLang="zh-CN" dirty="0"/>
              <a:t>The baseline receiver assumption is UE without interference cancellation capability with/without co-scheduled UE.</a:t>
            </a:r>
          </a:p>
          <a:p>
            <a:r>
              <a:rPr lang="en-US" dirty="0"/>
              <a:t>Under the baseline UE receiver assumption, the PMI calculation processing will not change with and without co-scheduled UE.</a:t>
            </a:r>
          </a:p>
          <a:p>
            <a:r>
              <a:rPr lang="en-US" dirty="0"/>
              <a:t>The test purpose of such requirements is to verify UE PMI reporting accuracy following NW configuration with RAN1 feature: enhanced type II codebook </a:t>
            </a:r>
          </a:p>
          <a:p>
            <a:pPr lvl="1" hangingPunct="0"/>
            <a:r>
              <a:rPr lang="en-US" dirty="0"/>
              <a:t>There is no restriction for gNB scheduling with such requirements. </a:t>
            </a:r>
          </a:p>
          <a:p>
            <a:pPr lvl="1" hangingPunct="0"/>
            <a:r>
              <a:rPr lang="en-US" dirty="0"/>
              <a:t>RAN4 need to ensure UE reporting PMI follow Type II codebook other than Type I codebook under proper test set-up either with MU-MIMO set-up or SU-MIMO set-up.</a:t>
            </a:r>
          </a:p>
          <a:p>
            <a:pPr lvl="1" hangingPunct="0"/>
            <a:r>
              <a:rPr lang="en-US" dirty="0"/>
              <a:t>We need to ensure the performance requirements with proper test set-up as receiver implementation agonistic manner i.e. no punishment for advanced receiver with inference cancellation capability.</a:t>
            </a:r>
          </a:p>
          <a:p>
            <a:endParaRPr lang="sv-SE" dirty="0"/>
          </a:p>
        </p:txBody>
      </p:sp>
    </p:spTree>
    <p:extLst>
      <p:ext uri="{BB962C8B-B14F-4D97-AF65-F5344CB8AC3E}">
        <p14:creationId xmlns:p14="http://schemas.microsoft.com/office/powerpoint/2010/main" val="1667463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35919-F419-4832-AB0F-A7FD6F7E77BF}"/>
              </a:ext>
            </a:extLst>
          </p:cNvPr>
          <p:cNvSpPr>
            <a:spLocks noGrp="1"/>
          </p:cNvSpPr>
          <p:nvPr>
            <p:ph type="title"/>
          </p:nvPr>
        </p:nvSpPr>
        <p:spPr/>
        <p:txBody>
          <a:bodyPr>
            <a:normAutofit fontScale="90000"/>
          </a:bodyPr>
          <a:lstStyle/>
          <a:p>
            <a:r>
              <a:rPr lang="sv-SE" dirty="0"/>
              <a:t>Parameters for SU-MIMO Type II page 1</a:t>
            </a:r>
          </a:p>
        </p:txBody>
      </p:sp>
      <p:sp>
        <p:nvSpPr>
          <p:cNvPr id="3" name="Content Placeholder 2">
            <a:extLst>
              <a:ext uri="{FF2B5EF4-FFF2-40B4-BE49-F238E27FC236}">
                <a16:creationId xmlns:a16="http://schemas.microsoft.com/office/drawing/2014/main" id="{C5C7312E-0BE5-43CD-A26F-CF0586620D2B}"/>
              </a:ext>
            </a:extLst>
          </p:cNvPr>
          <p:cNvSpPr>
            <a:spLocks noGrp="1"/>
          </p:cNvSpPr>
          <p:nvPr>
            <p:ph idx="1"/>
          </p:nvPr>
        </p:nvSpPr>
        <p:spPr/>
        <p:txBody>
          <a:bodyPr>
            <a:normAutofit fontScale="55000" lnSpcReduction="20000"/>
          </a:bodyPr>
          <a:lstStyle/>
          <a:p>
            <a:r>
              <a:rPr lang="sv-SE" dirty="0"/>
              <a:t>Codebook construction</a:t>
            </a:r>
          </a:p>
          <a:p>
            <a:pPr lvl="1"/>
            <a:r>
              <a:rPr lang="sv-SE" dirty="0"/>
              <a:t>16Tx ports (N1,N2) = (4,2), (O1, O2) = (4,4)</a:t>
            </a:r>
            <a:r>
              <a:rPr lang="sv-SE" dirty="0">
                <a:highlight>
                  <a:srgbClr val="FFFF00"/>
                </a:highlight>
              </a:rPr>
              <a:t> </a:t>
            </a:r>
          </a:p>
          <a:p>
            <a:r>
              <a:rPr lang="sv-SE" dirty="0"/>
              <a:t>L (numberOfBeams)</a:t>
            </a:r>
          </a:p>
          <a:p>
            <a:pPr lvl="1"/>
            <a:r>
              <a:rPr lang="sv-SE" dirty="0"/>
              <a:t>2</a:t>
            </a:r>
          </a:p>
          <a:p>
            <a:r>
              <a:rPr lang="sv-SE" dirty="0"/>
              <a:t>N</a:t>
            </a:r>
            <a:r>
              <a:rPr lang="sv-SE" baseline="-25000" dirty="0"/>
              <a:t>psk </a:t>
            </a:r>
            <a:r>
              <a:rPr lang="sv-SE" dirty="0"/>
              <a:t>(phaseAlphabetSize)</a:t>
            </a:r>
            <a:endParaRPr lang="sv-SE" baseline="-25000" dirty="0"/>
          </a:p>
          <a:p>
            <a:pPr lvl="1"/>
            <a:r>
              <a:rPr lang="sv-SE" dirty="0"/>
              <a:t>8</a:t>
            </a:r>
          </a:p>
          <a:p>
            <a:r>
              <a:rPr lang="sv-SE" dirty="0"/>
              <a:t>SubbandAmplitude</a:t>
            </a:r>
          </a:p>
          <a:p>
            <a:pPr lvl="1"/>
            <a:r>
              <a:rPr lang="sv-SE" dirty="0"/>
              <a:t>Option 1: False</a:t>
            </a:r>
          </a:p>
          <a:p>
            <a:pPr lvl="1"/>
            <a:r>
              <a:rPr lang="sv-SE" dirty="0"/>
              <a:t>Option 2: True</a:t>
            </a:r>
          </a:p>
          <a:p>
            <a:r>
              <a:rPr lang="sv-SE" dirty="0"/>
              <a:t>PMI-FormatIndicator</a:t>
            </a:r>
          </a:p>
          <a:p>
            <a:pPr lvl="1"/>
            <a:r>
              <a:rPr lang="sv-SE" dirty="0"/>
              <a:t>Option 1: Wideband</a:t>
            </a:r>
          </a:p>
          <a:p>
            <a:pPr lvl="1"/>
            <a:r>
              <a:rPr lang="sv-SE" dirty="0"/>
              <a:t>Option 2: Subband</a:t>
            </a:r>
          </a:p>
          <a:p>
            <a:pPr lvl="0"/>
            <a:r>
              <a:rPr lang="en-GB" dirty="0"/>
              <a:t>Propagation condition</a:t>
            </a:r>
            <a:endParaRPr lang="sv-SE" dirty="0"/>
          </a:p>
          <a:p>
            <a:pPr lvl="1"/>
            <a:r>
              <a:rPr lang="en-GB" dirty="0"/>
              <a:t>TDLA30-5</a:t>
            </a:r>
            <a:endParaRPr lang="sv-SE" dirty="0"/>
          </a:p>
          <a:p>
            <a:pPr lvl="0"/>
            <a:r>
              <a:rPr lang="en-GB" dirty="0"/>
              <a:t>MIMO correlation</a:t>
            </a:r>
            <a:endParaRPr lang="sv-SE" dirty="0"/>
          </a:p>
          <a:p>
            <a:pPr lvl="1"/>
            <a:r>
              <a:rPr lang="en-GB" dirty="0"/>
              <a:t>Option 1: XP High</a:t>
            </a:r>
            <a:endParaRPr lang="sv-SE" dirty="0"/>
          </a:p>
          <a:p>
            <a:pPr lvl="1"/>
            <a:r>
              <a:rPr lang="en-GB" dirty="0"/>
              <a:t>Option 2: XP Medium</a:t>
            </a:r>
            <a:endParaRPr lang="sv-SE" dirty="0"/>
          </a:p>
          <a:p>
            <a:endParaRPr lang="sv-SE" dirty="0">
              <a:highlight>
                <a:srgbClr val="FFFF00"/>
              </a:highlight>
            </a:endParaRPr>
          </a:p>
          <a:p>
            <a:pPr marL="457200" lvl="1" indent="0">
              <a:buNone/>
            </a:pPr>
            <a:endParaRPr lang="sv-SE" dirty="0">
              <a:highlight>
                <a:srgbClr val="FFFF00"/>
              </a:highlight>
            </a:endParaRPr>
          </a:p>
        </p:txBody>
      </p:sp>
    </p:spTree>
    <p:extLst>
      <p:ext uri="{BB962C8B-B14F-4D97-AF65-F5344CB8AC3E}">
        <p14:creationId xmlns:p14="http://schemas.microsoft.com/office/powerpoint/2010/main" val="929625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35919-F419-4832-AB0F-A7FD6F7E77BF}"/>
              </a:ext>
            </a:extLst>
          </p:cNvPr>
          <p:cNvSpPr>
            <a:spLocks noGrp="1"/>
          </p:cNvSpPr>
          <p:nvPr>
            <p:ph type="title"/>
          </p:nvPr>
        </p:nvSpPr>
        <p:spPr/>
        <p:txBody>
          <a:bodyPr>
            <a:normAutofit fontScale="90000"/>
          </a:bodyPr>
          <a:lstStyle/>
          <a:p>
            <a:r>
              <a:rPr lang="sv-SE" dirty="0"/>
              <a:t>Parameters for SU-MIMO Type II page 2</a:t>
            </a:r>
          </a:p>
        </p:txBody>
      </p:sp>
      <p:sp>
        <p:nvSpPr>
          <p:cNvPr id="3" name="Content Placeholder 2">
            <a:extLst>
              <a:ext uri="{FF2B5EF4-FFF2-40B4-BE49-F238E27FC236}">
                <a16:creationId xmlns:a16="http://schemas.microsoft.com/office/drawing/2014/main" id="{C5C7312E-0BE5-43CD-A26F-CF0586620D2B}"/>
              </a:ext>
            </a:extLst>
          </p:cNvPr>
          <p:cNvSpPr>
            <a:spLocks noGrp="1"/>
          </p:cNvSpPr>
          <p:nvPr>
            <p:ph idx="1"/>
          </p:nvPr>
        </p:nvSpPr>
        <p:spPr/>
        <p:txBody>
          <a:bodyPr>
            <a:normAutofit fontScale="92500" lnSpcReduction="10000"/>
          </a:bodyPr>
          <a:lstStyle/>
          <a:p>
            <a:pPr lvl="0"/>
            <a:r>
              <a:rPr lang="en-GB" sz="2400" dirty="0"/>
              <a:t>MCS and rank</a:t>
            </a:r>
          </a:p>
          <a:p>
            <a:pPr lvl="1"/>
            <a:r>
              <a:rPr lang="en-GB" sz="2000" dirty="0"/>
              <a:t>MCS 20, rank 2</a:t>
            </a:r>
            <a:endParaRPr lang="sv-SE" sz="2000" dirty="0"/>
          </a:p>
          <a:p>
            <a:pPr lvl="0"/>
            <a:r>
              <a:rPr lang="en-GB" sz="2400" dirty="0"/>
              <a:t>Beam steering model</a:t>
            </a:r>
            <a:endParaRPr lang="sv-SE" sz="2400" dirty="0"/>
          </a:p>
          <a:p>
            <a:pPr lvl="1"/>
            <a:r>
              <a:rPr lang="en-US" sz="2000" dirty="0"/>
              <a:t>For Rel-15 Type II codebook test:</a:t>
            </a:r>
          </a:p>
          <a:p>
            <a:pPr lvl="2"/>
            <a:r>
              <a:rPr lang="en-US" sz="1800" dirty="0"/>
              <a:t>Configure only two beams in beam steering model for Rel-15 Type II codebook test. </a:t>
            </a:r>
          </a:p>
          <a:p>
            <a:pPr lvl="1"/>
            <a:r>
              <a:rPr lang="en-US" sz="2000" dirty="0"/>
              <a:t>specifying beam steering model into specification:</a:t>
            </a:r>
          </a:p>
          <a:p>
            <a:pPr lvl="2"/>
            <a:r>
              <a:rPr lang="en-US" sz="1800" dirty="0"/>
              <a:t>Reuse the agreement from Rel-16 </a:t>
            </a:r>
            <a:r>
              <a:rPr lang="en-US" sz="1800" dirty="0" err="1"/>
              <a:t>eMIMO</a:t>
            </a:r>
            <a:r>
              <a:rPr lang="en-US" sz="1800" dirty="0"/>
              <a:t> </a:t>
            </a:r>
            <a:r>
              <a:rPr lang="en-US" sz="1800" dirty="0" err="1"/>
              <a:t>demod</a:t>
            </a:r>
            <a:r>
              <a:rPr lang="en-US" sz="1800" dirty="0"/>
              <a:t>.</a:t>
            </a:r>
          </a:p>
          <a:p>
            <a:pPr lvl="0"/>
            <a:r>
              <a:rPr lang="en-GB" sz="2400" dirty="0"/>
              <a:t>Test metric</a:t>
            </a:r>
            <a:endParaRPr lang="sv-SE" sz="2400" dirty="0"/>
          </a:p>
          <a:p>
            <a:pPr lvl="1"/>
            <a:r>
              <a:rPr lang="en-GB" sz="2000" dirty="0"/>
              <a:t>TP ratio between following PMI and rand PMI</a:t>
            </a:r>
            <a:endParaRPr lang="sv-SE" sz="2000" dirty="0"/>
          </a:p>
          <a:p>
            <a:r>
              <a:rPr lang="en-GB" altLang="zh-CN" sz="2400" dirty="0" err="1"/>
              <a:t>Subband</a:t>
            </a:r>
            <a:r>
              <a:rPr lang="en-GB" altLang="zh-CN" sz="2400" dirty="0"/>
              <a:t> size</a:t>
            </a:r>
            <a:endParaRPr lang="zh-CN" altLang="zh-CN" sz="2400" dirty="0"/>
          </a:p>
          <a:p>
            <a:pPr lvl="1"/>
            <a:r>
              <a:rPr lang="en-GB" altLang="zh-CN" sz="2100" dirty="0"/>
              <a:t>Option 1: 4 for FDD and 8 for TDD</a:t>
            </a:r>
            <a:endParaRPr lang="zh-CN" altLang="zh-CN" sz="2100" dirty="0"/>
          </a:p>
          <a:p>
            <a:pPr lvl="1"/>
            <a:r>
              <a:rPr lang="en-GB" altLang="zh-CN" sz="2100" dirty="0"/>
              <a:t>Option 2: 8 for FDD and 16 for TDD</a:t>
            </a:r>
            <a:endParaRPr lang="zh-CN" altLang="zh-CN" sz="2100" dirty="0"/>
          </a:p>
          <a:p>
            <a:endParaRPr lang="sv-SE" dirty="0">
              <a:highlight>
                <a:srgbClr val="FFFF00"/>
              </a:highlight>
            </a:endParaRPr>
          </a:p>
          <a:p>
            <a:endParaRPr lang="sv-SE" dirty="0">
              <a:highlight>
                <a:srgbClr val="FFFF00"/>
              </a:highlight>
            </a:endParaRPr>
          </a:p>
          <a:p>
            <a:pPr marL="457200" lvl="1" indent="0">
              <a:buNone/>
            </a:pPr>
            <a:endParaRPr lang="sv-SE" dirty="0">
              <a:highlight>
                <a:srgbClr val="FFFF00"/>
              </a:highlight>
            </a:endParaRPr>
          </a:p>
        </p:txBody>
      </p:sp>
    </p:spTree>
    <p:extLst>
      <p:ext uri="{BB962C8B-B14F-4D97-AF65-F5344CB8AC3E}">
        <p14:creationId xmlns:p14="http://schemas.microsoft.com/office/powerpoint/2010/main" val="3548764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35919-F419-4832-AB0F-A7FD6F7E77BF}"/>
              </a:ext>
            </a:extLst>
          </p:cNvPr>
          <p:cNvSpPr>
            <a:spLocks noGrp="1"/>
          </p:cNvSpPr>
          <p:nvPr>
            <p:ph type="title"/>
          </p:nvPr>
        </p:nvSpPr>
        <p:spPr/>
        <p:txBody>
          <a:bodyPr>
            <a:normAutofit fontScale="90000"/>
          </a:bodyPr>
          <a:lstStyle/>
          <a:p>
            <a:r>
              <a:rPr lang="sv-SE" dirty="0"/>
              <a:t>Parameters for SU-MIMO Type II page 3</a:t>
            </a:r>
          </a:p>
        </p:txBody>
      </p:sp>
      <p:sp>
        <p:nvSpPr>
          <p:cNvPr id="3" name="Content Placeholder 2">
            <a:extLst>
              <a:ext uri="{FF2B5EF4-FFF2-40B4-BE49-F238E27FC236}">
                <a16:creationId xmlns:a16="http://schemas.microsoft.com/office/drawing/2014/main" id="{C5C7312E-0BE5-43CD-A26F-CF0586620D2B}"/>
              </a:ext>
            </a:extLst>
          </p:cNvPr>
          <p:cNvSpPr>
            <a:spLocks noGrp="1"/>
          </p:cNvSpPr>
          <p:nvPr>
            <p:ph idx="1"/>
          </p:nvPr>
        </p:nvSpPr>
        <p:spPr>
          <a:xfrm>
            <a:off x="457200" y="1600200"/>
            <a:ext cx="8229600" cy="4997152"/>
          </a:xfrm>
        </p:spPr>
        <p:txBody>
          <a:bodyPr>
            <a:normAutofit fontScale="85000" lnSpcReduction="20000"/>
          </a:bodyPr>
          <a:lstStyle/>
          <a:p>
            <a:pPr lvl="0"/>
            <a:r>
              <a:rPr lang="en-US" dirty="0"/>
              <a:t>Implementation of Random Type II PMI</a:t>
            </a:r>
          </a:p>
          <a:p>
            <a:pPr lvl="1"/>
            <a:r>
              <a:rPr lang="en-US" dirty="0"/>
              <a:t>Proposal 1: A common way of doing random PMI for Type II codebook simulation might need to be agreed in order to reach sufficient randomization and meanwhile avoid uncertainty and unexpected results brought by infinite random parameters.</a:t>
            </a:r>
          </a:p>
          <a:p>
            <a:pPr lvl="2">
              <a:spcBef>
                <a:spcPts val="300"/>
              </a:spcBef>
              <a:spcAft>
                <a:spcPts val="300"/>
              </a:spcAft>
              <a:buFont typeface="Courier New"/>
              <a:buChar char="o"/>
              <a:tabLst>
                <a:tab pos="307340" algn="l"/>
                <a:tab pos="450215" algn="l"/>
                <a:tab pos="1371600" algn="l"/>
              </a:tabLst>
            </a:pPr>
            <a:r>
              <a:rPr lang="en-US" altLang="zh-CN" dirty="0">
                <a:ea typeface="等线"/>
              </a:rPr>
              <a:t>Beam </a:t>
            </a:r>
            <a:r>
              <a:rPr lang="en-US" altLang="zh-CN" dirty="0"/>
              <a:t>randomization</a:t>
            </a:r>
            <a:r>
              <a:rPr lang="en-US" altLang="zh-CN" dirty="0">
                <a:ea typeface="等线"/>
              </a:rPr>
              <a:t>:</a:t>
            </a:r>
            <a:endParaRPr lang="zh-CN" altLang="zh-CN" dirty="0"/>
          </a:p>
          <a:p>
            <a:pPr lvl="3">
              <a:spcBef>
                <a:spcPts val="300"/>
              </a:spcBef>
              <a:spcAft>
                <a:spcPts val="300"/>
              </a:spcAft>
              <a:buFont typeface="Wingdings"/>
              <a:buChar char=""/>
              <a:tabLst>
                <a:tab pos="307340" algn="l"/>
                <a:tab pos="450215" algn="l"/>
                <a:tab pos="683895" algn="l"/>
                <a:tab pos="914400" algn="l"/>
                <a:tab pos="1828800" algn="l"/>
                <a:tab pos="2055495" algn="l"/>
              </a:tabLst>
            </a:pPr>
            <a:r>
              <a:rPr lang="en-GB" altLang="zh-CN" dirty="0"/>
              <a:t>Option 1: Randomly select a beam combination from a set which include all possible beam combinations </a:t>
            </a:r>
            <a:endParaRPr lang="zh-CN" altLang="zh-CN" dirty="0"/>
          </a:p>
          <a:p>
            <a:pPr lvl="3">
              <a:spcBef>
                <a:spcPts val="300"/>
              </a:spcBef>
              <a:spcAft>
                <a:spcPts val="300"/>
              </a:spcAft>
              <a:buFont typeface="Wingdings"/>
              <a:buChar char=""/>
              <a:tabLst>
                <a:tab pos="307340" algn="l"/>
                <a:tab pos="450215" algn="l"/>
                <a:tab pos="683895" algn="l"/>
                <a:tab pos="914400" algn="l"/>
                <a:tab pos="1828800" algn="l"/>
                <a:tab pos="2055495" algn="l"/>
              </a:tabLst>
            </a:pPr>
            <a:r>
              <a:rPr lang="en-GB" altLang="zh-CN" dirty="0"/>
              <a:t>Option 2: Limit the set of possible beams to the possible beams under the configuration of following PMI </a:t>
            </a:r>
            <a:endParaRPr lang="zh-CN" altLang="zh-CN" dirty="0"/>
          </a:p>
          <a:p>
            <a:pPr lvl="2">
              <a:spcBef>
                <a:spcPts val="300"/>
              </a:spcBef>
              <a:spcAft>
                <a:spcPts val="300"/>
              </a:spcAft>
              <a:buFont typeface="Courier New"/>
              <a:buChar char="o"/>
              <a:tabLst>
                <a:tab pos="307340" algn="l"/>
                <a:tab pos="450215" algn="l"/>
                <a:tab pos="1371600" algn="l"/>
              </a:tabLst>
            </a:pPr>
            <a:r>
              <a:rPr lang="en-US" altLang="zh-CN" dirty="0">
                <a:ea typeface="等线"/>
              </a:rPr>
              <a:t>Amplitude and phase coefficient </a:t>
            </a:r>
            <a:r>
              <a:rPr lang="en-US" altLang="zh-CN" dirty="0"/>
              <a:t>randomization:</a:t>
            </a:r>
            <a:endParaRPr lang="zh-CN" altLang="zh-CN" dirty="0"/>
          </a:p>
          <a:p>
            <a:pPr lvl="3">
              <a:spcBef>
                <a:spcPts val="300"/>
              </a:spcBef>
              <a:spcAft>
                <a:spcPts val="300"/>
              </a:spcAft>
              <a:buFont typeface="Wingdings"/>
              <a:buChar char=""/>
              <a:tabLst>
                <a:tab pos="307340" algn="l"/>
                <a:tab pos="450215" algn="l"/>
                <a:tab pos="683895" algn="l"/>
                <a:tab pos="914400" algn="l"/>
                <a:tab pos="1828800" algn="l"/>
                <a:tab pos="2055495" algn="l"/>
              </a:tabLst>
            </a:pPr>
            <a:r>
              <a:rPr lang="en-GB" altLang="zh-CN" dirty="0"/>
              <a:t>Option 1: For each weighting coefficient, independently and randomly chose an amplitude quantization gear and a phase quantization gear. To at least ensure one of the weighting coefficients is quantized as the highest grade, phase quantization is 0 gear and its position at 2L is randomly generated.</a:t>
            </a:r>
            <a:endParaRPr lang="zh-CN" altLang="zh-CN" dirty="0"/>
          </a:p>
          <a:p>
            <a:pPr lvl="2">
              <a:spcBef>
                <a:spcPts val="300"/>
              </a:spcBef>
              <a:spcAft>
                <a:spcPts val="300"/>
              </a:spcAft>
              <a:buFont typeface="Courier New"/>
              <a:buChar char="o"/>
              <a:tabLst>
                <a:tab pos="307340" algn="l"/>
                <a:tab pos="450215" algn="l"/>
                <a:tab pos="1371600" algn="l"/>
              </a:tabLst>
            </a:pPr>
            <a:r>
              <a:rPr lang="en-US" dirty="0">
                <a:ea typeface="等线"/>
              </a:rPr>
              <a:t>Note: The set is limited due to the limitation of quantization gears.</a:t>
            </a:r>
          </a:p>
        </p:txBody>
      </p:sp>
    </p:spTree>
    <p:extLst>
      <p:ext uri="{BB962C8B-B14F-4D97-AF65-F5344CB8AC3E}">
        <p14:creationId xmlns:p14="http://schemas.microsoft.com/office/powerpoint/2010/main" val="4124922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35919-F419-4832-AB0F-A7FD6F7E77BF}"/>
              </a:ext>
            </a:extLst>
          </p:cNvPr>
          <p:cNvSpPr>
            <a:spLocks noGrp="1"/>
          </p:cNvSpPr>
          <p:nvPr>
            <p:ph type="title"/>
          </p:nvPr>
        </p:nvSpPr>
        <p:spPr/>
        <p:txBody>
          <a:bodyPr>
            <a:noAutofit/>
          </a:bodyPr>
          <a:lstStyle/>
          <a:p>
            <a:r>
              <a:rPr lang="sv-SE" sz="3600" dirty="0"/>
              <a:t>Parameters for MU-MIMO Type II page 1</a:t>
            </a:r>
          </a:p>
        </p:txBody>
      </p:sp>
      <p:sp>
        <p:nvSpPr>
          <p:cNvPr id="3" name="Content Placeholder 2">
            <a:extLst>
              <a:ext uri="{FF2B5EF4-FFF2-40B4-BE49-F238E27FC236}">
                <a16:creationId xmlns:a16="http://schemas.microsoft.com/office/drawing/2014/main" id="{C5C7312E-0BE5-43CD-A26F-CF0586620D2B}"/>
              </a:ext>
            </a:extLst>
          </p:cNvPr>
          <p:cNvSpPr>
            <a:spLocks noGrp="1"/>
          </p:cNvSpPr>
          <p:nvPr>
            <p:ph idx="1"/>
          </p:nvPr>
        </p:nvSpPr>
        <p:spPr/>
        <p:txBody>
          <a:bodyPr>
            <a:normAutofit fontScale="92500" lnSpcReduction="20000"/>
          </a:bodyPr>
          <a:lstStyle/>
          <a:p>
            <a:pPr lvl="0"/>
            <a:r>
              <a:rPr lang="en-GB" dirty="0"/>
              <a:t>Test metric</a:t>
            </a:r>
          </a:p>
          <a:p>
            <a:pPr lvl="1"/>
            <a:r>
              <a:rPr lang="en-GB" dirty="0"/>
              <a:t>Option 1: TP ratio between following PMI and random PMI</a:t>
            </a:r>
            <a:endParaRPr lang="sv-SE" dirty="0"/>
          </a:p>
          <a:p>
            <a:pPr lvl="1"/>
            <a:r>
              <a:rPr lang="en-GB" dirty="0"/>
              <a:t>Option 2: TP ratio between following Type II codebook and following SP Type I codebook</a:t>
            </a:r>
          </a:p>
          <a:p>
            <a:pPr lvl="1"/>
            <a:r>
              <a:rPr lang="en-GB" dirty="0"/>
              <a:t>Other options are not precluded</a:t>
            </a:r>
          </a:p>
          <a:p>
            <a:pPr lvl="0"/>
            <a:r>
              <a:rPr lang="en-GB" dirty="0"/>
              <a:t>codebook construction</a:t>
            </a:r>
            <a:endParaRPr lang="sv-SE" dirty="0"/>
          </a:p>
          <a:p>
            <a:pPr lvl="1"/>
            <a:r>
              <a:rPr lang="en-GB" dirty="0"/>
              <a:t>Option 1: 32Tx ports (N1, N2) = (4,4), (O1, O2) = (4,4) </a:t>
            </a:r>
          </a:p>
          <a:p>
            <a:pPr lvl="1"/>
            <a:r>
              <a:rPr lang="en-GB" dirty="0"/>
              <a:t>Option 2: 16Tx ports (N1, N2) = (4,2), (O1, O2) = (4,4) </a:t>
            </a:r>
          </a:p>
          <a:p>
            <a:pPr lvl="0"/>
            <a:r>
              <a:rPr lang="en-GB" dirty="0" err="1"/>
              <a:t>Npsk</a:t>
            </a:r>
            <a:r>
              <a:rPr lang="en-GB" dirty="0"/>
              <a:t> (</a:t>
            </a:r>
            <a:r>
              <a:rPr lang="en-GB" dirty="0" err="1"/>
              <a:t>phaseAlphabetSize</a:t>
            </a:r>
            <a:r>
              <a:rPr lang="en-GB" dirty="0"/>
              <a:t>) </a:t>
            </a:r>
          </a:p>
          <a:p>
            <a:pPr lvl="1"/>
            <a:r>
              <a:rPr lang="sv-SE" dirty="0"/>
              <a:t>8</a:t>
            </a:r>
          </a:p>
          <a:p>
            <a:pPr marL="0" indent="0">
              <a:buNone/>
            </a:pPr>
            <a:endParaRPr lang="sv-SE" dirty="0"/>
          </a:p>
          <a:p>
            <a:endParaRPr lang="sv-SE" dirty="0">
              <a:highlight>
                <a:srgbClr val="FFFF00"/>
              </a:highlight>
            </a:endParaRPr>
          </a:p>
          <a:p>
            <a:pPr marL="457200" lvl="1" indent="0">
              <a:buNone/>
            </a:pPr>
            <a:endParaRPr lang="sv-SE" dirty="0">
              <a:highlight>
                <a:srgbClr val="FFFF00"/>
              </a:highlight>
            </a:endParaRPr>
          </a:p>
        </p:txBody>
      </p:sp>
    </p:spTree>
    <p:extLst>
      <p:ext uri="{BB962C8B-B14F-4D97-AF65-F5344CB8AC3E}">
        <p14:creationId xmlns:p14="http://schemas.microsoft.com/office/powerpoint/2010/main" val="7949636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17117</TotalTime>
  <Words>1098</Words>
  <Application>Microsoft Office PowerPoint</Application>
  <PresentationFormat>On-screen Show (4:3)</PresentationFormat>
  <Paragraphs>160</Paragraphs>
  <Slides>15</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Calibri</vt:lpstr>
      <vt:lpstr>Cambria Math</vt:lpstr>
      <vt:lpstr>Courier New</vt:lpstr>
      <vt:lpstr>Times New Roman</vt:lpstr>
      <vt:lpstr>Wingdings</vt:lpstr>
      <vt:lpstr>Office テーマ</vt:lpstr>
      <vt:lpstr>Way forward on PMI reporting requirements for Tx ports larger than 8 and up to 32</vt:lpstr>
      <vt:lpstr>Timeline of previous agreements</vt:lpstr>
      <vt:lpstr>Simulation assumptions</vt:lpstr>
      <vt:lpstr>PMI tests SP Type I page 1</vt:lpstr>
      <vt:lpstr>Type II test setup</vt:lpstr>
      <vt:lpstr>Parameters for SU-MIMO Type II page 1</vt:lpstr>
      <vt:lpstr>Parameters for SU-MIMO Type II page 2</vt:lpstr>
      <vt:lpstr>Parameters for SU-MIMO Type II page 3</vt:lpstr>
      <vt:lpstr>Parameters for MU-MIMO Type II page 1</vt:lpstr>
      <vt:lpstr>Parameters for MU-MIMO Type II page 2</vt:lpstr>
      <vt:lpstr>Parameters for MU-MIMO Type II page 3 </vt:lpstr>
      <vt:lpstr>Parameters for MU-MIMO Type II page 4</vt:lpstr>
      <vt:lpstr>Parameters for MU-MIMO Type II page 5</vt:lpstr>
      <vt:lpstr>Parameters for MU-MIMO Type II page 6</vt:lpstr>
      <vt:lpstr>Agreements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keywords>CTPClassification=CTP_PUBLIC:VisualMarkings=, CTPClassification=CTP_NT</cp:keywords>
  <cp:lastModifiedBy>Fabian Huss</cp:lastModifiedBy>
  <cp:revision>750</cp:revision>
  <dcterms:created xsi:type="dcterms:W3CDTF">2017-01-18T16:32:26Z</dcterms:created>
  <dcterms:modified xsi:type="dcterms:W3CDTF">2020-08-27T17:34:42Z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fad8ecf9-f734-4506-9405-4d120382aea4</vt:lpwstr>
  </property>
  <property fmtid="{D5CDD505-2E9C-101B-9397-08002B2CF9AE}" pid="4" name="CTP_TimeStamp">
    <vt:lpwstr>2019-05-15 02:47:55Z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2015_ms_pID_725343">
    <vt:lpwstr>(2)xdRTfd3FNNcEU3hMwk5ZubyBDXm6Od2WYjNvGiGT5qRkDohD8YLAs+oBq/I296OjUhqzct+b
l+0WmGxpAdBlFCJz0lwBlqRZ8u38UwTsty5oTd/Qr4VtQ3UJAWJlWxLBzg+lu8ZdrPjR4u7t
I6tpKvfw+114wxx9BWpgNTiLNfJm0Hv9h/LukstOAe7sM3V0XNCgdLotjBUJa48ra89+5YyV
21mRPn0mFLsG3baTmI</vt:lpwstr>
  </property>
  <property fmtid="{D5CDD505-2E9C-101B-9397-08002B2CF9AE}" pid="10" name="_2015_ms_pID_7253431">
    <vt:lpwstr>FBV3IaMv43kvuB336s6mU5AMPbbsZVks63kwome17lE8AY3vDJVoC2
MLOIhOkxtCf8sRXQGFkrY9EEg4pwW6tzIDcAqGFAFg5g1ncOkNlkM/OMfLy8rv0EL2sqXiLA
eiy6dteJPrmvX2mykCQa1V7MfZAqkXaakqyfItg63XpF7nRkOTvqWENtVQATAeCZhsCv+wsQ
Wn3p4HxjYd+aev+P</vt:lpwstr>
  </property>
  <property fmtid="{D5CDD505-2E9C-101B-9397-08002B2CF9AE}" pid="11" name="NSCPROP_SA">
    <vt:lpwstr>D:\work\3GPP\RAN4#92b\Inbox\drafts\NR UE demod\draft R4-1912710 - Way forward on PMI reporting requirements for Tx ports larger than 8 and up to 32.pptx</vt:lpwstr>
  </property>
</Properties>
</file>