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8"/>
  </p:notesMasterIdLst>
  <p:sldIdLst>
    <p:sldId id="256" r:id="rId5"/>
    <p:sldId id="319" r:id="rId6"/>
    <p:sldId id="312" r:id="rId7"/>
    <p:sldId id="322" r:id="rId8"/>
    <p:sldId id="321" r:id="rId9"/>
    <p:sldId id="316" r:id="rId10"/>
    <p:sldId id="330" r:id="rId11"/>
    <p:sldId id="335" r:id="rId12"/>
    <p:sldId id="332" r:id="rId13"/>
    <p:sldId id="333" r:id="rId14"/>
    <p:sldId id="324" r:id="rId15"/>
    <p:sldId id="325" r:id="rId16"/>
    <p:sldId id="320" r:id="rId17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215B5A6E-FC0D-4AA0-83EF-A42E39561172}">
          <p14:sldIdLst>
            <p14:sldId id="256"/>
            <p14:sldId id="319"/>
            <p14:sldId id="312"/>
            <p14:sldId id="322"/>
            <p14:sldId id="321"/>
            <p14:sldId id="316"/>
            <p14:sldId id="330"/>
            <p14:sldId id="335"/>
            <p14:sldId id="332"/>
            <p14:sldId id="333"/>
            <p14:sldId id="324"/>
            <p14:sldId id="325"/>
            <p14:sldId id="32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abian Huss" initials="FH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668" autoAdjust="0"/>
    <p:restoredTop sz="85012" autoAdjust="0"/>
  </p:normalViewPr>
  <p:slideViewPr>
    <p:cSldViewPr>
      <p:cViewPr varScale="1">
        <p:scale>
          <a:sx n="93" d="100"/>
          <a:sy n="93" d="100"/>
        </p:scale>
        <p:origin x="1920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2020/8/27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QC: Then Under MU-MIMO, we have different interference levels in data</a:t>
            </a:r>
            <a:r>
              <a:rPr lang="en-US" altLang="zh-CN" baseline="0" dirty="0"/>
              <a:t> and CSI-RS; will this impact overall performance.</a:t>
            </a:r>
          </a:p>
          <a:p>
            <a:r>
              <a:rPr lang="en-US" altLang="zh-CN" baseline="0" dirty="0"/>
              <a:t>Nokia/E//: We didn’t assume that UE need to apply special interference handing, UE assumption and behavior among SU-MIMO and MU-MIMO as it’s transparent to UE.</a:t>
            </a:r>
          </a:p>
          <a:p>
            <a:r>
              <a:rPr lang="en-US" altLang="zh-CN" baseline="0" dirty="0"/>
              <a:t>Huawei: IMR used to measure interference and apply whiting . NO need to IMR needed assuming no specific interference.</a:t>
            </a:r>
          </a:p>
          <a:p>
            <a:r>
              <a:rPr lang="en-US" altLang="zh-CN" baseline="0" dirty="0"/>
              <a:t>QC/Apple: This is not match with real deployment and will degrade the performance.</a:t>
            </a:r>
          </a:p>
          <a:p>
            <a:r>
              <a:rPr lang="en-US" altLang="zh-CN" baseline="0" dirty="0"/>
              <a:t>Nokia: With proper Zero forcing in MU-MIMO, such interference ignorable in receiver side. </a:t>
            </a:r>
          </a:p>
          <a:p>
            <a:r>
              <a:rPr lang="en-US" altLang="zh-CN" baseline="0" dirty="0"/>
              <a:t>QC: We will see low SNR.</a:t>
            </a:r>
          </a:p>
          <a:p>
            <a:endParaRPr lang="en-US" altLang="zh-CN" baseline="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50242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2020/8/27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2020/8/27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2020/8/27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2020/8/27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2020/8/27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2020/8/27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2020/8/27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2020/8/27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2020/8/27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2020/8/27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2020/8/27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2020/8/27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4000" dirty="0"/>
              <a:t>Way Forward on PMI Reporting Requirement for NR </a:t>
            </a:r>
            <a:r>
              <a:rPr lang="en-US" altLang="ja-JP" sz="4000" dirty="0" err="1"/>
              <a:t>eMIMO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Qualcomm, Ericsson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42358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TSG-RAN4 Meeting #9</a:t>
            </a:r>
            <a:r>
              <a:rPr lang="en-US" b="1" dirty="0"/>
              <a:t>6</a:t>
            </a:r>
            <a:r>
              <a:rPr lang="en-US" altLang="zh-CN" b="1" dirty="0"/>
              <a:t>-e</a:t>
            </a:r>
            <a:r>
              <a:rPr lang="en-GB" b="1" dirty="0"/>
              <a:t>	</a:t>
            </a:r>
          </a:p>
          <a:p>
            <a:r>
              <a:rPr lang="en-GB" altLang="zh-CN" b="1" dirty="0"/>
              <a:t>Electronic Meeting, Aug 17</a:t>
            </a:r>
            <a:r>
              <a:rPr lang="en-GB" altLang="zh-CN" b="1" baseline="30000" dirty="0"/>
              <a:t>th</a:t>
            </a:r>
            <a:r>
              <a:rPr lang="en-GB" altLang="zh-CN" b="1" dirty="0"/>
              <a:t> – Aug 28</a:t>
            </a:r>
            <a:r>
              <a:rPr lang="en-GB" altLang="zh-CN" b="1" baseline="30000" dirty="0"/>
              <a:t>th</a:t>
            </a:r>
            <a:r>
              <a:rPr lang="en-GB" altLang="zh-CN" b="1" dirty="0"/>
              <a:t> 2020</a:t>
            </a:r>
            <a:endParaRPr lang="zh-CN" altLang="zh-CN" dirty="0"/>
          </a:p>
          <a:p>
            <a:r>
              <a:rPr lang="en-US" b="1" dirty="0"/>
              <a:t>Agenda item: 7.9.3.3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5868144" y="188639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/>
              <a:t>R4-2012761 </a:t>
            </a:r>
            <a:endParaRPr lang="en-US" altLang="ja-JP" b="1" dirty="0"/>
          </a:p>
          <a:p>
            <a:pPr algn="r"/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B61BB9-617F-4494-A6F0-86D526C548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MU-MIMO Test Setup: Scheduling Model - IV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3384FD-539A-4176-8C60-6266D30C1B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Beam Steering Model</a:t>
            </a:r>
          </a:p>
          <a:p>
            <a:pPr lvl="1"/>
            <a:r>
              <a:rPr lang="en-GB" dirty="0"/>
              <a:t>Option 1: No beam steering model applied in MU-MIMO test set-up </a:t>
            </a:r>
          </a:p>
          <a:p>
            <a:pPr lvl="1"/>
            <a:r>
              <a:rPr lang="en-GB" dirty="0"/>
              <a:t>Option 2: Yes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66138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20600"/>
            <a:ext cx="8385000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Test Parameters for MU-MIMO Test Setup - I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8928" y="1163600"/>
            <a:ext cx="8229600" cy="5289736"/>
          </a:xfrm>
        </p:spPr>
        <p:txBody>
          <a:bodyPr>
            <a:normAutofit/>
          </a:bodyPr>
          <a:lstStyle/>
          <a:p>
            <a:r>
              <a:rPr lang="en-US" altLang="zh-CN" dirty="0"/>
              <a:t>Number of CSI-RS ports:</a:t>
            </a:r>
          </a:p>
          <a:p>
            <a:pPr lvl="1"/>
            <a:r>
              <a:rPr lang="en-US" altLang="zh-CN" dirty="0"/>
              <a:t>Option 1: 16 ports with (N1,N2) = (4,2) and (O1,O2)=(4,4) as baseline</a:t>
            </a:r>
          </a:p>
          <a:p>
            <a:pPr lvl="1"/>
            <a:r>
              <a:rPr lang="en-US" altLang="zh-CN" dirty="0"/>
              <a:t>Option 2 : 32 ports with (N1,N2) = (4,4) and (O1,O2)=(4,4)</a:t>
            </a:r>
          </a:p>
          <a:p>
            <a:r>
              <a:rPr lang="en-US" altLang="zh-CN" dirty="0"/>
              <a:t>Number of PMI Sub-bands per CQI Sub-band</a:t>
            </a:r>
          </a:p>
          <a:p>
            <a:pPr lvl="1"/>
            <a:r>
              <a:rPr lang="en-US" altLang="zh-CN" dirty="0"/>
              <a:t>R = 1</a:t>
            </a:r>
          </a:p>
          <a:p>
            <a:r>
              <a:rPr lang="en-US" altLang="zh-CN" dirty="0"/>
              <a:t>Codebook parameter configuration </a:t>
            </a:r>
          </a:p>
          <a:p>
            <a:pPr lvl="1"/>
            <a:r>
              <a:rPr lang="en-US" altLang="zh-CN" dirty="0"/>
              <a:t>paramCombination-r16: 6, with L =4, </a:t>
            </a:r>
            <a:r>
              <a:rPr lang="en-US" altLang="zh-CN" i="1" dirty="0"/>
              <a:t>p</a:t>
            </a:r>
            <a:r>
              <a:rPr lang="el-GR" altLang="zh-CN" i="1" baseline="-25000" dirty="0"/>
              <a:t>ν</a:t>
            </a:r>
            <a:r>
              <a:rPr lang="en-US" altLang="zh-CN" dirty="0"/>
              <a:t> =1/2, </a:t>
            </a:r>
            <a:r>
              <a:rPr lang="el-GR" altLang="zh-CN" dirty="0"/>
              <a:t>β=1/2</a:t>
            </a:r>
            <a:endParaRPr lang="en-US" altLang="zh-CN" dirty="0"/>
          </a:p>
          <a:p>
            <a:pPr lvl="1"/>
            <a:endParaRPr lang="en-US" altLang="zh-CN" dirty="0"/>
          </a:p>
          <a:p>
            <a:endParaRPr lang="en-US" altLang="zh-CN" dirty="0"/>
          </a:p>
          <a:p>
            <a:pPr lvl="1"/>
            <a:endParaRPr lang="en-US" altLang="zh-CN" dirty="0"/>
          </a:p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9874348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7" y="274638"/>
            <a:ext cx="8363273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Test Parameters for MU-MIMO Test Setup - II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 fontScale="77500" lnSpcReduction="20000"/>
          </a:bodyPr>
          <a:lstStyle/>
          <a:p>
            <a:r>
              <a:rPr lang="en-US" altLang="zh-CN" dirty="0"/>
              <a:t>Sub-band Size:</a:t>
            </a:r>
          </a:p>
          <a:p>
            <a:pPr lvl="1"/>
            <a:r>
              <a:rPr lang="en-US" altLang="zh-CN" dirty="0"/>
              <a:t>4 for FDD with 15kHz SCS, 10MHz CBW</a:t>
            </a:r>
          </a:p>
          <a:p>
            <a:pPr lvl="1"/>
            <a:r>
              <a:rPr lang="en-US" altLang="zh-CN" dirty="0"/>
              <a:t>8 for TDD with 30kHz SCS, 40MHz CBW</a:t>
            </a:r>
          </a:p>
          <a:p>
            <a:r>
              <a:rPr lang="en-US" dirty="0"/>
              <a:t>Channel Model</a:t>
            </a:r>
          </a:p>
          <a:p>
            <a:pPr lvl="1"/>
            <a:r>
              <a:rPr lang="en-GB" dirty="0"/>
              <a:t>Option 1: TDLC300-5 </a:t>
            </a:r>
          </a:p>
          <a:p>
            <a:pPr lvl="1"/>
            <a:r>
              <a:rPr lang="en-GB" dirty="0"/>
              <a:t>Option 2: TDLA30-5 </a:t>
            </a:r>
          </a:p>
          <a:p>
            <a:pPr lvl="1"/>
            <a:r>
              <a:rPr lang="en-GB" dirty="0"/>
              <a:t>Other options are not precluded </a:t>
            </a:r>
            <a:endParaRPr lang="en-US" dirty="0"/>
          </a:p>
          <a:p>
            <a:r>
              <a:rPr lang="en-US" dirty="0"/>
              <a:t>MIMO Correlation</a:t>
            </a:r>
          </a:p>
          <a:p>
            <a:pPr lvl="1"/>
            <a:r>
              <a:rPr lang="en-US" dirty="0"/>
              <a:t>Option 1: XP Medium</a:t>
            </a:r>
          </a:p>
          <a:p>
            <a:pPr lvl="1"/>
            <a:r>
              <a:rPr lang="en-US" dirty="0"/>
              <a:t>Other options are not precluded</a:t>
            </a:r>
          </a:p>
          <a:p>
            <a:r>
              <a:rPr lang="en-US" altLang="zh-CN" dirty="0"/>
              <a:t>MCS and Rank </a:t>
            </a:r>
          </a:p>
          <a:p>
            <a:pPr lvl="1"/>
            <a:r>
              <a:rPr lang="en-US" altLang="zh-CN" dirty="0"/>
              <a:t>Option 1: MCS 7 (64QAM Table), Rank 1</a:t>
            </a:r>
          </a:p>
          <a:p>
            <a:pPr lvl="1"/>
            <a:r>
              <a:rPr lang="en-US" altLang="zh-CN" dirty="0"/>
              <a:t>Other options are not precluded</a:t>
            </a:r>
          </a:p>
          <a:p>
            <a:pPr marL="0" indent="0">
              <a:buNone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1868778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8352928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Test Parameters for MU-MIMO Test Setup - III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Test Metric</a:t>
            </a:r>
          </a:p>
          <a:p>
            <a:pPr lvl="1"/>
            <a:r>
              <a:rPr lang="en-US" dirty="0"/>
              <a:t>Option 1: Relative Throughput ratio between following PMI for Rel-16 enhanced Type II and Rel-15 Type I single-panel codebook.</a:t>
            </a:r>
          </a:p>
          <a:p>
            <a:pPr lvl="1"/>
            <a:r>
              <a:rPr lang="en-US" dirty="0"/>
              <a:t>Option 2: Relative throughput ratio between following PMI and random PMI.</a:t>
            </a:r>
          </a:p>
          <a:p>
            <a:pPr marL="0" indent="0">
              <a:buNone/>
            </a:pPr>
            <a:endParaRPr lang="en-US" altLang="zh-CN" dirty="0"/>
          </a:p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738678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Enhanced Type II Test Setup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983162"/>
          </a:xfrm>
        </p:spPr>
        <p:txBody>
          <a:bodyPr>
            <a:normAutofit fontScale="55000" lnSpcReduction="20000"/>
          </a:bodyPr>
          <a:lstStyle/>
          <a:p>
            <a:r>
              <a:rPr lang="sv-SE" altLang="zh-CN" dirty="0"/>
              <a:t>Test setup:</a:t>
            </a:r>
          </a:p>
          <a:p>
            <a:pPr lvl="1"/>
            <a:r>
              <a:rPr lang="en-GB" dirty="0"/>
              <a:t>Option 1: Only use SU-MIMO test setup, i.e., one tested UE</a:t>
            </a:r>
          </a:p>
          <a:p>
            <a:pPr lvl="1"/>
            <a:r>
              <a:rPr lang="en-GB" dirty="0"/>
              <a:t>Option 2: MU-MIMO based test setup,  i.e., one tested UE + one co-scheduled UE (generated by TE)</a:t>
            </a:r>
          </a:p>
          <a:p>
            <a:pPr lvl="1"/>
            <a:r>
              <a:rPr lang="en-GB" dirty="0"/>
              <a:t>Option 3: Using SU-MIMO set-up to Introduce PMI test cases. Meanwhile a MU-MIMO setup based demodulation test with test metric of either follow PMI based or random PMI based throughput can be introduced </a:t>
            </a:r>
          </a:p>
          <a:p>
            <a:r>
              <a:rPr lang="en-US" altLang="zh-CN" dirty="0"/>
              <a:t>The baseline receiver assumption is UE without interference cancellation capability with/without co-scheduled UE.</a:t>
            </a:r>
          </a:p>
          <a:p>
            <a:r>
              <a:rPr lang="en-US" dirty="0"/>
              <a:t>Under the baseline UE receiver assumption, the PMI calculation processing will not change with and without co-scheduled UE.</a:t>
            </a:r>
          </a:p>
          <a:p>
            <a:r>
              <a:rPr lang="en-US" dirty="0"/>
              <a:t>The test purpose of such requirements is to verify UE PMI reporting accuracy following NW configuration with RAN1 feature: enhanced type II codebook </a:t>
            </a:r>
          </a:p>
          <a:p>
            <a:pPr lvl="1" hangingPunct="0"/>
            <a:r>
              <a:rPr lang="en-US" dirty="0"/>
              <a:t>There is no restriction for </a:t>
            </a:r>
            <a:r>
              <a:rPr lang="en-US" dirty="0" err="1"/>
              <a:t>gNB</a:t>
            </a:r>
            <a:r>
              <a:rPr lang="en-US" dirty="0"/>
              <a:t> scheduling with such requirements. </a:t>
            </a:r>
          </a:p>
          <a:p>
            <a:pPr lvl="1" hangingPunct="0"/>
            <a:r>
              <a:rPr lang="en-US" dirty="0"/>
              <a:t>RAN4 need to ensure UE reporting PMI follow Type II codebook other than Type I codebook under proper test set-up either with MU-MIMO set-up or SU-MIMO set-up.</a:t>
            </a:r>
          </a:p>
          <a:p>
            <a:pPr lvl="1" hangingPunct="0"/>
            <a:r>
              <a:rPr lang="en-US" dirty="0"/>
              <a:t>We need to ensure the performance requirements with proper test set-up as receiver implementation agonistic manner i.e. no punishment for advanced receiver with inference cancellation capability.</a:t>
            </a:r>
          </a:p>
          <a:p>
            <a:pPr hangingPunct="0"/>
            <a:r>
              <a:rPr lang="en-US" dirty="0"/>
              <a:t>Make final agreements among SU-MIMO vs. MU-MIMO set-up in RAN4#97e</a:t>
            </a:r>
          </a:p>
          <a:p>
            <a:pPr lvl="1" hangingPunct="0"/>
            <a:r>
              <a:rPr lang="en-US" dirty="0"/>
              <a:t>Companies are encouraged to bring simulation results for both Type II and Type I codebook under the same simulation assumption for comparison purpose.</a:t>
            </a:r>
          </a:p>
          <a:p>
            <a:pPr hangingPunct="0"/>
            <a:endParaRPr 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124580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20600"/>
            <a:ext cx="8413552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Test Parameters for SU-MIMO Test Setup - I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8928" y="1163600"/>
            <a:ext cx="8229600" cy="5289736"/>
          </a:xfrm>
        </p:spPr>
        <p:txBody>
          <a:bodyPr>
            <a:normAutofit lnSpcReduction="10000"/>
          </a:bodyPr>
          <a:lstStyle/>
          <a:p>
            <a:r>
              <a:rPr lang="en-US" altLang="zh-CN" dirty="0"/>
              <a:t>Number of CSI-RS ports:</a:t>
            </a:r>
          </a:p>
          <a:p>
            <a:pPr lvl="1"/>
            <a:r>
              <a:rPr lang="en-US" altLang="zh-CN" dirty="0"/>
              <a:t>16 ports with (N1,N2) = (4,2) and (O1,O2)=(4,4)</a:t>
            </a:r>
          </a:p>
          <a:p>
            <a:r>
              <a:rPr lang="en-US" altLang="zh-CN" dirty="0"/>
              <a:t>Number of PMI Sub-bands per CQI Sub-band</a:t>
            </a:r>
          </a:p>
          <a:p>
            <a:pPr lvl="1"/>
            <a:r>
              <a:rPr lang="en-US" altLang="zh-CN" dirty="0"/>
              <a:t>R = 1</a:t>
            </a:r>
          </a:p>
          <a:p>
            <a:r>
              <a:rPr lang="en-US" altLang="zh-CN" dirty="0"/>
              <a:t>Codebook parameter configuration </a:t>
            </a:r>
          </a:p>
          <a:p>
            <a:pPr lvl="1"/>
            <a:r>
              <a:rPr lang="en-US" altLang="zh-CN" dirty="0"/>
              <a:t>paramCombination-r16: 6, with L =4, </a:t>
            </a:r>
            <a:r>
              <a:rPr lang="en-US" altLang="zh-CN" i="1" dirty="0"/>
              <a:t>p</a:t>
            </a:r>
            <a:r>
              <a:rPr lang="el-GR" altLang="zh-CN" i="1" baseline="-25000" dirty="0"/>
              <a:t>ν</a:t>
            </a:r>
            <a:r>
              <a:rPr lang="en-US" altLang="zh-CN" dirty="0"/>
              <a:t> =1/2, </a:t>
            </a:r>
            <a:r>
              <a:rPr lang="el-GR" altLang="zh-CN" dirty="0"/>
              <a:t>β=1/2</a:t>
            </a:r>
            <a:r>
              <a:rPr lang="en-US" altLang="zh-CN" dirty="0"/>
              <a:t> </a:t>
            </a:r>
          </a:p>
          <a:p>
            <a:r>
              <a:rPr lang="en-US" altLang="zh-CN" dirty="0"/>
              <a:t>Sub-band Size:</a:t>
            </a:r>
          </a:p>
          <a:p>
            <a:pPr lvl="1"/>
            <a:r>
              <a:rPr lang="en-US" altLang="zh-CN" dirty="0"/>
              <a:t>4 for FDD with 15kHz SCS, 10MHz CBW</a:t>
            </a:r>
          </a:p>
          <a:p>
            <a:pPr lvl="1"/>
            <a:r>
              <a:rPr lang="en-US" altLang="zh-CN" dirty="0"/>
              <a:t>8 for TDD with 30kHz SCS, 40MHz CBW</a:t>
            </a:r>
          </a:p>
          <a:p>
            <a:endParaRPr lang="en-US" altLang="zh-CN" dirty="0"/>
          </a:p>
          <a:p>
            <a:pPr lvl="1"/>
            <a:endParaRPr lang="en-US" altLang="zh-CN" dirty="0"/>
          </a:p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7195154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FBDF51-544B-4D51-A192-FCF9DF189A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Test Parameters for SU-MIMO Test Setup - II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426670-0C70-4555-9F59-61003713AD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Channel Model</a:t>
            </a:r>
          </a:p>
          <a:p>
            <a:pPr lvl="1"/>
            <a:r>
              <a:rPr lang="en-US" dirty="0"/>
              <a:t>TDLA30-5</a:t>
            </a:r>
          </a:p>
          <a:p>
            <a:r>
              <a:rPr lang="en-US" dirty="0"/>
              <a:t>MIMO Correlation</a:t>
            </a:r>
          </a:p>
          <a:p>
            <a:pPr lvl="1"/>
            <a:r>
              <a:rPr lang="en-US" dirty="0"/>
              <a:t>XP Medium</a:t>
            </a:r>
          </a:p>
          <a:p>
            <a:r>
              <a:rPr lang="en-US" altLang="zh-CN" dirty="0"/>
              <a:t>MCS and Rank </a:t>
            </a:r>
          </a:p>
          <a:p>
            <a:pPr lvl="1"/>
            <a:r>
              <a:rPr lang="en-US" altLang="zh-CN" dirty="0"/>
              <a:t>MCS 20 (64QAM Table), Rank 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91932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A7D817-3AA1-4E18-821C-EA1BC3E450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274638"/>
            <a:ext cx="8496944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Test Parameters for SU-MIMO Test Setup - III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58680A-36AB-4799-8F27-32A03B2EE5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Beam-Steering Model</a:t>
            </a:r>
          </a:p>
          <a:p>
            <a:pPr lvl="1"/>
            <a:r>
              <a:rPr lang="en-US" altLang="zh-CN" dirty="0"/>
              <a:t>How to specify beam steering model into specification. </a:t>
            </a:r>
          </a:p>
          <a:p>
            <a:pPr lvl="2"/>
            <a:r>
              <a:rPr lang="en-US" altLang="zh-CN" dirty="0"/>
              <a:t>Same as specified in B.2.3B.4A of TS 36.101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51198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85CF4B-36D0-433C-B20B-4CCE842F5F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Simulation Assumptions for SU-MIMO Test Setup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551407-9659-46A4-AF71-2D7311B594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For initial simulations:</a:t>
            </a:r>
          </a:p>
          <a:p>
            <a:pPr lvl="1"/>
            <a:r>
              <a:rPr lang="en-US" dirty="0"/>
              <a:t>Use the parameters listed in previous slides.</a:t>
            </a:r>
          </a:p>
          <a:p>
            <a:pPr lvl="1"/>
            <a:r>
              <a:rPr lang="en-US" dirty="0"/>
              <a:t>The remaining parameters will be same as for Rel-15 Type II codebook simulation assumptions in R4-2012690.</a:t>
            </a:r>
          </a:p>
          <a:p>
            <a:pPr lvl="1"/>
            <a:r>
              <a:rPr lang="en-US" dirty="0"/>
              <a:t>Interested companies are encouraged to provide the simulation results in the next meeting.</a:t>
            </a:r>
          </a:p>
        </p:txBody>
      </p:sp>
    </p:spTree>
    <p:extLst>
      <p:ext uri="{BB962C8B-B14F-4D97-AF65-F5344CB8AC3E}">
        <p14:creationId xmlns:p14="http://schemas.microsoft.com/office/powerpoint/2010/main" val="12090341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D6FD6E-3E17-4112-BBBA-B84B82E174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MU-MIMO Test Setup: Scheduling Model - I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BDAAE7B-C93B-4546-8DBF-F71A1B24B1C5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/>
              </a:bodyPr>
              <a:lstStyle/>
              <a:p>
                <a:r>
                  <a:rPr lang="en-US" dirty="0"/>
                  <a:t>Transmitted signal modelling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  <a:p>
                <a:pPr lvl="1" hangingPunct="0"/>
                <a:r>
                  <a:rPr lang="en-GB" dirty="0"/>
                  <a:t>It’s not excluded to further extend the model which can be applied for rank2 transmission, if needed.</a:t>
                </a:r>
              </a:p>
              <a:p>
                <a:pPr lvl="1" hangingPunct="0"/>
                <a:r>
                  <a:rPr lang="en-GB" dirty="0"/>
                  <a:t>Details</a:t>
                </a:r>
              </a:p>
              <a:p>
                <a:pPr lvl="2" hangingPunct="0"/>
                <a:r>
                  <a:rPr lang="en-GB" dirty="0"/>
                  <a:t>NZP-CSIRS configuration for each UE : Not colliding</a:t>
                </a:r>
              </a:p>
              <a:p>
                <a:pPr lvl="2" hangingPunct="0"/>
                <a:r>
                  <a:rPr lang="en-GB" dirty="0"/>
                  <a:t>IMR configuration: No </a:t>
                </a:r>
                <a:r>
                  <a:rPr lang="en-US" altLang="zh-CN" dirty="0"/>
                  <a:t>IMR  configuration</a:t>
                </a:r>
                <a:endParaRPr lang="en-GB" dirty="0"/>
              </a:p>
              <a:p>
                <a:pPr lvl="2" hangingPunct="0"/>
                <a:r>
                  <a:rPr lang="en-GB" dirty="0"/>
                  <a:t>DMRS/Rank configuration for each UE</a:t>
                </a:r>
                <a:r>
                  <a:rPr lang="en-US" dirty="0"/>
                  <a:t>: </a:t>
                </a:r>
              </a:p>
              <a:p>
                <a:pPr lvl="3"/>
                <a:r>
                  <a:rPr lang="en-US" altLang="zh-CN" dirty="0"/>
                  <a:t>DUT = 3 with DMRS seed=0, co-scheduled UE=5 with random DMRS seed (Rank 1, DMRS antenna port mapping 1000 for DUT, 1002 for co-scheduled UE)</a:t>
                </a:r>
                <a:endParaRPr lang="en-GB" dirty="0"/>
              </a:p>
              <a:p>
                <a:pPr lvl="2" hangingPunct="0"/>
                <a:endParaRPr lang="en-GB" dirty="0"/>
              </a:p>
              <a:p>
                <a:endParaRPr lang="en-US" dirty="0"/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BDAAE7B-C93B-4546-8DBF-F71A1B24B1C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481" t="-1617" b="-14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77731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749C1D-C629-4A7B-ACD2-6669AEE280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MU-MIMO Test Setup: Scheduling Model - II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A1BD8C6-7C2A-4E04-86DA-C235F3426851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14:m>
                  <m:oMath xmlns:m="http://schemas.openxmlformats.org/officeDocument/2006/math">
                    <m:r>
                      <a:rPr lang="en-GB" i="1">
                        <a:latin typeface="Cambria Math"/>
                      </a:rPr>
                      <m:t>𝑊</m:t>
                    </m:r>
                    <m:r>
                      <a:rPr lang="en-GB">
                        <a:latin typeface="Cambria Math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sv-SE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sv-SE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̅"/>
                                      <m:ctrlPr>
                                        <a:rPr lang="sv-SE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GB" i="1">
                                          <a:latin typeface="Cambria Math"/>
                                        </a:rPr>
                                        <m:t>𝑊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en-GB" i="1">
                                      <a:latin typeface="Cambria Math"/>
                                    </a:rPr>
                                    <m:t>𝑎</m:t>
                                  </m:r>
                                </m:sub>
                              </m:sSub>
                            </m:e>
                            <m:e>
                              <m:sSubSup>
                                <m:sSubSupPr>
                                  <m:ctrlPr>
                                    <a:rPr lang="sv-SE" i="1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GB" i="1">
                                      <a:latin typeface="Cambria Math"/>
                                    </a:rPr>
                                    <m:t>𝑋</m:t>
                                  </m:r>
                                </m:e>
                                <m:sub>
                                  <m:r>
                                    <a:rPr lang="en-GB" i="1">
                                      <a:latin typeface="Cambria Math"/>
                                    </a:rPr>
                                    <m:t>𝑏</m:t>
                                  </m:r>
                                </m:sub>
                                <m:sup>
                                  <m:r>
                                    <a:rPr lang="en-GB" i="1">
                                      <a:latin typeface="Cambria Math"/>
                                    </a:rPr>
                                    <m:t>𝐻</m:t>
                                  </m:r>
                                </m:sup>
                              </m:sSubSup>
                            </m:e>
                          </m:mr>
                        </m:m>
                      </m:e>
                    </m:d>
                  </m:oMath>
                </a14:m>
                <a:r>
                  <a:rPr lang="sv-SE" dirty="0"/>
                  <a:t>,</a:t>
                </a:r>
              </a:p>
              <a:p>
                <a:pPr lvl="1"/>
                <a:r>
                  <a:rPr lang="en-GB" dirty="0"/>
                  <a:t>where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̅"/>
                            <m:ctrlPr>
                              <a:rPr lang="sv-SE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GB" b="0" i="1">
                                <a:latin typeface="Cambria Math" panose="02040503050406030204" pitchFamily="18" charset="0"/>
                              </a:rPr>
                              <m:t>𝑊</m:t>
                            </m:r>
                          </m:e>
                        </m:acc>
                      </m:e>
                      <m:sub>
                        <m:r>
                          <a:rPr lang="en-GB" b="0" i="1">
                            <a:latin typeface="Cambria Math" panose="02040503050406030204" pitchFamily="18" charset="0"/>
                          </a:rPr>
                          <m:t>𝑎</m:t>
                        </m:r>
                      </m:sub>
                    </m:sSub>
                  </m:oMath>
                </a14:m>
                <a:r>
                  <a:rPr lang="en-GB" dirty="0"/>
                  <a:t> is the orthogonalized and normalised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b="0" i="1">
                            <a:latin typeface="Cambria Math" panose="02040503050406030204" pitchFamily="18" charset="0"/>
                          </a:rPr>
                          <m:t>𝑊</m:t>
                        </m:r>
                      </m:e>
                      <m:sub>
                        <m:r>
                          <a:rPr lang="en-GB" b="0" i="1">
                            <a:latin typeface="Cambria Math" panose="02040503050406030204" pitchFamily="18" charset="0"/>
                          </a:rPr>
                          <m:t>𝑎</m:t>
                        </m:r>
                      </m:sub>
                    </m:sSub>
                  </m:oMath>
                </a14:m>
                <a:r>
                  <a:rPr lang="en-GB" dirty="0"/>
                  <a:t> and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GB" b="0" i="1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b>
                        <m:r>
                          <a:rPr lang="en-GB" b="0" i="1"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  <m:sup>
                        <m:r>
                          <a:rPr lang="en-GB" b="0" i="1">
                            <a:latin typeface="Cambria Math" panose="02040503050406030204" pitchFamily="18" charset="0"/>
                          </a:rPr>
                          <m:t>𝐻</m:t>
                        </m:r>
                      </m:sup>
                    </m:sSubSup>
                  </m:oMath>
                </a14:m>
                <a:r>
                  <a:rPr lang="en-GB" dirty="0"/>
                  <a:t> is the normalized projection of the co-scheduled PMI on the null space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̅"/>
                            <m:ctrlPr>
                              <a:rPr lang="sv-SE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GB" b="0" i="1">
                                <a:latin typeface="Cambria Math" panose="02040503050406030204" pitchFamily="18" charset="0"/>
                              </a:rPr>
                              <m:t>𝑊</m:t>
                            </m:r>
                          </m:e>
                        </m:acc>
                      </m:e>
                      <m:sub>
                        <m:r>
                          <a:rPr lang="en-GB" b="0" i="1">
                            <a:latin typeface="Cambria Math" panose="02040503050406030204" pitchFamily="18" charset="0"/>
                          </a:rPr>
                          <m:t>𝑎</m:t>
                        </m:r>
                      </m:sub>
                    </m:sSub>
                  </m:oMath>
                </a14:m>
                <a:endParaRPr lang="sv-SE" dirty="0"/>
              </a:p>
              <a:p>
                <a:pPr lvl="1"/>
                <a14:m>
                  <m:oMath xmlns:m="http://schemas.openxmlformats.org/officeDocument/2006/math">
                    <m:sSubSup>
                      <m:sSubSup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GB" i="1">
                            <a:latin typeface="Cambria Math"/>
                          </a:rPr>
                          <m:t>𝑋</m:t>
                        </m:r>
                      </m:e>
                      <m:sub>
                        <m:r>
                          <a:rPr lang="en-GB" i="1">
                            <a:latin typeface="Cambria Math"/>
                          </a:rPr>
                          <m:t>𝑏</m:t>
                        </m:r>
                      </m:sub>
                      <m:sup>
                        <m:r>
                          <a:rPr lang="en-GB" i="1">
                            <a:latin typeface="Cambria Math"/>
                          </a:rPr>
                          <m:t>𝐻</m:t>
                        </m:r>
                      </m:sup>
                    </m:sSubSup>
                    <m:r>
                      <a:rPr lang="en-GB" i="1">
                        <a:latin typeface="Cambria Math"/>
                      </a:rPr>
                      <m:t>=</m:t>
                    </m:r>
                    <m:d>
                      <m:d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i="1">
                            <a:latin typeface="Cambria Math"/>
                          </a:rPr>
                          <m:t>𝐼</m:t>
                        </m:r>
                        <m:r>
                          <a:rPr lang="en-GB" i="1">
                            <a:latin typeface="Cambria Math"/>
                          </a:rPr>
                          <m:t>−</m:t>
                        </m:r>
                        <m:sSub>
                          <m:sSubPr>
                            <m:ctrlPr>
                              <a:rPr lang="sv-SE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acc>
                              <m:accPr>
                                <m:chr m:val="̅"/>
                                <m:ctrlPr>
                                  <a:rPr lang="sv-SE" i="1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GB" i="1">
                                    <a:latin typeface="Cambria Math"/>
                                  </a:rPr>
                                  <m:t>𝑊</m:t>
                                </m:r>
                              </m:e>
                            </m:acc>
                          </m:e>
                          <m:sub>
                            <m:r>
                              <a:rPr lang="en-GB" i="1">
                                <a:latin typeface="Cambria Math"/>
                              </a:rPr>
                              <m:t>𝑎</m:t>
                            </m:r>
                          </m:sub>
                        </m:sSub>
                        <m:sSubSup>
                          <m:sSubSupPr>
                            <m:ctrlPr>
                              <a:rPr lang="sv-SE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acc>
                              <m:accPr>
                                <m:chr m:val="̅"/>
                                <m:ctrlPr>
                                  <a:rPr lang="sv-SE" i="1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GB" i="1">
                                    <a:latin typeface="Cambria Math"/>
                                  </a:rPr>
                                  <m:t>𝑊</m:t>
                                </m:r>
                              </m:e>
                            </m:acc>
                          </m:e>
                          <m:sub>
                            <m:r>
                              <a:rPr lang="en-GB" i="1">
                                <a:latin typeface="Cambria Math"/>
                              </a:rPr>
                              <m:t>𝑎</m:t>
                            </m:r>
                          </m:sub>
                          <m:sup>
                            <m:r>
                              <a:rPr lang="en-GB" i="1">
                                <a:latin typeface="Cambria Math"/>
                              </a:rPr>
                              <m:t>𝐻</m:t>
                            </m:r>
                          </m:sup>
                        </m:sSubSup>
                      </m:e>
                    </m:d>
                    <m:sSub>
                      <m:sSub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>
                            <a:latin typeface="Cambria Math"/>
                          </a:rPr>
                          <m:t>𝑊</m:t>
                        </m:r>
                      </m:e>
                      <m:sub>
                        <m:r>
                          <a:rPr lang="en-GB" i="1">
                            <a:latin typeface="Cambria Math"/>
                          </a:rPr>
                          <m:t>𝑏</m:t>
                        </m:r>
                      </m:sub>
                    </m:sSub>
                    <m:r>
                      <a:rPr lang="en-GB" i="1">
                        <a:latin typeface="Cambria Math"/>
                      </a:rPr>
                      <m:t> </m:t>
                    </m:r>
                    <m:r>
                      <a:rPr lang="en-GB" i="1">
                        <a:latin typeface="Cambria Math"/>
                      </a:rPr>
                      <m:t>𝑑𝑖𝑎𝑔</m:t>
                    </m:r>
                    <m:sSup>
                      <m:sSup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sv-SE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GB" i="1">
                                <a:latin typeface="Cambria Math"/>
                              </a:rPr>
                              <m:t>𝑞</m:t>
                            </m:r>
                          </m:e>
                        </m:d>
                      </m:e>
                      <m:sup>
                        <m:r>
                          <a:rPr lang="en-GB" i="1">
                            <a:latin typeface="Cambria Math"/>
                          </a:rPr>
                          <m:t>−1</m:t>
                        </m:r>
                        <m:r>
                          <m:rPr>
                            <m:lit/>
                          </m:rPr>
                          <a:rPr lang="en-GB" i="1">
                            <a:latin typeface="Cambria Math"/>
                          </a:rPr>
                          <m:t>/</m:t>
                        </m:r>
                        <m:r>
                          <a:rPr lang="en-GB" i="1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en-US" dirty="0">
                  <a:solidFill>
                    <a:schemeClr val="tx2">
                      <a:lumMod val="50000"/>
                    </a:schemeClr>
                  </a:solidFill>
                </a:endParaRPr>
              </a:p>
              <a:p>
                <a:pPr lvl="2"/>
                <a:r>
                  <a:rPr lang="en-US" dirty="0">
                    <a:solidFill>
                      <a:schemeClr val="tx2">
                        <a:lumMod val="50000"/>
                      </a:schemeClr>
                    </a:solidFill>
                  </a:rPr>
                  <a:t>Note: Option 2 does not require matrix inversion to generate </a:t>
                </a:r>
                <a:r>
                  <a:rPr lang="en-US" dirty="0" err="1">
                    <a:solidFill>
                      <a:schemeClr val="tx2">
                        <a:lumMod val="50000"/>
                      </a:schemeClr>
                    </a:solidFill>
                  </a:rPr>
                  <a:t>X</a:t>
                </a:r>
                <a:r>
                  <a:rPr lang="en-US" baseline="-25000" dirty="0" err="1">
                    <a:solidFill>
                      <a:schemeClr val="tx2">
                        <a:lumMod val="50000"/>
                      </a:schemeClr>
                    </a:solidFill>
                  </a:rPr>
                  <a:t>b</a:t>
                </a:r>
                <a:endParaRPr lang="en-US" baseline="-25000" dirty="0">
                  <a:solidFill>
                    <a:schemeClr val="tx2">
                      <a:lumMod val="50000"/>
                    </a:schemeClr>
                  </a:solidFill>
                </a:endParaRPr>
              </a:p>
              <a:p>
                <a:r>
                  <a:rPr lang="en-US" dirty="0"/>
                  <a:t>One TE vendor questions the feasibility of the proposed test setup</a:t>
                </a:r>
              </a:p>
              <a:p>
                <a:pPr lvl="1"/>
                <a:endParaRPr lang="en-US" dirty="0"/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A1BD8C6-7C2A-4E04-86DA-C235F342685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704" t="-1213" r="-667" b="-16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912419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F4F198-A05B-47B3-9743-0B14328ABC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MU-MIMO Test Setup: Scheduling Model - III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D00881-F49D-4B26-9FB4-7322582376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120"/>
          </a:xfrm>
        </p:spPr>
        <p:txBody>
          <a:bodyPr>
            <a:normAutofit/>
          </a:bodyPr>
          <a:lstStyle/>
          <a:p>
            <a:r>
              <a:rPr lang="en-US" dirty="0"/>
              <a:t>How to generate </a:t>
            </a:r>
            <a:r>
              <a:rPr lang="en-US" dirty="0" err="1"/>
              <a:t>X</a:t>
            </a:r>
            <a:r>
              <a:rPr lang="en-US" baseline="-25000" dirty="0" err="1"/>
              <a:t>b</a:t>
            </a:r>
            <a:r>
              <a:rPr lang="en-US" dirty="0"/>
              <a:t> (channel for co-scheduled UE)</a:t>
            </a:r>
          </a:p>
          <a:p>
            <a:pPr lvl="1" hangingPunct="0"/>
            <a:r>
              <a:rPr lang="en-US" dirty="0"/>
              <a:t>Option 1: Random PMI</a:t>
            </a:r>
          </a:p>
          <a:p>
            <a:pPr lvl="2" hangingPunct="0"/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The PMI is selected at random, given the size of type II codebook set, the PMI used may with a very low probability be equal to the PMI reported from the DUT</a:t>
            </a:r>
            <a:endParaRPr lang="en-US" dirty="0"/>
          </a:p>
          <a:p>
            <a:pPr lvl="1" hangingPunct="0"/>
            <a:r>
              <a:rPr lang="en-US" dirty="0"/>
              <a:t>Option 2: Fixed PMI </a:t>
            </a:r>
          </a:p>
          <a:p>
            <a:pPr lvl="2" hangingPunct="0"/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The PMI is generated once at the start of the simulation and kept in memory to be used in the ZF precoder algorithm when a new PMI from DUT is reported.</a:t>
            </a:r>
          </a:p>
        </p:txBody>
      </p:sp>
    </p:spTree>
    <p:extLst>
      <p:ext uri="{BB962C8B-B14F-4D97-AF65-F5344CB8AC3E}">
        <p14:creationId xmlns:p14="http://schemas.microsoft.com/office/powerpoint/2010/main" val="11080330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257954231A76C44B0D04C9AEE4292A8" ma:contentTypeVersion="12" ma:contentTypeDescription="Create a new document." ma:contentTypeScope="" ma:versionID="2d182b966c4f047672518131c001a33d">
  <xsd:schema xmlns:xsd="http://www.w3.org/2001/XMLSchema" xmlns:xs="http://www.w3.org/2001/XMLSchema" xmlns:p="http://schemas.microsoft.com/office/2006/metadata/properties" xmlns:ns3="bcc01d59-85de-4ef9-881e-76d8b6a6f841" xmlns:ns4="4b1de6fe-44aa-4e13-b7e7-ab260d1ea5f8" targetNamespace="http://schemas.microsoft.com/office/2006/metadata/properties" ma:root="true" ma:fieldsID="2ac553c666be029ce00976d030b0e1b6" ns3:_="" ns4:_="">
    <xsd:import namespace="bcc01d59-85de-4ef9-881e-76d8b6a6f841"/>
    <xsd:import namespace="4b1de6fe-44aa-4e13-b7e7-ab260d1ea5f8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3:MediaServiceGenerationTime" minOccurs="0"/>
                <xsd:element ref="ns3:MediaServiceEventHashCode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c01d59-85de-4ef9-881e-76d8b6a6f84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1de6fe-44aa-4e13-b7e7-ab260d1ea5f8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914F9B8-ED37-48E7-A1B3-74F0B039ED3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5D50BF3-0D6A-422B-A2AB-B818B599499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c01d59-85de-4ef9-881e-76d8b6a6f841"/>
    <ds:schemaRef ds:uri="4b1de6fe-44aa-4e13-b7e7-ab260d1ea5f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B582A9A-C2CF-4B05-9A17-FF2A35886BB2}">
  <ds:schemaRefs>
    <ds:schemaRef ds:uri="http://purl.org/dc/terms/"/>
    <ds:schemaRef ds:uri="http://schemas.openxmlformats.org/package/2006/metadata/core-properties"/>
    <ds:schemaRef ds:uri="4b1de6fe-44aa-4e13-b7e7-ab260d1ea5f8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bcc01d59-85de-4ef9-881e-76d8b6a6f841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21324</TotalTime>
  <Words>1084</Words>
  <Application>Microsoft Office PowerPoint</Application>
  <PresentationFormat>On-screen Show (4:3)</PresentationFormat>
  <Paragraphs>107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Cambria Math</vt:lpstr>
      <vt:lpstr>Office テーマ</vt:lpstr>
      <vt:lpstr>Way Forward on PMI Reporting Requirement for NR eMIMO</vt:lpstr>
      <vt:lpstr>Enhanced Type II Test Setup</vt:lpstr>
      <vt:lpstr>Test Parameters for SU-MIMO Test Setup - I</vt:lpstr>
      <vt:lpstr>Test Parameters for SU-MIMO Test Setup - II</vt:lpstr>
      <vt:lpstr>Test Parameters for SU-MIMO Test Setup - III</vt:lpstr>
      <vt:lpstr>Simulation Assumptions for SU-MIMO Test Setup</vt:lpstr>
      <vt:lpstr>MU-MIMO Test Setup: Scheduling Model - I</vt:lpstr>
      <vt:lpstr>MU-MIMO Test Setup: Scheduling Model - II</vt:lpstr>
      <vt:lpstr>MU-MIMO Test Setup: Scheduling Model - III</vt:lpstr>
      <vt:lpstr>MU-MIMO Test Setup: Scheduling Model - IV</vt:lpstr>
      <vt:lpstr>Test Parameters for MU-MIMO Test Setup - I</vt:lpstr>
      <vt:lpstr>Test Parameters for MU-MIMO Test Setup - II</vt:lpstr>
      <vt:lpstr>Test Parameters for MU-MIMO Test Setup - III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Yunchuan Yang/Communication Standard Research Lab /SRC-Beijing/Staff Engineer/Samsung Electronics</dc:creator>
  <cp:keywords>CTPClassification=CTP_PUBLIC:VisualMarkings=, CTPClassification=CTP_NT</cp:keywords>
  <cp:lastModifiedBy>Gaurav Nigam</cp:lastModifiedBy>
  <cp:revision>593</cp:revision>
  <dcterms:created xsi:type="dcterms:W3CDTF">2017-01-18T16:32:26Z</dcterms:created>
  <dcterms:modified xsi:type="dcterms:W3CDTF">2020-08-27T16:18:51Z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fad8ecf9-f734-4506-9405-4d120382aea4</vt:lpwstr>
  </property>
  <property fmtid="{D5CDD505-2E9C-101B-9397-08002B2CF9AE}" pid="4" name="CTP_TimeStamp">
    <vt:lpwstr>2019-05-15 02:47:55Z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_2015_ms_pID_725343">
    <vt:lpwstr>(2)xdRTfd3FNNcEU3hMwk5ZubyBDXm6Od2WYjNvGiGT5qRkDohD8YLAs+oBq/I296OjUhqzct+b
l+0WmGxpAdBlFCJz0lwBlqRZ8u38UwTsty5oTd/Qr4VtQ3UJAWJlWxLBzg+lu8ZdrPjR4u7t
I6tpKvfw+114wxx9BWpgNTiLNfJm0Hv9h/LukstOAe7sM3V0XNCgdLotjBUJa48ra89+5YyV
21mRPn0mFLsG3baTmI</vt:lpwstr>
  </property>
  <property fmtid="{D5CDD505-2E9C-101B-9397-08002B2CF9AE}" pid="10" name="_2015_ms_pID_7253431">
    <vt:lpwstr>FBV3IaMv43kvuB336s6mU5AMPbbsZVks63kwome17lE8AY3vDJVoC2
MLOIhOkxtCf8sRXQGFkrY9EEg4pwW6tzIDcAqGFAFg5g1ncOkNlkM/OMfLy8rv0EL2sqXiLA
eiy6dteJPrmvX2mykCQa1V7MfZAqkXaakqyfItg63XpF7nRkOTvqWENtVQATAeCZhsCv+wsQ
Wn3p4HxjYd+aev+P</vt:lpwstr>
  </property>
  <property fmtid="{D5CDD505-2E9C-101B-9397-08002B2CF9AE}" pid="11" name="NSCPROP_SA">
    <vt:lpwstr>D:\work\3GPP\RAN4#92b\Inbox\drafts\NR UE demod\draft R4-1912710 - Way forward on PMI reporting requirements for Tx ports larger than 8 and up to 32.pptx</vt:lpwstr>
  </property>
  <property fmtid="{D5CDD505-2E9C-101B-9397-08002B2CF9AE}" pid="12" name="ContentTypeId">
    <vt:lpwstr>0x0101004257954231A76C44B0D04C9AEE4292A8</vt:lpwstr>
  </property>
</Properties>
</file>