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5">
  <p:sldMasterIdLst>
    <p:sldMasterId id="2147483648" r:id="rId1"/>
  </p:sldMasterIdLst>
  <p:notesMasterIdLst>
    <p:notesMasterId r:id="rId7"/>
  </p:notesMasterIdLst>
  <p:sldIdLst>
    <p:sldId id="280" r:id="rId2"/>
    <p:sldId id="282" r:id="rId3"/>
    <p:sldId id="285" r:id="rId4"/>
    <p:sldId id="288" r:id="rId5"/>
    <p:sldId id="287"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DAEEF3"/>
    <a:srgbClr val="DAEE7B"/>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774" autoAdjust="0"/>
    <p:restoredTop sz="90157" autoAdjust="0"/>
  </p:normalViewPr>
  <p:slideViewPr>
    <p:cSldViewPr snapToGrid="0">
      <p:cViewPr varScale="1">
        <p:scale>
          <a:sx n="57" d="100"/>
          <a:sy n="57" d="100"/>
        </p:scale>
        <p:origin x="-780"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5D01E2-2095-48A3-B9B4-79A54BB34598}" type="datetimeFigureOut">
              <a:rPr lang="en-US" smtClean="0"/>
              <a:t>8/26/2020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4B52189-F625-4389-8581-FC4FE6283C09}" type="slidenum">
              <a:rPr lang="en-US" smtClean="0"/>
              <a:t>‹#›</a:t>
            </a:fld>
            <a:endParaRPr lang="en-US"/>
          </a:p>
        </p:txBody>
      </p:sp>
    </p:spTree>
    <p:extLst>
      <p:ext uri="{BB962C8B-B14F-4D97-AF65-F5344CB8AC3E}">
        <p14:creationId xmlns:p14="http://schemas.microsoft.com/office/powerpoint/2010/main" val="39042034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4B52189-F625-4389-8581-FC4FE6283C09}" type="slidenum">
              <a:rPr lang="en-US" smtClean="0"/>
              <a:t>1</a:t>
            </a:fld>
            <a:endParaRPr lang="en-US"/>
          </a:p>
        </p:txBody>
      </p:sp>
    </p:spTree>
    <p:extLst>
      <p:ext uri="{BB962C8B-B14F-4D97-AF65-F5344CB8AC3E}">
        <p14:creationId xmlns:p14="http://schemas.microsoft.com/office/powerpoint/2010/main" val="10344240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D974DF5F-7967-42E2-8FEF-35C7828E384E}" type="datetime1">
              <a:rPr lang="en-US" smtClean="0"/>
              <a:t>8/26/2020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10712386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ACDEB26-4FB6-411A-BA88-17BDF16451CD}" type="datetime1">
              <a:rPr lang="en-US" smtClean="0"/>
              <a:t>8/26/2020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27674321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D77D009-0294-45D9-B401-0AB92FED3F40}" type="datetime1">
              <a:rPr lang="en-US" smtClean="0"/>
              <a:t>8/26/2020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21565976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702CD7F-CD55-4427-A811-8E63084DB7C2}" type="datetime1">
              <a:rPr lang="en-US" smtClean="0"/>
              <a:t>8/26/2020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26066804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2F4A4B6-D4CE-4EE6-826F-7E0750C08AC8}" type="datetime1">
              <a:rPr lang="en-US" smtClean="0"/>
              <a:t>8/26/2020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17938762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FC86EF0C-8D7F-4AC3-B4FD-AA45171EEB83}" type="datetime1">
              <a:rPr lang="en-US" smtClean="0"/>
              <a:t>8/26/2020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26114206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6BF0BF7-6617-4CDD-AD5E-3387B48DB2FF}" type="datetime1">
              <a:rPr lang="en-US" smtClean="0"/>
              <a:t>8/26/2020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33888748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FCD477D-FB1A-4083-9445-1D226CBB05FE}" type="datetime1">
              <a:rPr lang="en-US" smtClean="0"/>
              <a:t>8/26/2020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9507519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5EBFDEE-A74F-41B9-B3DA-FE611F37F79C}" type="datetime1">
              <a:rPr lang="en-US" smtClean="0"/>
              <a:t>8/26/2020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14060384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0B30567-F64F-4B75-9C08-EA507EA8D28E}" type="datetime1">
              <a:rPr lang="en-US" smtClean="0"/>
              <a:t>8/26/2020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35540072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A40BEEC-660B-4175-BB24-E09FC9B1EDAE}" type="datetime1">
              <a:rPr lang="en-US" smtClean="0"/>
              <a:t>8/26/2020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30768209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99F8899-3495-4D3A-A620-490C49D905C0}" type="datetime1">
              <a:rPr lang="en-US" smtClean="0"/>
              <a:t>8/26/2020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5D926F-61E7-4178-9856-62CA148A80CF}" type="slidenum">
              <a:rPr lang="en-US" smtClean="0"/>
              <a:t>‹#›</a:t>
            </a:fld>
            <a:endParaRPr lang="en-US"/>
          </a:p>
        </p:txBody>
      </p:sp>
    </p:spTree>
    <p:extLst>
      <p:ext uri="{BB962C8B-B14F-4D97-AF65-F5344CB8AC3E}">
        <p14:creationId xmlns:p14="http://schemas.microsoft.com/office/powerpoint/2010/main" val="17241388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www.3gpp.org/ftp/tsg_ran/WG4_Radio/TSGR4_96_e/Docs/R4-2010802.zip" TargetMode="External"/><Relationship Id="rId2" Type="http://schemas.openxmlformats.org/officeDocument/2006/relationships/hyperlink" Target="http://www.3gpp.org/ftp/tsg_ran/WG4_Radio/TSGR4_96_e/Docs/R4-2009962.zip"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46313" y="1122363"/>
            <a:ext cx="11386457" cy="2387600"/>
          </a:xfrm>
        </p:spPr>
        <p:txBody>
          <a:bodyPr>
            <a:normAutofit/>
          </a:bodyPr>
          <a:lstStyle/>
          <a:p>
            <a:r>
              <a:rPr lang="en-US" sz="4000" dirty="0"/>
              <a:t>WF on the inter-band CA within FR2 objective</a:t>
            </a:r>
            <a:endParaRPr lang="en-US" sz="4400" dirty="0"/>
          </a:p>
        </p:txBody>
      </p:sp>
      <p:sp>
        <p:nvSpPr>
          <p:cNvPr id="3" name="Subtitle 2"/>
          <p:cNvSpPr>
            <a:spLocks noGrp="1"/>
          </p:cNvSpPr>
          <p:nvPr>
            <p:ph type="subTitle" idx="1"/>
          </p:nvPr>
        </p:nvSpPr>
        <p:spPr>
          <a:xfrm>
            <a:off x="1530369" y="4800599"/>
            <a:ext cx="9144000" cy="1369945"/>
          </a:xfrm>
        </p:spPr>
        <p:txBody>
          <a:bodyPr>
            <a:normAutofit/>
          </a:bodyPr>
          <a:lstStyle/>
          <a:p>
            <a:r>
              <a:rPr lang="en-US" sz="2800" dirty="0" smtClean="0"/>
              <a:t>Anritsu</a:t>
            </a:r>
            <a:endParaRPr lang="en-US" sz="2800" dirty="0">
              <a:solidFill>
                <a:srgbClr val="FF0000"/>
              </a:solidFill>
            </a:endParaRPr>
          </a:p>
        </p:txBody>
      </p:sp>
      <p:sp>
        <p:nvSpPr>
          <p:cNvPr id="4" name="TextBox 3"/>
          <p:cNvSpPr txBox="1"/>
          <p:nvPr/>
        </p:nvSpPr>
        <p:spPr>
          <a:xfrm>
            <a:off x="9937103" y="218661"/>
            <a:ext cx="2019672" cy="523220"/>
          </a:xfrm>
          <a:prstGeom prst="rect">
            <a:avLst/>
          </a:prstGeom>
          <a:noFill/>
        </p:spPr>
        <p:txBody>
          <a:bodyPr wrap="square" rtlCol="0">
            <a:spAutoFit/>
          </a:bodyPr>
          <a:lstStyle/>
          <a:p>
            <a:r>
              <a:rPr lang="en-US" sz="2800" b="1" dirty="0" smtClean="0"/>
              <a:t>R4-201</a:t>
            </a:r>
            <a:r>
              <a:rPr lang="en-US" altLang="ja-JP" sz="2800" b="1" dirty="0" smtClean="0"/>
              <a:t>271</a:t>
            </a:r>
            <a:r>
              <a:rPr lang="en-US" sz="2800" b="1" dirty="0" smtClean="0"/>
              <a:t>5</a:t>
            </a:r>
            <a:endParaRPr lang="en-US" sz="2800" b="1" dirty="0"/>
          </a:p>
        </p:txBody>
      </p:sp>
      <p:sp>
        <p:nvSpPr>
          <p:cNvPr id="5" name="テキスト ボックス 3"/>
          <p:cNvSpPr txBox="1"/>
          <p:nvPr/>
        </p:nvSpPr>
        <p:spPr>
          <a:xfrm>
            <a:off x="107502" y="180688"/>
            <a:ext cx="5552079" cy="1754326"/>
          </a:xfrm>
          <a:prstGeom prst="rect">
            <a:avLst/>
          </a:prstGeom>
          <a:noFill/>
        </p:spPr>
        <p:txBody>
          <a:bodyPr wrap="square" rtlCol="0">
            <a:spAutoFit/>
          </a:bodyPr>
          <a:lstStyle/>
          <a:p>
            <a:r>
              <a:rPr lang="en-US" b="1" dirty="0"/>
              <a:t>3GPP TSG-RAN WG4 Meeting #</a:t>
            </a:r>
            <a:r>
              <a:rPr lang="en-US" b="1" dirty="0" smtClean="0"/>
              <a:t>96-e</a:t>
            </a:r>
            <a:endParaRPr lang="en-US" b="1" dirty="0"/>
          </a:p>
          <a:p>
            <a:r>
              <a:rPr lang="en-US" b="1" dirty="0"/>
              <a:t>Online, </a:t>
            </a:r>
            <a:r>
              <a:rPr lang="en-US" altLang="ja-JP" b="1" dirty="0" smtClean="0"/>
              <a:t>17</a:t>
            </a:r>
            <a:r>
              <a:rPr lang="en-US" altLang="ja-JP" b="1" baseline="30000" dirty="0" smtClean="0"/>
              <a:t>th</a:t>
            </a:r>
            <a:r>
              <a:rPr lang="en-US" altLang="ja-JP" b="1" dirty="0" smtClean="0"/>
              <a:t> – 28</a:t>
            </a:r>
            <a:r>
              <a:rPr lang="en-US" altLang="ja-JP" b="1" baseline="30000" dirty="0" smtClean="0"/>
              <a:t>th</a:t>
            </a:r>
            <a:r>
              <a:rPr lang="en-US" altLang="ja-JP" b="1" dirty="0" smtClean="0"/>
              <a:t> Aug </a:t>
            </a:r>
            <a:r>
              <a:rPr lang="en-US" altLang="ja-JP" b="1" dirty="0"/>
              <a:t>2020</a:t>
            </a:r>
            <a:endParaRPr lang="en-US" dirty="0"/>
          </a:p>
          <a:p>
            <a:r>
              <a:rPr lang="en-US" b="1" dirty="0"/>
              <a:t>Agenda: </a:t>
            </a:r>
            <a:r>
              <a:rPr lang="en-US" altLang="ja-JP" b="1" dirty="0" smtClean="0"/>
              <a:t>13.1.3</a:t>
            </a:r>
            <a:endParaRPr lang="en-US" b="1" dirty="0"/>
          </a:p>
          <a:p>
            <a:r>
              <a:rPr lang="en-US" b="1" dirty="0"/>
              <a:t>E-mail title: </a:t>
            </a:r>
            <a:r>
              <a:rPr lang="en-US" altLang="ja-JP" b="1" dirty="0"/>
              <a:t>[</a:t>
            </a:r>
            <a:r>
              <a:rPr lang="en-US" altLang="ja-JP" b="1" dirty="0" smtClean="0"/>
              <a:t>96e][330</a:t>
            </a:r>
            <a:r>
              <a:rPr lang="en-US" altLang="ja-JP" b="1" dirty="0"/>
              <a:t>] FR2_enhTestMethods</a:t>
            </a:r>
            <a:endParaRPr lang="en-US" b="1" dirty="0"/>
          </a:p>
          <a:p>
            <a:r>
              <a:rPr lang="en-US" altLang="ja-JP" b="1" dirty="0"/>
              <a:t>Sub-topic: </a:t>
            </a:r>
            <a:r>
              <a:rPr lang="en-US" altLang="ja-JP" b="1" dirty="0" smtClean="0"/>
              <a:t>3-1</a:t>
            </a:r>
            <a:endParaRPr lang="en-US" b="1" dirty="0"/>
          </a:p>
          <a:p>
            <a:r>
              <a:rPr lang="en-US" b="1" dirty="0"/>
              <a:t>WI: FR2_enhTestMethods</a:t>
            </a:r>
          </a:p>
        </p:txBody>
      </p:sp>
    </p:spTree>
    <p:extLst>
      <p:ext uri="{BB962C8B-B14F-4D97-AF65-F5344CB8AC3E}">
        <p14:creationId xmlns:p14="http://schemas.microsoft.com/office/powerpoint/2010/main" val="207210653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33ACB96-5EB9-4B53-9E45-26131119450E}"/>
              </a:ext>
            </a:extLst>
          </p:cNvPr>
          <p:cNvSpPr>
            <a:spLocks noGrp="1"/>
          </p:cNvSpPr>
          <p:nvPr>
            <p:ph type="title"/>
          </p:nvPr>
        </p:nvSpPr>
        <p:spPr>
          <a:xfrm>
            <a:off x="838200" y="365126"/>
            <a:ext cx="10515600" cy="530740"/>
          </a:xfrm>
        </p:spPr>
        <p:txBody>
          <a:bodyPr>
            <a:noAutofit/>
          </a:bodyPr>
          <a:lstStyle/>
          <a:p>
            <a:r>
              <a:rPr lang="en-US" altLang="ja-JP" sz="3600" b="1" dirty="0"/>
              <a:t>Outcome of the 1st round discussion</a:t>
            </a:r>
            <a:endParaRPr lang="en-US" sz="3600" b="1" dirty="0"/>
          </a:p>
        </p:txBody>
      </p:sp>
      <p:sp>
        <p:nvSpPr>
          <p:cNvPr id="3" name="Content Placeholder 2">
            <a:extLst>
              <a:ext uri="{FF2B5EF4-FFF2-40B4-BE49-F238E27FC236}">
                <a16:creationId xmlns:a16="http://schemas.microsoft.com/office/drawing/2014/main" xmlns="" id="{89FEB596-98D6-4046-98CD-784653D5AED3}"/>
              </a:ext>
            </a:extLst>
          </p:cNvPr>
          <p:cNvSpPr>
            <a:spLocks noGrp="1"/>
          </p:cNvSpPr>
          <p:nvPr>
            <p:ph idx="1"/>
          </p:nvPr>
        </p:nvSpPr>
        <p:spPr>
          <a:xfrm>
            <a:off x="936441" y="4768482"/>
            <a:ext cx="10515600" cy="1700331"/>
          </a:xfrm>
        </p:spPr>
        <p:txBody>
          <a:bodyPr>
            <a:normAutofit lnSpcReduction="10000"/>
          </a:bodyPr>
          <a:lstStyle/>
          <a:p>
            <a:pPr marL="0" lvl="0" indent="0">
              <a:buNone/>
            </a:pPr>
            <a:r>
              <a:rPr lang="en-US" altLang="ja-JP" sz="2400" dirty="0" smtClean="0"/>
              <a:t>Two contributions on the test methodology for DL inter-band CA in FR2 were submitted and a necessity of the offset feed antennas for FR2 test system were discussed in the 1st round.</a:t>
            </a:r>
          </a:p>
          <a:p>
            <a:pPr marL="0" indent="0">
              <a:buNone/>
            </a:pPr>
            <a:r>
              <a:rPr lang="en-US" altLang="ja-JP" sz="2400" dirty="0"/>
              <a:t>4 companies out of 5 were supportive to the further study </a:t>
            </a:r>
            <a:r>
              <a:rPr lang="en-US" altLang="ja-JP" sz="2400" dirty="0" smtClean="0"/>
              <a:t>of the influence by the offset antenna to </a:t>
            </a:r>
            <a:r>
              <a:rPr lang="en-US" altLang="ja-JP" sz="2400" dirty="0"/>
              <a:t>determine </a:t>
            </a:r>
            <a:r>
              <a:rPr lang="en-US" altLang="ja-JP" sz="2400" dirty="0" smtClean="0"/>
              <a:t>a </a:t>
            </a:r>
            <a:r>
              <a:rPr lang="en-US" altLang="ja-JP" sz="2400" dirty="0"/>
              <a:t>feasibility </a:t>
            </a:r>
            <a:r>
              <a:rPr lang="en-US" altLang="ja-JP" sz="2400" dirty="0" smtClean="0"/>
              <a:t>of this test method.</a:t>
            </a:r>
            <a:endParaRPr lang="en-US" altLang="ja-JP" sz="2400" dirty="0"/>
          </a:p>
          <a:p>
            <a:pPr marL="0" lvl="0" indent="0">
              <a:buNone/>
            </a:pPr>
            <a:endParaRPr lang="en-US" altLang="ja-JP" sz="2400" dirty="0"/>
          </a:p>
        </p:txBody>
      </p:sp>
      <p:sp>
        <p:nvSpPr>
          <p:cNvPr id="4" name="Slide Number Placeholder 3"/>
          <p:cNvSpPr>
            <a:spLocks noGrp="1"/>
          </p:cNvSpPr>
          <p:nvPr>
            <p:ph type="sldNum" sz="quarter" idx="12"/>
          </p:nvPr>
        </p:nvSpPr>
        <p:spPr/>
        <p:txBody>
          <a:bodyPr/>
          <a:lstStyle/>
          <a:p>
            <a:fld id="{285D926F-61E7-4178-9856-62CA148A80CF}" type="slidenum">
              <a:rPr lang="en-US" smtClean="0"/>
              <a:t>2</a:t>
            </a:fld>
            <a:endParaRPr lang="en-US"/>
          </a:p>
        </p:txBody>
      </p:sp>
      <p:graphicFrame>
        <p:nvGraphicFramePr>
          <p:cNvPr id="6" name="表 5"/>
          <p:cNvGraphicFramePr>
            <a:graphicFrameLocks noGrp="1"/>
          </p:cNvGraphicFramePr>
          <p:nvPr>
            <p:extLst>
              <p:ext uri="{D42A27DB-BD31-4B8C-83A1-F6EECF244321}">
                <p14:modId xmlns:p14="http://schemas.microsoft.com/office/powerpoint/2010/main" val="1235889920"/>
              </p:ext>
            </p:extLst>
          </p:nvPr>
        </p:nvGraphicFramePr>
        <p:xfrm>
          <a:off x="937304" y="998226"/>
          <a:ext cx="10201751" cy="3622216"/>
        </p:xfrm>
        <a:graphic>
          <a:graphicData uri="http://schemas.openxmlformats.org/drawingml/2006/table">
            <a:tbl>
              <a:tblPr firstRow="1" firstCol="1" bandRow="1"/>
              <a:tblGrid>
                <a:gridCol w="1718123"/>
                <a:gridCol w="1508389"/>
                <a:gridCol w="6975239"/>
              </a:tblGrid>
              <a:tr h="482776">
                <a:tc>
                  <a:txBody>
                    <a:bodyPr/>
                    <a:lstStyle/>
                    <a:p>
                      <a:pPr fontAlgn="base" hangingPunct="0">
                        <a:spcBef>
                          <a:spcPts val="600"/>
                        </a:spcBef>
                        <a:spcAft>
                          <a:spcPts val="600"/>
                        </a:spcAft>
                      </a:pPr>
                      <a:r>
                        <a:rPr lang="en-US" sz="1400" b="1" dirty="0">
                          <a:effectLst/>
                          <a:latin typeface="Times New Roman"/>
                          <a:ea typeface="游明朝"/>
                        </a:rPr>
                        <a:t>T-doc number</a:t>
                      </a:r>
                      <a:endParaRPr lang="ja-JP" sz="1400" dirty="0">
                        <a:effectLst/>
                        <a:latin typeface="Times New Roman"/>
                        <a:ea typeface="SimSu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Bef>
                          <a:spcPts val="600"/>
                        </a:spcBef>
                        <a:spcAft>
                          <a:spcPts val="600"/>
                        </a:spcAft>
                      </a:pPr>
                      <a:r>
                        <a:rPr lang="en-US" sz="1400" b="1">
                          <a:effectLst/>
                          <a:latin typeface="Times New Roman"/>
                          <a:ea typeface="游明朝"/>
                        </a:rPr>
                        <a:t>Company</a:t>
                      </a:r>
                      <a:endParaRPr lang="ja-JP" sz="1400">
                        <a:effectLst/>
                        <a:latin typeface="Times New Roman"/>
                        <a:ea typeface="SimSu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Bef>
                          <a:spcPts val="600"/>
                        </a:spcBef>
                        <a:spcAft>
                          <a:spcPts val="600"/>
                        </a:spcAft>
                      </a:pPr>
                      <a:r>
                        <a:rPr lang="en-US" sz="1400" b="1" dirty="0">
                          <a:effectLst/>
                          <a:latin typeface="Times New Roman"/>
                          <a:ea typeface="游明朝"/>
                        </a:rPr>
                        <a:t>Proposals / Observations</a:t>
                      </a:r>
                      <a:endParaRPr lang="ja-JP" sz="1400" dirty="0">
                        <a:effectLst/>
                        <a:latin typeface="Times New Roman"/>
                        <a:ea typeface="SimSu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3702">
                <a:tc>
                  <a:txBody>
                    <a:bodyPr/>
                    <a:lstStyle/>
                    <a:p>
                      <a:pPr fontAlgn="base" hangingPunct="0">
                        <a:spcBef>
                          <a:spcPts val="600"/>
                        </a:spcBef>
                        <a:spcAft>
                          <a:spcPts val="600"/>
                        </a:spcAft>
                      </a:pPr>
                      <a:r>
                        <a:rPr lang="en-US" sz="1400" u="none" dirty="0">
                          <a:solidFill>
                            <a:schemeClr val="tx1"/>
                          </a:solidFill>
                          <a:effectLst/>
                          <a:latin typeface="Arial"/>
                          <a:ea typeface="游明朝"/>
                          <a:hlinkClick r:id="rId2"/>
                        </a:rPr>
                        <a:t>R4-2009962</a:t>
                      </a:r>
                      <a:endParaRPr lang="ja-JP" sz="1400" u="none" dirty="0">
                        <a:solidFill>
                          <a:schemeClr val="tx1"/>
                        </a:solidFill>
                        <a:effectLst/>
                        <a:latin typeface="Times New Roman"/>
                        <a:ea typeface="SimSu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Bef>
                          <a:spcPts val="600"/>
                        </a:spcBef>
                        <a:spcAft>
                          <a:spcPts val="600"/>
                        </a:spcAft>
                      </a:pPr>
                      <a:r>
                        <a:rPr lang="en-US" sz="1400">
                          <a:solidFill>
                            <a:srgbClr val="000000"/>
                          </a:solidFill>
                          <a:effectLst/>
                          <a:latin typeface="Arial"/>
                          <a:ea typeface="游明朝"/>
                        </a:rPr>
                        <a:t>Apple Inc.</a:t>
                      </a:r>
                      <a:endParaRPr lang="ja-JP" sz="1400">
                        <a:effectLst/>
                        <a:latin typeface="Times New Roman"/>
                        <a:ea typeface="SimSu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0"/>
                        </a:spcAft>
                      </a:pPr>
                      <a:r>
                        <a:rPr lang="en-US" sz="1400" b="1">
                          <a:solidFill>
                            <a:srgbClr val="000000"/>
                          </a:solidFill>
                          <a:effectLst/>
                          <a:latin typeface="Arial"/>
                          <a:ea typeface="游明朝"/>
                        </a:rPr>
                        <a:t>Views on test methodology for inter-band CA within FR2</a:t>
                      </a:r>
                      <a:endParaRPr lang="ja-JP" sz="1400">
                        <a:effectLst/>
                        <a:latin typeface="Times New Roman"/>
                        <a:ea typeface="游明朝"/>
                      </a:endParaRPr>
                    </a:p>
                    <a:p>
                      <a:pPr fontAlgn="base" hangingPunct="0">
                        <a:spcBef>
                          <a:spcPts val="600"/>
                        </a:spcBef>
                        <a:spcAft>
                          <a:spcPts val="600"/>
                        </a:spcAft>
                      </a:pPr>
                      <a:r>
                        <a:rPr lang="en-US" sz="1400">
                          <a:solidFill>
                            <a:srgbClr val="000000"/>
                          </a:solidFill>
                          <a:effectLst/>
                          <a:latin typeface="Arial"/>
                          <a:ea typeface="游明朝"/>
                        </a:rPr>
                        <a:t>Proposal 1: Further study is needed to determine whether non-colocated test antennas for DL inter-band CA verification is feasible from the perspective of ∆PSD at the UE after spatial filtering.</a:t>
                      </a:r>
                      <a:endParaRPr lang="ja-JP" sz="1400">
                        <a:effectLst/>
                        <a:latin typeface="Times New Roman"/>
                        <a:ea typeface="SimSu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10223">
                <a:tc>
                  <a:txBody>
                    <a:bodyPr/>
                    <a:lstStyle/>
                    <a:p>
                      <a:pPr fontAlgn="base" hangingPunct="0">
                        <a:spcBef>
                          <a:spcPts val="600"/>
                        </a:spcBef>
                        <a:spcAft>
                          <a:spcPts val="600"/>
                        </a:spcAft>
                      </a:pPr>
                      <a:r>
                        <a:rPr lang="en-US" sz="1400" u="sng" dirty="0">
                          <a:solidFill>
                            <a:srgbClr val="0000FF"/>
                          </a:solidFill>
                          <a:effectLst/>
                          <a:latin typeface="Arial"/>
                          <a:ea typeface="游明朝"/>
                          <a:hlinkClick r:id="rId3"/>
                        </a:rPr>
                        <a:t>R4-2010802</a:t>
                      </a:r>
                      <a:endParaRPr lang="ja-JP" sz="1400" dirty="0">
                        <a:effectLst/>
                        <a:latin typeface="Times New Roman"/>
                        <a:ea typeface="SimSu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Bef>
                          <a:spcPts val="600"/>
                        </a:spcBef>
                        <a:spcAft>
                          <a:spcPts val="600"/>
                        </a:spcAft>
                      </a:pPr>
                      <a:r>
                        <a:rPr lang="en-US" sz="1400" dirty="0">
                          <a:solidFill>
                            <a:srgbClr val="000000"/>
                          </a:solidFill>
                          <a:effectLst/>
                          <a:latin typeface="Arial"/>
                          <a:ea typeface="游明朝"/>
                        </a:rPr>
                        <a:t>Rohde &amp; Schwarz</a:t>
                      </a:r>
                      <a:endParaRPr lang="ja-JP" sz="1400" dirty="0">
                        <a:effectLst/>
                        <a:latin typeface="Times New Roman"/>
                        <a:ea typeface="SimSu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0"/>
                        </a:spcAft>
                      </a:pPr>
                      <a:r>
                        <a:rPr lang="en-US" sz="1400" b="1" dirty="0">
                          <a:solidFill>
                            <a:srgbClr val="000000"/>
                          </a:solidFill>
                          <a:effectLst/>
                          <a:latin typeface="Arial"/>
                          <a:ea typeface="游明朝"/>
                        </a:rPr>
                        <a:t>Discussion on open issues of inter-band CA testability</a:t>
                      </a:r>
                      <a:endParaRPr lang="ja-JP" sz="1400" dirty="0">
                        <a:effectLst/>
                        <a:latin typeface="Times New Roman"/>
                        <a:ea typeface="游明朝"/>
                      </a:endParaRPr>
                    </a:p>
                    <a:p>
                      <a:pPr fontAlgn="base" hangingPunct="0">
                        <a:spcAft>
                          <a:spcPts val="0"/>
                        </a:spcAft>
                      </a:pPr>
                      <a:r>
                        <a:rPr lang="en-US" sz="1400" dirty="0">
                          <a:solidFill>
                            <a:srgbClr val="000000"/>
                          </a:solidFill>
                          <a:effectLst/>
                          <a:latin typeface="Arial"/>
                          <a:ea typeface="游明朝"/>
                        </a:rPr>
                        <a:t>Observation 1: Providing DL signals from the same </a:t>
                      </a:r>
                      <a:r>
                        <a:rPr lang="en-US" sz="1400" dirty="0" err="1">
                          <a:solidFill>
                            <a:srgbClr val="000000"/>
                          </a:solidFill>
                          <a:effectLst/>
                          <a:latin typeface="Arial"/>
                          <a:ea typeface="游明朝"/>
                        </a:rPr>
                        <a:t>AoA</a:t>
                      </a:r>
                      <a:r>
                        <a:rPr lang="en-US" sz="1400" dirty="0">
                          <a:solidFill>
                            <a:srgbClr val="000000"/>
                          </a:solidFill>
                          <a:effectLst/>
                          <a:latin typeface="Arial"/>
                          <a:ea typeface="游明朝"/>
                        </a:rPr>
                        <a:t> inter-band CA in FR2 with 2 bands is feasible for the Rel-16 frequency bands, without exceeding the MU for single carrier/intra-band CA.</a:t>
                      </a:r>
                      <a:endParaRPr lang="ja-JP" sz="1400" dirty="0">
                        <a:effectLst/>
                        <a:latin typeface="Times New Roman"/>
                        <a:ea typeface="游明朝"/>
                      </a:endParaRPr>
                    </a:p>
                    <a:p>
                      <a:pPr fontAlgn="base" hangingPunct="0">
                        <a:spcAft>
                          <a:spcPts val="0"/>
                        </a:spcAft>
                      </a:pPr>
                      <a:r>
                        <a:rPr lang="en-US" sz="1400" dirty="0">
                          <a:solidFill>
                            <a:srgbClr val="000000"/>
                          </a:solidFill>
                          <a:effectLst/>
                          <a:latin typeface="Arial"/>
                          <a:ea typeface="游明朝"/>
                        </a:rPr>
                        <a:t>Observation []: Imbalance can be larger for a single antenna test system, than estimated in [7].</a:t>
                      </a:r>
                      <a:endParaRPr lang="ja-JP" sz="1400" dirty="0">
                        <a:effectLst/>
                        <a:latin typeface="Times New Roman"/>
                        <a:ea typeface="游明朝"/>
                      </a:endParaRPr>
                    </a:p>
                    <a:p>
                      <a:pPr fontAlgn="base" hangingPunct="0">
                        <a:spcAft>
                          <a:spcPts val="0"/>
                        </a:spcAft>
                      </a:pPr>
                      <a:r>
                        <a:rPr lang="en-US" sz="1400" dirty="0">
                          <a:solidFill>
                            <a:srgbClr val="000000"/>
                          </a:solidFill>
                          <a:effectLst/>
                          <a:latin typeface="Arial"/>
                          <a:ea typeface="游明朝"/>
                        </a:rPr>
                        <a:t>Proposal 1: RAN4 agrees that the testing of Rel-16 inter-band CA using a single antenna from 1AoA is feasible.</a:t>
                      </a:r>
                      <a:endParaRPr lang="ja-JP" sz="1400" dirty="0">
                        <a:effectLst/>
                        <a:latin typeface="Times New Roman"/>
                        <a:ea typeface="游明朝"/>
                      </a:endParaRPr>
                    </a:p>
                    <a:p>
                      <a:pPr fontAlgn="base" hangingPunct="0">
                        <a:spcBef>
                          <a:spcPts val="600"/>
                        </a:spcBef>
                        <a:spcAft>
                          <a:spcPts val="600"/>
                        </a:spcAft>
                      </a:pPr>
                      <a:r>
                        <a:rPr lang="en-US" sz="1400" dirty="0">
                          <a:solidFill>
                            <a:srgbClr val="000000"/>
                          </a:solidFill>
                          <a:effectLst/>
                          <a:latin typeface="Arial"/>
                          <a:ea typeface="游明朝"/>
                        </a:rPr>
                        <a:t>Proposal 2: RAN4 discusses above questions to clarify the testing implications for inter-band CA with power imbalance.</a:t>
                      </a:r>
                      <a:endParaRPr lang="ja-JP" sz="1400" dirty="0">
                        <a:effectLst/>
                        <a:latin typeface="Times New Roman"/>
                        <a:ea typeface="SimSu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57296356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33ACB96-5EB9-4B53-9E45-26131119450E}"/>
              </a:ext>
            </a:extLst>
          </p:cNvPr>
          <p:cNvSpPr>
            <a:spLocks noGrp="1"/>
          </p:cNvSpPr>
          <p:nvPr>
            <p:ph type="title"/>
          </p:nvPr>
        </p:nvSpPr>
        <p:spPr>
          <a:xfrm>
            <a:off x="838200" y="365126"/>
            <a:ext cx="10515600" cy="530740"/>
          </a:xfrm>
        </p:spPr>
        <p:txBody>
          <a:bodyPr>
            <a:noAutofit/>
          </a:bodyPr>
          <a:lstStyle/>
          <a:p>
            <a:r>
              <a:rPr lang="en-US" sz="3600" b="1" dirty="0"/>
              <a:t>Way </a:t>
            </a:r>
            <a:r>
              <a:rPr lang="en-US" sz="3600" b="1" dirty="0" smtClean="0"/>
              <a:t>forward</a:t>
            </a:r>
            <a:endParaRPr lang="en-US" sz="3600" b="1" dirty="0"/>
          </a:p>
        </p:txBody>
      </p:sp>
      <p:sp>
        <p:nvSpPr>
          <p:cNvPr id="3" name="Content Placeholder 2">
            <a:extLst>
              <a:ext uri="{FF2B5EF4-FFF2-40B4-BE49-F238E27FC236}">
                <a16:creationId xmlns:a16="http://schemas.microsoft.com/office/drawing/2014/main" xmlns="" id="{89FEB596-98D6-4046-98CD-784653D5AED3}"/>
              </a:ext>
            </a:extLst>
          </p:cNvPr>
          <p:cNvSpPr>
            <a:spLocks noGrp="1"/>
          </p:cNvSpPr>
          <p:nvPr>
            <p:ph idx="1"/>
          </p:nvPr>
        </p:nvSpPr>
        <p:spPr>
          <a:xfrm>
            <a:off x="838199" y="1112107"/>
            <a:ext cx="10777151" cy="5064855"/>
          </a:xfrm>
        </p:spPr>
        <p:txBody>
          <a:bodyPr>
            <a:normAutofit/>
          </a:bodyPr>
          <a:lstStyle/>
          <a:p>
            <a:pPr marL="0" indent="0">
              <a:buNone/>
            </a:pPr>
            <a:r>
              <a:rPr lang="en-US" altLang="ja-JP" sz="2400" dirty="0"/>
              <a:t>- </a:t>
            </a:r>
            <a:r>
              <a:rPr lang="en-US" altLang="ja-JP" sz="2400" dirty="0" smtClean="0"/>
              <a:t>RAN4 </a:t>
            </a:r>
            <a:r>
              <a:rPr lang="en-US" altLang="ja-JP" sz="2400" dirty="0"/>
              <a:t>agrees that the testing of Rel-16 inter-band CA using a single antenna from 1AoA is feasible</a:t>
            </a:r>
            <a:r>
              <a:rPr lang="en-US" altLang="ja-JP" sz="2400" dirty="0" smtClean="0"/>
              <a:t>. (</a:t>
            </a:r>
            <a:r>
              <a:rPr lang="en-US" altLang="ja-JP" sz="2400" dirty="0"/>
              <a:t>Proposal 1 from [3</a:t>
            </a:r>
            <a:r>
              <a:rPr lang="en-US" altLang="ja-JP" sz="2400" dirty="0" smtClean="0"/>
              <a:t>])</a:t>
            </a:r>
            <a:endParaRPr lang="en-US" sz="2400" dirty="0" smtClean="0"/>
          </a:p>
          <a:p>
            <a:pPr marL="0" lvl="0" indent="0">
              <a:buNone/>
            </a:pPr>
            <a:r>
              <a:rPr lang="en-US" sz="2400" dirty="0" smtClean="0"/>
              <a:t>- Further </a:t>
            </a:r>
            <a:r>
              <a:rPr lang="en-US" sz="2400" dirty="0"/>
              <a:t>study is needed to determine whether </a:t>
            </a:r>
            <a:r>
              <a:rPr lang="en-US" sz="2400" dirty="0" smtClean="0"/>
              <a:t>non co-located </a:t>
            </a:r>
            <a:r>
              <a:rPr lang="en-US" sz="2400" dirty="0"/>
              <a:t>test antennas for </a:t>
            </a:r>
            <a:r>
              <a:rPr lang="en-US" sz="2400" dirty="0" smtClean="0"/>
              <a:t>FR2 DL </a:t>
            </a:r>
            <a:r>
              <a:rPr lang="en-US" sz="2400" dirty="0"/>
              <a:t>inter-band CA verification is feasible from the perspective of ∆PSD at the UE after spatial filtering.</a:t>
            </a:r>
            <a:endParaRPr lang="en-US" sz="2400" dirty="0" smtClean="0"/>
          </a:p>
          <a:p>
            <a:pPr marL="0" lvl="0" indent="0">
              <a:buNone/>
            </a:pPr>
            <a:r>
              <a:rPr lang="en-US" sz="2400" dirty="0" smtClean="0"/>
              <a:t>Companies are encouraged to bring analysis of influences to the UE and the TE dynamic range by the offset antenna method especially with the independent beam management (IBM) UE which supports 28GHz + 39 GHz ranges. </a:t>
            </a:r>
          </a:p>
          <a:p>
            <a:pPr marL="0" lvl="0" indent="0">
              <a:buNone/>
            </a:pPr>
            <a:r>
              <a:rPr lang="en-US" sz="2400" dirty="0" smtClean="0"/>
              <a:t>Angular offset from the focal point is in a range from 2.5  to </a:t>
            </a:r>
            <a:r>
              <a:rPr lang="en-US" sz="2400" dirty="0" smtClean="0"/>
              <a:t>7 </a:t>
            </a:r>
            <a:r>
              <a:rPr lang="en-US" sz="2400" dirty="0" smtClean="0"/>
              <a:t>degrees.</a:t>
            </a:r>
          </a:p>
          <a:p>
            <a:pPr marL="0" lvl="0" indent="0">
              <a:buNone/>
            </a:pPr>
            <a:r>
              <a:rPr lang="en-US" sz="2400" dirty="0" smtClean="0"/>
              <a:t>Other conditions such as common beam management, CA combination of </a:t>
            </a:r>
            <a:r>
              <a:rPr lang="en-US" altLang="ja-JP" sz="2400" dirty="0" smtClean="0"/>
              <a:t>28GHz </a:t>
            </a:r>
            <a:r>
              <a:rPr lang="en-US" altLang="ja-JP" sz="2400" dirty="0"/>
              <a:t>+ </a:t>
            </a:r>
            <a:r>
              <a:rPr lang="en-US" altLang="ja-JP" sz="2400" dirty="0" smtClean="0"/>
              <a:t>28GHz or </a:t>
            </a:r>
            <a:r>
              <a:rPr lang="en-US" altLang="ja-JP" sz="2400" dirty="0"/>
              <a:t>39GHz + 39GHz </a:t>
            </a:r>
            <a:r>
              <a:rPr lang="en-US" altLang="ja-JP" sz="2400" dirty="0" smtClean="0"/>
              <a:t>are not precluded. </a:t>
            </a:r>
            <a:endParaRPr lang="en-US" sz="2400" dirty="0" smtClean="0"/>
          </a:p>
          <a:p>
            <a:pPr marL="0" lvl="0" indent="0">
              <a:buNone/>
            </a:pPr>
            <a:r>
              <a:rPr lang="en-US" sz="2400" dirty="0" smtClean="0"/>
              <a:t>-  </a:t>
            </a:r>
            <a:r>
              <a:rPr lang="en-US" altLang="ja-JP" sz="2400" dirty="0"/>
              <a:t>Whether the offset feed antenna method is necessary to address band n262 testability is FFS.</a:t>
            </a:r>
            <a:endParaRPr lang="en-US" sz="2400" dirty="0" smtClean="0"/>
          </a:p>
        </p:txBody>
      </p:sp>
      <p:sp>
        <p:nvSpPr>
          <p:cNvPr id="4" name="Slide Number Placeholder 3"/>
          <p:cNvSpPr>
            <a:spLocks noGrp="1"/>
          </p:cNvSpPr>
          <p:nvPr>
            <p:ph type="sldNum" sz="quarter" idx="12"/>
          </p:nvPr>
        </p:nvSpPr>
        <p:spPr/>
        <p:txBody>
          <a:bodyPr/>
          <a:lstStyle/>
          <a:p>
            <a:fld id="{285D926F-61E7-4178-9856-62CA148A80CF}" type="slidenum">
              <a:rPr lang="en-US" smtClean="0"/>
              <a:t>3</a:t>
            </a:fld>
            <a:endParaRPr lang="en-US"/>
          </a:p>
        </p:txBody>
      </p:sp>
    </p:spTree>
    <p:extLst>
      <p:ext uri="{BB962C8B-B14F-4D97-AF65-F5344CB8AC3E}">
        <p14:creationId xmlns:p14="http://schemas.microsoft.com/office/powerpoint/2010/main" val="347995772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33ACB96-5EB9-4B53-9E45-26131119450E}"/>
              </a:ext>
            </a:extLst>
          </p:cNvPr>
          <p:cNvSpPr>
            <a:spLocks noGrp="1"/>
          </p:cNvSpPr>
          <p:nvPr>
            <p:ph type="title"/>
          </p:nvPr>
        </p:nvSpPr>
        <p:spPr>
          <a:xfrm>
            <a:off x="838200" y="365126"/>
            <a:ext cx="10515600" cy="530740"/>
          </a:xfrm>
        </p:spPr>
        <p:txBody>
          <a:bodyPr>
            <a:noAutofit/>
          </a:bodyPr>
          <a:lstStyle/>
          <a:p>
            <a:r>
              <a:rPr lang="en-US" sz="3600" b="1" dirty="0" smtClean="0"/>
              <a:t>Expected angular offset between 2 antennae</a:t>
            </a:r>
            <a:endParaRPr lang="en-US" sz="3600" b="1" dirty="0"/>
          </a:p>
        </p:txBody>
      </p:sp>
      <p:sp>
        <p:nvSpPr>
          <p:cNvPr id="3" name="Content Placeholder 2">
            <a:extLst>
              <a:ext uri="{FF2B5EF4-FFF2-40B4-BE49-F238E27FC236}">
                <a16:creationId xmlns:a16="http://schemas.microsoft.com/office/drawing/2014/main" xmlns="" id="{89FEB596-98D6-4046-98CD-784653D5AED3}"/>
              </a:ext>
            </a:extLst>
          </p:cNvPr>
          <p:cNvSpPr>
            <a:spLocks noGrp="1"/>
          </p:cNvSpPr>
          <p:nvPr>
            <p:ph idx="1"/>
          </p:nvPr>
        </p:nvSpPr>
        <p:spPr>
          <a:xfrm>
            <a:off x="838199" y="1112108"/>
            <a:ext cx="10777151" cy="880816"/>
          </a:xfrm>
        </p:spPr>
        <p:txBody>
          <a:bodyPr>
            <a:normAutofit/>
          </a:bodyPr>
          <a:lstStyle/>
          <a:p>
            <a:pPr marL="0" indent="0">
              <a:buNone/>
            </a:pPr>
            <a:r>
              <a:rPr lang="en-US" altLang="ja-JP" sz="2400" dirty="0" smtClean="0"/>
              <a:t>Considered antenna offset in distance is within the range from 50 mm to 100 mm from the current antenna arrangement including the spurious measurement antenna. </a:t>
            </a:r>
            <a:endParaRPr lang="en-US" sz="2400" dirty="0" smtClean="0"/>
          </a:p>
        </p:txBody>
      </p:sp>
      <p:sp>
        <p:nvSpPr>
          <p:cNvPr id="4" name="Slide Number Placeholder 3"/>
          <p:cNvSpPr>
            <a:spLocks noGrp="1"/>
          </p:cNvSpPr>
          <p:nvPr>
            <p:ph type="sldNum" sz="quarter" idx="12"/>
          </p:nvPr>
        </p:nvSpPr>
        <p:spPr/>
        <p:txBody>
          <a:bodyPr/>
          <a:lstStyle/>
          <a:p>
            <a:fld id="{285D926F-61E7-4178-9856-62CA148A80CF}" type="slidenum">
              <a:rPr lang="en-US" smtClean="0"/>
              <a:t>4</a:t>
            </a:fld>
            <a:endParaRPr lang="en-US"/>
          </a:p>
        </p:txBody>
      </p:sp>
      <p:pic>
        <p:nvPicPr>
          <p:cNvPr id="5" name="Picture 9"/>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55508" y="1972563"/>
            <a:ext cx="5160622" cy="4600184"/>
          </a:xfrm>
          <a:prstGeom prst="rect">
            <a:avLst/>
          </a:prstGeom>
          <a:noFill/>
          <a:ln>
            <a:noFill/>
          </a:ln>
        </p:spPr>
      </p:pic>
      <p:graphicFrame>
        <p:nvGraphicFramePr>
          <p:cNvPr id="6" name="表 5"/>
          <p:cNvGraphicFramePr>
            <a:graphicFrameLocks noGrp="1"/>
          </p:cNvGraphicFramePr>
          <p:nvPr>
            <p:extLst>
              <p:ext uri="{D42A27DB-BD31-4B8C-83A1-F6EECF244321}">
                <p14:modId xmlns:p14="http://schemas.microsoft.com/office/powerpoint/2010/main" val="784330316"/>
              </p:ext>
            </p:extLst>
          </p:nvPr>
        </p:nvGraphicFramePr>
        <p:xfrm>
          <a:off x="728173" y="3463986"/>
          <a:ext cx="5414720" cy="1561305"/>
        </p:xfrm>
        <a:graphic>
          <a:graphicData uri="http://schemas.openxmlformats.org/drawingml/2006/table">
            <a:tbl>
              <a:tblPr firstRow="1" firstCol="1" bandRow="1"/>
              <a:tblGrid>
                <a:gridCol w="1006562"/>
                <a:gridCol w="1469386"/>
                <a:gridCol w="1469386"/>
                <a:gridCol w="1469386"/>
              </a:tblGrid>
              <a:tr h="312261">
                <a:tc>
                  <a:txBody>
                    <a:bodyPr/>
                    <a:lstStyle/>
                    <a:p>
                      <a:pPr algn="just">
                        <a:spcAft>
                          <a:spcPts val="0"/>
                        </a:spcAft>
                      </a:pPr>
                      <a:r>
                        <a:rPr lang="en-US" sz="1400" dirty="0">
                          <a:effectLst/>
                          <a:latin typeface="Arial"/>
                          <a:cs typeface="ＭＳ Ｐゴシック"/>
                        </a:rPr>
                        <a:t> </a:t>
                      </a:r>
                      <a:endParaRPr lang="ja-JP" sz="1400" dirty="0">
                        <a:effectLst/>
                        <a:latin typeface="ＭＳ Ｐゴシック"/>
                        <a:cs typeface="ＭＳ Ｐゴシック"/>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400" dirty="0">
                          <a:effectLst/>
                          <a:latin typeface="Arial"/>
                          <a:cs typeface="ＭＳ Ｐゴシック"/>
                        </a:rPr>
                        <a:t> </a:t>
                      </a:r>
                      <a:endParaRPr lang="ja-JP" sz="1400" dirty="0">
                        <a:effectLst/>
                        <a:latin typeface="ＭＳ Ｐゴシック"/>
                        <a:cs typeface="ＭＳ Ｐゴシック"/>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just">
                        <a:spcAft>
                          <a:spcPts val="0"/>
                        </a:spcAft>
                      </a:pPr>
                      <a:r>
                        <a:rPr lang="en-US" sz="1400" dirty="0" smtClean="0">
                          <a:effectLst/>
                          <a:latin typeface="Arial"/>
                          <a:cs typeface="ＭＳ Ｐゴシック"/>
                        </a:rPr>
                        <a:t>Antenna offset </a:t>
                      </a:r>
                      <a:r>
                        <a:rPr lang="en-US" sz="1400" dirty="0">
                          <a:effectLst/>
                          <a:latin typeface="Arial"/>
                          <a:cs typeface="ＭＳ Ｐゴシック"/>
                        </a:rPr>
                        <a:t>in distance / angle</a:t>
                      </a:r>
                      <a:endParaRPr lang="ja-JP" sz="1400" dirty="0">
                        <a:effectLst/>
                        <a:latin typeface="ＭＳ Ｐゴシック"/>
                        <a:cs typeface="ＭＳ Ｐゴシック"/>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kumimoji="1" lang="ja-JP" altLang="en-US"/>
                    </a:p>
                  </a:txBody>
                  <a:tcPr/>
                </a:tc>
              </a:tr>
              <a:tr h="312261">
                <a:tc>
                  <a:txBody>
                    <a:bodyPr/>
                    <a:lstStyle/>
                    <a:p>
                      <a:pPr algn="just">
                        <a:spcAft>
                          <a:spcPts val="0"/>
                        </a:spcAft>
                      </a:pPr>
                      <a:r>
                        <a:rPr lang="en-US" sz="1400">
                          <a:effectLst/>
                          <a:latin typeface="Arial"/>
                          <a:cs typeface="ＭＳ Ｐゴシック"/>
                        </a:rPr>
                        <a:t> </a:t>
                      </a:r>
                      <a:endParaRPr lang="ja-JP" sz="1400">
                        <a:effectLst/>
                        <a:latin typeface="ＭＳ Ｐゴシック"/>
                        <a:cs typeface="ＭＳ Ｐゴシック"/>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400">
                          <a:effectLst/>
                          <a:latin typeface="Arial"/>
                          <a:cs typeface="ＭＳ Ｐゴシック"/>
                        </a:rPr>
                        <a:t> </a:t>
                      </a:r>
                      <a:endParaRPr lang="ja-JP" sz="1400">
                        <a:effectLst/>
                        <a:latin typeface="ＭＳ Ｐゴシック"/>
                        <a:cs typeface="ＭＳ Ｐゴシック"/>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400">
                          <a:effectLst/>
                          <a:latin typeface="Arial"/>
                          <a:cs typeface="ＭＳ Ｐゴシック"/>
                        </a:rPr>
                        <a:t>50 mm</a:t>
                      </a:r>
                      <a:endParaRPr lang="ja-JP" sz="1400">
                        <a:effectLst/>
                        <a:latin typeface="ＭＳ Ｐゴシック"/>
                        <a:cs typeface="ＭＳ Ｐゴシック"/>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400">
                          <a:effectLst/>
                          <a:latin typeface="Arial"/>
                          <a:cs typeface="ＭＳ Ｐゴシック"/>
                        </a:rPr>
                        <a:t>100 mm</a:t>
                      </a:r>
                      <a:endParaRPr lang="ja-JP" sz="1400">
                        <a:effectLst/>
                        <a:latin typeface="ＭＳ Ｐゴシック"/>
                        <a:cs typeface="ＭＳ Ｐゴシック"/>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2261">
                <a:tc rowSpan="3">
                  <a:txBody>
                    <a:bodyPr/>
                    <a:lstStyle/>
                    <a:p>
                      <a:pPr algn="just">
                        <a:spcAft>
                          <a:spcPts val="0"/>
                        </a:spcAft>
                      </a:pPr>
                      <a:r>
                        <a:rPr lang="en-US" sz="1400">
                          <a:effectLst/>
                          <a:latin typeface="Arial"/>
                          <a:cs typeface="ＭＳ Ｐゴシック"/>
                        </a:rPr>
                        <a:t>Range length</a:t>
                      </a:r>
                      <a:endParaRPr lang="ja-JP" sz="1400">
                        <a:effectLst/>
                        <a:latin typeface="ＭＳ Ｐゴシック"/>
                        <a:cs typeface="ＭＳ Ｐゴシック"/>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400">
                          <a:effectLst/>
                          <a:latin typeface="Arial"/>
                          <a:cs typeface="ＭＳ Ｐゴシック"/>
                        </a:rPr>
                        <a:t>1200 mm</a:t>
                      </a:r>
                      <a:endParaRPr lang="ja-JP" sz="1400">
                        <a:effectLst/>
                        <a:latin typeface="ＭＳ Ｐゴシック"/>
                        <a:cs typeface="ＭＳ Ｐゴシック"/>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400">
                          <a:effectLst/>
                          <a:latin typeface="Arial"/>
                          <a:cs typeface="ＭＳ Ｐゴシック"/>
                        </a:rPr>
                        <a:t>2.4 deg</a:t>
                      </a:r>
                      <a:endParaRPr lang="ja-JP" sz="1400">
                        <a:effectLst/>
                        <a:latin typeface="ＭＳ Ｐゴシック"/>
                        <a:cs typeface="ＭＳ Ｐゴシック"/>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400">
                          <a:effectLst/>
                          <a:latin typeface="Arial"/>
                          <a:cs typeface="ＭＳ Ｐゴシック"/>
                        </a:rPr>
                        <a:t>4.8 deg</a:t>
                      </a:r>
                      <a:endParaRPr lang="ja-JP" sz="1400">
                        <a:effectLst/>
                        <a:latin typeface="ＭＳ Ｐゴシック"/>
                        <a:cs typeface="ＭＳ Ｐゴシック"/>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2261">
                <a:tc vMerge="1">
                  <a:txBody>
                    <a:bodyPr/>
                    <a:lstStyle/>
                    <a:p>
                      <a:endParaRPr kumimoji="1" lang="ja-JP" altLang="en-US"/>
                    </a:p>
                  </a:txBody>
                  <a:tcPr/>
                </a:tc>
                <a:tc>
                  <a:txBody>
                    <a:bodyPr/>
                    <a:lstStyle/>
                    <a:p>
                      <a:pPr algn="just">
                        <a:spcAft>
                          <a:spcPts val="0"/>
                        </a:spcAft>
                      </a:pPr>
                      <a:r>
                        <a:rPr lang="en-US" sz="1400">
                          <a:effectLst/>
                          <a:latin typeface="Arial"/>
                          <a:cs typeface="ＭＳ Ｐゴシック"/>
                        </a:rPr>
                        <a:t>1000 mm</a:t>
                      </a:r>
                      <a:endParaRPr lang="ja-JP" sz="1400">
                        <a:effectLst/>
                        <a:latin typeface="ＭＳ Ｐゴシック"/>
                        <a:cs typeface="ＭＳ Ｐゴシック"/>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400">
                          <a:effectLst/>
                          <a:latin typeface="Arial"/>
                          <a:cs typeface="ＭＳ Ｐゴシック"/>
                        </a:rPr>
                        <a:t>2.9 deg</a:t>
                      </a:r>
                      <a:endParaRPr lang="ja-JP" sz="1400">
                        <a:effectLst/>
                        <a:latin typeface="ＭＳ Ｐゴシック"/>
                        <a:cs typeface="ＭＳ Ｐゴシック"/>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400">
                          <a:effectLst/>
                          <a:latin typeface="Arial"/>
                          <a:cs typeface="ＭＳ Ｐゴシック"/>
                        </a:rPr>
                        <a:t>5.7 deg</a:t>
                      </a:r>
                      <a:endParaRPr lang="ja-JP" sz="1400">
                        <a:effectLst/>
                        <a:latin typeface="ＭＳ Ｐゴシック"/>
                        <a:cs typeface="ＭＳ Ｐゴシック"/>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2261">
                <a:tc vMerge="1">
                  <a:txBody>
                    <a:bodyPr/>
                    <a:lstStyle/>
                    <a:p>
                      <a:endParaRPr kumimoji="1" lang="ja-JP" altLang="en-US"/>
                    </a:p>
                  </a:txBody>
                  <a:tcPr/>
                </a:tc>
                <a:tc>
                  <a:txBody>
                    <a:bodyPr/>
                    <a:lstStyle/>
                    <a:p>
                      <a:pPr algn="just">
                        <a:spcAft>
                          <a:spcPts val="0"/>
                        </a:spcAft>
                      </a:pPr>
                      <a:r>
                        <a:rPr lang="en-US" sz="1400">
                          <a:effectLst/>
                          <a:latin typeface="Arial"/>
                          <a:cs typeface="ＭＳ Ｐゴシック"/>
                        </a:rPr>
                        <a:t>800 mm </a:t>
                      </a:r>
                      <a:endParaRPr lang="ja-JP" sz="1400">
                        <a:effectLst/>
                        <a:latin typeface="ＭＳ Ｐゴシック"/>
                        <a:cs typeface="ＭＳ Ｐゴシック"/>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400">
                          <a:effectLst/>
                          <a:latin typeface="Arial"/>
                          <a:cs typeface="ＭＳ Ｐゴシック"/>
                        </a:rPr>
                        <a:t>3.6 deg</a:t>
                      </a:r>
                      <a:endParaRPr lang="ja-JP" sz="1400">
                        <a:effectLst/>
                        <a:latin typeface="ＭＳ Ｐゴシック"/>
                        <a:cs typeface="ＭＳ Ｐゴシック"/>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400" dirty="0">
                          <a:effectLst/>
                          <a:latin typeface="Arial"/>
                          <a:cs typeface="ＭＳ Ｐゴシック"/>
                        </a:rPr>
                        <a:t>7.1 </a:t>
                      </a:r>
                      <a:r>
                        <a:rPr lang="en-US" sz="1400" dirty="0" err="1">
                          <a:effectLst/>
                          <a:latin typeface="Arial"/>
                          <a:cs typeface="ＭＳ Ｐゴシック"/>
                        </a:rPr>
                        <a:t>deg</a:t>
                      </a:r>
                      <a:endParaRPr lang="ja-JP" sz="1400" dirty="0">
                        <a:effectLst/>
                        <a:latin typeface="ＭＳ Ｐゴシック"/>
                        <a:cs typeface="ＭＳ Ｐゴシック"/>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7" name="テキスト ボックス 6"/>
          <p:cNvSpPr txBox="1"/>
          <p:nvPr/>
        </p:nvSpPr>
        <p:spPr>
          <a:xfrm>
            <a:off x="6604000" y="6549292"/>
            <a:ext cx="5455138" cy="369332"/>
          </a:xfrm>
          <a:prstGeom prst="rect">
            <a:avLst/>
          </a:prstGeom>
          <a:noFill/>
        </p:spPr>
        <p:txBody>
          <a:bodyPr wrap="square" rtlCol="0">
            <a:spAutoFit/>
          </a:bodyPr>
          <a:lstStyle/>
          <a:p>
            <a:r>
              <a:rPr kumimoji="1" lang="en-US" altLang="ja-JP" dirty="0" smtClean="0"/>
              <a:t>Radiation pattern of 2x8 antenna. Extract from [6]</a:t>
            </a:r>
            <a:endParaRPr kumimoji="1" lang="ja-JP" altLang="en-US" dirty="0"/>
          </a:p>
        </p:txBody>
      </p:sp>
      <p:sp>
        <p:nvSpPr>
          <p:cNvPr id="8" name="テキスト ボックス 7"/>
          <p:cNvSpPr txBox="1"/>
          <p:nvPr/>
        </p:nvSpPr>
        <p:spPr>
          <a:xfrm>
            <a:off x="726830" y="3048000"/>
            <a:ext cx="5439507" cy="369332"/>
          </a:xfrm>
          <a:prstGeom prst="rect">
            <a:avLst/>
          </a:prstGeom>
          <a:noFill/>
        </p:spPr>
        <p:txBody>
          <a:bodyPr wrap="square" rtlCol="0">
            <a:spAutoFit/>
          </a:bodyPr>
          <a:lstStyle/>
          <a:p>
            <a:r>
              <a:rPr kumimoji="1" lang="en-US" altLang="ja-JP" dirty="0" smtClean="0"/>
              <a:t>Expected angular offset between 2 antennae</a:t>
            </a:r>
            <a:endParaRPr kumimoji="1" lang="ja-JP" altLang="en-US" dirty="0"/>
          </a:p>
        </p:txBody>
      </p:sp>
      <p:sp>
        <p:nvSpPr>
          <p:cNvPr id="9" name="Content Placeholder 2">
            <a:extLst>
              <a:ext uri="{FF2B5EF4-FFF2-40B4-BE49-F238E27FC236}">
                <a16:creationId xmlns:a16="http://schemas.microsoft.com/office/drawing/2014/main" xmlns="" id="{89FEB596-98D6-4046-98CD-784653D5AED3}"/>
              </a:ext>
            </a:extLst>
          </p:cNvPr>
          <p:cNvSpPr txBox="1">
            <a:spLocks/>
          </p:cNvSpPr>
          <p:nvPr/>
        </p:nvSpPr>
        <p:spPr>
          <a:xfrm>
            <a:off x="838979" y="1870208"/>
            <a:ext cx="5616529" cy="109964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altLang="ja-JP" sz="2400" dirty="0" smtClean="0"/>
              <a:t>2.5 </a:t>
            </a:r>
            <a:r>
              <a:rPr lang="en-US" altLang="ja-JP" sz="2400" dirty="0" smtClean="0"/>
              <a:t>to </a:t>
            </a:r>
            <a:r>
              <a:rPr lang="en-US" altLang="ja-JP" sz="2400" dirty="0" smtClean="0"/>
              <a:t>7 </a:t>
            </a:r>
            <a:r>
              <a:rPr lang="en-US" altLang="ja-JP" sz="2400" dirty="0" smtClean="0"/>
              <a:t>degrees are expected as a baseline angular offset to study. </a:t>
            </a:r>
            <a:endParaRPr lang="en-US" sz="2400" dirty="0" smtClean="0"/>
          </a:p>
        </p:txBody>
      </p:sp>
    </p:spTree>
    <p:extLst>
      <p:ext uri="{BB962C8B-B14F-4D97-AF65-F5344CB8AC3E}">
        <p14:creationId xmlns:p14="http://schemas.microsoft.com/office/powerpoint/2010/main" val="352307688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33ACB96-5EB9-4B53-9E45-26131119450E}"/>
              </a:ext>
            </a:extLst>
          </p:cNvPr>
          <p:cNvSpPr>
            <a:spLocks noGrp="1"/>
          </p:cNvSpPr>
          <p:nvPr>
            <p:ph type="title"/>
          </p:nvPr>
        </p:nvSpPr>
        <p:spPr>
          <a:xfrm>
            <a:off x="838200" y="365126"/>
            <a:ext cx="10515600" cy="530740"/>
          </a:xfrm>
        </p:spPr>
        <p:txBody>
          <a:bodyPr>
            <a:noAutofit/>
          </a:bodyPr>
          <a:lstStyle/>
          <a:p>
            <a:r>
              <a:rPr lang="en-US" sz="3600" b="1" dirty="0"/>
              <a:t>Reference</a:t>
            </a:r>
          </a:p>
        </p:txBody>
      </p:sp>
      <p:sp>
        <p:nvSpPr>
          <p:cNvPr id="3" name="Content Placeholder 2">
            <a:extLst>
              <a:ext uri="{FF2B5EF4-FFF2-40B4-BE49-F238E27FC236}">
                <a16:creationId xmlns:a16="http://schemas.microsoft.com/office/drawing/2014/main" xmlns="" id="{89FEB596-98D6-4046-98CD-784653D5AED3}"/>
              </a:ext>
            </a:extLst>
          </p:cNvPr>
          <p:cNvSpPr>
            <a:spLocks noGrp="1"/>
          </p:cNvSpPr>
          <p:nvPr>
            <p:ph idx="1"/>
          </p:nvPr>
        </p:nvSpPr>
        <p:spPr>
          <a:xfrm>
            <a:off x="838199" y="1112107"/>
            <a:ext cx="10777151" cy="5064855"/>
          </a:xfrm>
        </p:spPr>
        <p:txBody>
          <a:bodyPr>
            <a:normAutofit/>
          </a:bodyPr>
          <a:lstStyle/>
          <a:p>
            <a:pPr marL="0" indent="0">
              <a:buNone/>
            </a:pPr>
            <a:r>
              <a:rPr lang="en-US" altLang="ja-JP" sz="2000" dirty="0"/>
              <a:t>[1] </a:t>
            </a:r>
            <a:r>
              <a:rPr lang="en-US" altLang="ja-JP" sz="2000" dirty="0" smtClean="0"/>
              <a:t>R4-2012561, “</a:t>
            </a:r>
            <a:r>
              <a:rPr lang="en-US" altLang="ja-JP" sz="2000" dirty="0"/>
              <a:t>Email discussion summary for [96e][330] FR2_enhTestMethods</a:t>
            </a:r>
            <a:r>
              <a:rPr lang="en-US" altLang="ja-JP" sz="2000" dirty="0" smtClean="0"/>
              <a:t>”, Moderator (Apple Inc.), RAN4 #96-e, Online</a:t>
            </a:r>
            <a:endParaRPr lang="ja-JP" altLang="ja-JP" sz="2000" dirty="0"/>
          </a:p>
          <a:p>
            <a:pPr marL="0" indent="0">
              <a:buNone/>
            </a:pPr>
            <a:r>
              <a:rPr lang="en-US" altLang="ja-JP" sz="2000" dirty="0"/>
              <a:t>[2</a:t>
            </a:r>
            <a:r>
              <a:rPr lang="en-US" altLang="ja-JP" sz="2000" dirty="0" smtClean="0"/>
              <a:t>] R4-2009962</a:t>
            </a:r>
            <a:r>
              <a:rPr lang="en-US" altLang="ja-JP" sz="2000" dirty="0"/>
              <a:t>, “Views on test methodology for inter-band CA within FR2”, </a:t>
            </a:r>
            <a:r>
              <a:rPr lang="en-US" altLang="ja-JP" sz="2000" dirty="0" smtClean="0"/>
              <a:t>Apple Inc</a:t>
            </a:r>
            <a:r>
              <a:rPr lang="en-US" altLang="ja-JP" sz="2000" dirty="0"/>
              <a:t>., RAN4 #96-e, </a:t>
            </a:r>
            <a:r>
              <a:rPr lang="en-US" altLang="ja-JP" sz="2000" dirty="0" smtClean="0"/>
              <a:t>Online</a:t>
            </a:r>
          </a:p>
          <a:p>
            <a:pPr marL="0" indent="0">
              <a:buNone/>
            </a:pPr>
            <a:r>
              <a:rPr lang="en-US" altLang="ja-JP" sz="2000" dirty="0" smtClean="0"/>
              <a:t>[3] R4-2010802</a:t>
            </a:r>
            <a:r>
              <a:rPr lang="en-US" altLang="ja-JP" sz="2000" dirty="0"/>
              <a:t>, “Discussion on open issues of inter-band CA testability”, </a:t>
            </a:r>
            <a:r>
              <a:rPr lang="en-US" altLang="ja-JP" sz="2000" dirty="0" smtClean="0"/>
              <a:t>Rohde &amp; Schwarz, </a:t>
            </a:r>
            <a:r>
              <a:rPr lang="en-US" altLang="ja-JP" sz="2000" dirty="0"/>
              <a:t>RAN4 #96-e, </a:t>
            </a:r>
            <a:r>
              <a:rPr lang="en-US" altLang="ja-JP" sz="2000" dirty="0" smtClean="0"/>
              <a:t>Online</a:t>
            </a:r>
          </a:p>
          <a:p>
            <a:pPr marL="0" indent="0">
              <a:buNone/>
            </a:pPr>
            <a:r>
              <a:rPr lang="en-US" altLang="ja-JP" sz="2000" dirty="0" smtClean="0"/>
              <a:t>[</a:t>
            </a:r>
            <a:r>
              <a:rPr lang="en-US" altLang="ja-JP" sz="2000" dirty="0"/>
              <a:t>4] R4-2000445, “Consideration on capability of multi signal transmission from single </a:t>
            </a:r>
            <a:r>
              <a:rPr lang="en-US" altLang="ja-JP" sz="2000" dirty="0" err="1"/>
              <a:t>AoA</a:t>
            </a:r>
            <a:r>
              <a:rPr lang="en-US" altLang="ja-JP" sz="2000" dirty="0"/>
              <a:t> in FR2 OTA test system</a:t>
            </a:r>
            <a:r>
              <a:rPr lang="en-US" altLang="ja-JP" sz="2000" dirty="0" smtClean="0"/>
              <a:t>”, Anritsu, RAN4 #94-e, Online</a:t>
            </a:r>
          </a:p>
          <a:p>
            <a:pPr marL="0" indent="0">
              <a:buNone/>
            </a:pPr>
            <a:r>
              <a:rPr lang="en-US" altLang="ja-JP" sz="2000" dirty="0" smtClean="0"/>
              <a:t>[5] R4-2003332</a:t>
            </a:r>
            <a:r>
              <a:rPr lang="en-US" altLang="ja-JP" sz="2000" dirty="0"/>
              <a:t>, “Consideration on FR2 OTA test system with multi signal transmission”, </a:t>
            </a:r>
            <a:r>
              <a:rPr lang="en-US" altLang="ja-JP" sz="2000" dirty="0" smtClean="0"/>
              <a:t>Anritsu, RAN4 #94-e-bis, Online</a:t>
            </a:r>
          </a:p>
          <a:p>
            <a:pPr marL="0" indent="0">
              <a:buNone/>
            </a:pPr>
            <a:r>
              <a:rPr lang="en-US" altLang="ja-JP" sz="2000" dirty="0" smtClean="0"/>
              <a:t>[6] R4-1911338, “</a:t>
            </a:r>
            <a:r>
              <a:rPr lang="sv-SE" altLang="ja-JP" sz="2000" dirty="0"/>
              <a:t>FR2 blocker signal from offset antenna</a:t>
            </a:r>
            <a:r>
              <a:rPr lang="en-US" altLang="ja-JP" sz="2000" dirty="0" smtClean="0"/>
              <a:t>”, Anritsu, </a:t>
            </a:r>
            <a:r>
              <a:rPr lang="en-US" altLang="ja-JP" sz="2000" dirty="0"/>
              <a:t>RAN4 #92-bis, Chongqing, China</a:t>
            </a:r>
          </a:p>
          <a:p>
            <a:pPr marL="0" indent="0">
              <a:buNone/>
            </a:pPr>
            <a:endParaRPr lang="en-US" altLang="ja-JP" sz="2000" dirty="0" smtClean="0"/>
          </a:p>
        </p:txBody>
      </p:sp>
      <p:sp>
        <p:nvSpPr>
          <p:cNvPr id="4" name="Slide Number Placeholder 3"/>
          <p:cNvSpPr>
            <a:spLocks noGrp="1"/>
          </p:cNvSpPr>
          <p:nvPr>
            <p:ph type="sldNum" sz="quarter" idx="12"/>
          </p:nvPr>
        </p:nvSpPr>
        <p:spPr/>
        <p:txBody>
          <a:bodyPr/>
          <a:lstStyle/>
          <a:p>
            <a:fld id="{285D926F-61E7-4178-9856-62CA148A80CF}" type="slidenum">
              <a:rPr lang="en-US" smtClean="0"/>
              <a:t>5</a:t>
            </a:fld>
            <a:endParaRPr lang="en-US"/>
          </a:p>
        </p:txBody>
      </p:sp>
    </p:spTree>
    <p:extLst>
      <p:ext uri="{BB962C8B-B14F-4D97-AF65-F5344CB8AC3E}">
        <p14:creationId xmlns:p14="http://schemas.microsoft.com/office/powerpoint/2010/main" val="90513878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3809</TotalTime>
  <Words>668</Words>
  <Application>Microsoft Office PowerPoint</Application>
  <PresentationFormat>ユーザー設定</PresentationFormat>
  <Paragraphs>67</Paragraphs>
  <Slides>5</Slides>
  <Notes>1</Notes>
  <HiddenSlides>0</HiddenSlides>
  <MMClips>0</MMClips>
  <ScaleCrop>false</ScaleCrop>
  <HeadingPairs>
    <vt:vector size="4" baseType="variant">
      <vt:variant>
        <vt:lpstr>テーマ</vt:lpstr>
      </vt:variant>
      <vt:variant>
        <vt:i4>1</vt:i4>
      </vt:variant>
      <vt:variant>
        <vt:lpstr>スライド タイトル</vt:lpstr>
      </vt:variant>
      <vt:variant>
        <vt:i4>5</vt:i4>
      </vt:variant>
    </vt:vector>
  </HeadingPairs>
  <TitlesOfParts>
    <vt:vector size="6" baseType="lpstr">
      <vt:lpstr>Office Theme</vt:lpstr>
      <vt:lpstr>WF on the inter-band CA within FR2 objective</vt:lpstr>
      <vt:lpstr>Outcome of the 1st round discussion</vt:lpstr>
      <vt:lpstr>Way forward</vt:lpstr>
      <vt:lpstr>Expected angular offset between 2 antennae</vt:lpstr>
      <vt:lpstr>Reference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further clarification for wideband operation</dc:title>
  <dc:creator>Anritsu</dc:creator>
  <cp:lastModifiedBy>Anritsu</cp:lastModifiedBy>
  <cp:revision>700</cp:revision>
  <dcterms:created xsi:type="dcterms:W3CDTF">2017-05-16T04:27:47Z</dcterms:created>
  <dcterms:modified xsi:type="dcterms:W3CDTF">2020-08-26T14:57:26Z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6bd48086-dee8-488e-8462-ca57077ee532</vt:lpwstr>
  </property>
  <property fmtid="{D5CDD505-2E9C-101B-9397-08002B2CF9AE}" pid="3" name="CTP_TimeStamp">
    <vt:lpwstr>2017-12-02 00:42:09Z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_NewReviewCycle">
    <vt:lpwstr/>
  </property>
  <property fmtid="{D5CDD505-2E9C-101B-9397-08002B2CF9AE}" pid="8" name="CTPClassification">
    <vt:lpwstr>CTP_PUBLIC</vt:lpwstr>
  </property>
  <property fmtid="{D5CDD505-2E9C-101B-9397-08002B2CF9AE}" pid="9" name="_2015_ms_pID_725343">
    <vt:lpwstr>(2)lIqUfW4FW4zzZrG5M1/zGyFvWddclHi1m5Z3NXis/N7w8LA2iMMJNJ/af4sKQ4cEq1E4UN7N
j6y0v9+5jnMebuLqI4pyPwMAcVHI8cLO/gf65XNt4oO9DdqfkUBVE5bzGksABB3rzr2CHv5i
N3BhQyKAcmFQoDAcfOfawZUVMh+m4KwBhBTPElTj6d3FucjDGz+C/ils9FhIkEhXW5yLsRQ1
zGJgcKyw3estrIBe25</vt:lpwstr>
  </property>
  <property fmtid="{D5CDD505-2E9C-101B-9397-08002B2CF9AE}" pid="10" name="_2015_ms_pID_7253431">
    <vt:lpwstr>AfqzLHF7sZASFO7BJ2kT7CjcLgp9TOFPX3blgoksfIfgRymhledWat
186ZysMHid8OLJb/7HAlV/g3qvRd8EJuVAJkTMFBb547fYpUlXcnFOPkOl+lAn02HRBuhFyu
E4Gi6Iqo7HA/FQcx1Lvjhn0D5qiX+kK+5NxRyR7ddjcPTOaFobqgntXTBhjG0WTAS8o=</vt:lpwstr>
  </property>
  <property fmtid="{D5CDD505-2E9C-101B-9397-08002B2CF9AE}" pid="11" name="_readonly">
    <vt:lpwstr/>
  </property>
  <property fmtid="{D5CDD505-2E9C-101B-9397-08002B2CF9AE}" pid="12" name="_change">
    <vt:lpwstr/>
  </property>
  <property fmtid="{D5CDD505-2E9C-101B-9397-08002B2CF9AE}" pid="13" name="_full-control">
    <vt:lpwstr/>
  </property>
  <property fmtid="{D5CDD505-2E9C-101B-9397-08002B2CF9AE}" pid="14" name="sflag">
    <vt:lpwstr>1573437380</vt:lpwstr>
  </property>
</Properties>
</file>