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266" r:id="rId5"/>
    <p:sldId id="259" r:id="rId6"/>
    <p:sldId id="268" r:id="rId7"/>
    <p:sldId id="262" r:id="rId8"/>
    <p:sldId id="267" r:id="rId9"/>
  </p:sldIdLst>
  <p:sldSz cx="12192000" cy="6858000"/>
  <p:notesSz cx="6858000" cy="9144000"/>
  <p:custDataLst>
    <p:tags r:id="rId11"/>
  </p:custDataLst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1" autoAdjust="0"/>
    <p:restoredTop sz="80854" autoAdjust="0"/>
  </p:normalViewPr>
  <p:slideViewPr>
    <p:cSldViewPr snapToGrid="0">
      <p:cViewPr varScale="1">
        <p:scale>
          <a:sx n="71" d="100"/>
          <a:sy n="71" d="100"/>
        </p:scale>
        <p:origin x="1296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317F2AA1-BEC5-4E83-AC8E-3D6FDE0EAB68}"/>
    <pc:docChg chg="custSel modSld">
      <pc:chgData name="Sumant Iyer" userId="913335bb-3b58-4b6e-abaa-4eed84b2043c" providerId="ADAL" clId="{317F2AA1-BEC5-4E83-AC8E-3D6FDE0EAB68}" dt="2020-08-26T14:09:50.323" v="231" actId="20577"/>
      <pc:docMkLst>
        <pc:docMk/>
      </pc:docMkLst>
      <pc:sldChg chg="modSp mod modNotesTx">
        <pc:chgData name="Sumant Iyer" userId="913335bb-3b58-4b6e-abaa-4eed84b2043c" providerId="ADAL" clId="{317F2AA1-BEC5-4E83-AC8E-3D6FDE0EAB68}" dt="2020-08-26T14:09:50.323" v="231" actId="20577"/>
        <pc:sldMkLst>
          <pc:docMk/>
          <pc:sldMk cId="581337487" sldId="261"/>
        </pc:sldMkLst>
        <pc:spChg chg="mod">
          <ac:chgData name="Sumant Iyer" userId="913335bb-3b58-4b6e-abaa-4eed84b2043c" providerId="ADAL" clId="{317F2AA1-BEC5-4E83-AC8E-3D6FDE0EAB68}" dt="2020-08-26T14:08:23.010" v="0" actId="400"/>
          <ac:spMkLst>
            <pc:docMk/>
            <pc:sldMk cId="581337487" sldId="261"/>
            <ac:spMk id="3" creationId="{C596BF9B-B205-49AD-BBEE-193235C5F86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45395C-AC67-49A6-9939-B4B2043C5D4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E7E36-109B-4899-AA5A-8BC8899FFA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799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CE7E36-109B-4899-AA5A-8BC8899FFA4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576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5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190120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2020-08-27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2020-08-27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2020-08-27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2020-08-27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2020-08-27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2020-08-27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2020-08-27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2020-08-27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2020-08-27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2020-08-27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2020-08-27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2020-08-27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altLang="ko-KR" b="1" dirty="0"/>
              <a:t>WF on the polarization mismatch objective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Samsung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R4-201</a:t>
            </a:r>
            <a:r>
              <a:rPr lang="en-US" altLang="zh-CN" b="1" dirty="0"/>
              <a:t>2714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5758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#96-e</a:t>
            </a:r>
          </a:p>
          <a:p>
            <a:r>
              <a:rPr lang="en-GB" altLang="ko-KR" b="1" dirty="0"/>
              <a:t>Online Meeting, Aug 2020</a:t>
            </a:r>
            <a:endParaRPr lang="en-GB" b="1" dirty="0"/>
          </a:p>
          <a:p>
            <a:r>
              <a:rPr lang="en-GB" b="1" dirty="0"/>
              <a:t>Agenda: </a:t>
            </a:r>
            <a:r>
              <a:rPr lang="en-US" altLang="zh-CN" b="1" dirty="0"/>
              <a:t>13</a:t>
            </a:r>
            <a:r>
              <a:rPr lang="en-US" b="1" dirty="0"/>
              <a:t>.1.2</a:t>
            </a:r>
          </a:p>
        </p:txBody>
      </p:sp>
    </p:spTree>
    <p:extLst>
      <p:ext uri="{BB962C8B-B14F-4D97-AF65-F5344CB8AC3E}">
        <p14:creationId xmlns:p14="http://schemas.microsoft.com/office/powerpoint/2010/main" val="1233137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82209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EIRP measurement enhancement</a:t>
            </a:r>
          </a:p>
          <a:p>
            <a:pPr lvl="1"/>
            <a:r>
              <a:rPr lang="en-US" dirty="0"/>
              <a:t>Methods identified in RAN4#93 meeting [1]</a:t>
            </a:r>
          </a:p>
          <a:p>
            <a:pPr lvl="2"/>
            <a:r>
              <a:rPr lang="en-US" dirty="0"/>
              <a:t>Method 0: No change to the measurement procedures in TR38.810</a:t>
            </a:r>
          </a:p>
          <a:p>
            <a:pPr lvl="2"/>
            <a:r>
              <a:rPr lang="en-US" dirty="0"/>
              <a:t>Method 1: “H&amp;V simultaneous operation with 2-port CSI-RS beam management by TE” [8] </a:t>
            </a:r>
          </a:p>
          <a:p>
            <a:pPr lvl="2"/>
            <a:r>
              <a:rPr lang="en-US" dirty="0"/>
              <a:t>Method 2: “Keep H&amp;V non-simultaneous operation by TE, but change test procedure to </a:t>
            </a:r>
            <a:r>
              <a:rPr lang="en-US" dirty="0" err="1"/>
              <a:t>Link_V</a:t>
            </a:r>
            <a:r>
              <a:rPr lang="en-US" dirty="0"/>
              <a:t> → </a:t>
            </a:r>
            <a:r>
              <a:rPr lang="en-US" dirty="0" err="1"/>
              <a:t>Link_H</a:t>
            </a:r>
            <a:r>
              <a:rPr lang="en-US" dirty="0"/>
              <a:t> → </a:t>
            </a:r>
            <a:r>
              <a:rPr lang="en-US" dirty="0" err="1"/>
              <a:t>UE_Beam_Lock</a:t>
            </a:r>
            <a:r>
              <a:rPr lang="en-US" dirty="0"/>
              <a:t> → </a:t>
            </a:r>
            <a:r>
              <a:rPr lang="en-US" dirty="0" err="1"/>
              <a:t>Measurement_V</a:t>
            </a:r>
            <a:r>
              <a:rPr lang="en-US" dirty="0"/>
              <a:t> → </a:t>
            </a:r>
            <a:r>
              <a:rPr lang="en-US" dirty="0" err="1"/>
              <a:t>Measurement_H</a:t>
            </a:r>
            <a:r>
              <a:rPr lang="en-US" dirty="0"/>
              <a:t>” [8]</a:t>
            </a:r>
          </a:p>
          <a:p>
            <a:pPr lvl="2"/>
            <a:r>
              <a:rPr lang="en-US" dirty="0"/>
              <a:t>Method 3: “H&amp;V non-simultaneous operation by TE with additional 45 </a:t>
            </a:r>
            <a:r>
              <a:rPr lang="en-US" dirty="0" err="1"/>
              <a:t>deg</a:t>
            </a:r>
            <a:r>
              <a:rPr lang="en-US" dirty="0"/>
              <a:t> link” [8]</a:t>
            </a:r>
          </a:p>
          <a:p>
            <a:pPr lvl="2"/>
            <a:r>
              <a:rPr lang="en-US" dirty="0"/>
              <a:t>Method 4: Different approach for calculating total EIRP [10]</a:t>
            </a:r>
          </a:p>
          <a:p>
            <a:pPr lvl="2"/>
            <a:r>
              <a:rPr lang="en-US" dirty="0"/>
              <a:t>Method 5: Polarization sweep of the DL signal [R4-1911503]</a:t>
            </a:r>
          </a:p>
          <a:p>
            <a:pPr lvl="2"/>
            <a:r>
              <a:rPr lang="en-US" dirty="0"/>
              <a:t>Method 6: The use of CP for the DL signal and UL signal measurement [R4-1911503]</a:t>
            </a:r>
          </a:p>
          <a:p>
            <a:pPr lvl="2"/>
            <a:r>
              <a:rPr lang="en-US" dirty="0"/>
              <a:t>Method 7: Test mode for certification purpose to force the UE to transmit on both polarizations</a:t>
            </a:r>
          </a:p>
          <a:p>
            <a:pPr lvl="2"/>
            <a:r>
              <a:rPr lang="en-US" dirty="0"/>
              <a:t>Method 8: The use of Elliptical Polarization for the DL [11]</a:t>
            </a:r>
          </a:p>
          <a:p>
            <a:pPr lvl="2"/>
            <a:r>
              <a:rPr lang="en-US" dirty="0"/>
              <a:t>Other methods are not precluded</a:t>
            </a:r>
          </a:p>
          <a:p>
            <a:pPr lvl="1"/>
            <a:r>
              <a:rPr lang="en-US" dirty="0"/>
              <a:t>Method identified in the informal email discussion and offline conference call meeting [2]</a:t>
            </a:r>
          </a:p>
          <a:p>
            <a:pPr lvl="2"/>
            <a:r>
              <a:rPr lang="en-US" dirty="0"/>
              <a:t>Method based on TPMI</a:t>
            </a:r>
          </a:p>
          <a:p>
            <a:pPr lvl="1"/>
            <a:r>
              <a:rPr lang="en-US" dirty="0"/>
              <a:t>New method proposed in RAN4#96e meeting [3]</a:t>
            </a:r>
          </a:p>
          <a:p>
            <a:pPr lvl="2"/>
            <a:r>
              <a:rPr lang="en-US" dirty="0"/>
              <a:t>Method by using power up command to trigger TX diversity</a:t>
            </a:r>
          </a:p>
          <a:p>
            <a:r>
              <a:rPr lang="en-US" altLang="zh-CN" dirty="0"/>
              <a:t>Enhancement on demodulation of UL by test equipment (e.g. </a:t>
            </a:r>
            <a:r>
              <a:rPr lang="en-US" dirty="0"/>
              <a:t>EVM measurement)</a:t>
            </a:r>
          </a:p>
          <a:p>
            <a:pPr lvl="1"/>
            <a:r>
              <a:rPr lang="en-US" dirty="0"/>
              <a:t>Whether FR2 test equipment topology shall be enhanced by adopting dual polarization coherent receivers [1][2][3]</a:t>
            </a:r>
          </a:p>
          <a:p>
            <a:endParaRPr lang="en-US" dirty="0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961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461"/>
            <a:ext cx="10515600" cy="768484"/>
          </a:xfrm>
        </p:spPr>
        <p:txBody>
          <a:bodyPr/>
          <a:lstStyle/>
          <a:p>
            <a:r>
              <a:rPr lang="en-US" altLang="zh-CN" dirty="0"/>
              <a:t>WF on EIRP measurement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1404"/>
            <a:ext cx="10515600" cy="561286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Focus on following </a:t>
            </a:r>
            <a:r>
              <a:rPr lang="en-US" dirty="0"/>
              <a:t>techniques to enhance EIRP </a:t>
            </a:r>
            <a:r>
              <a:rPr lang="en-US" dirty="0" smtClean="0"/>
              <a:t>measurement, and </a:t>
            </a:r>
            <a:r>
              <a:rPr lang="en-US" altLang="zh-CN" dirty="0"/>
              <a:t>it is agreed to propose to add </a:t>
            </a:r>
            <a:r>
              <a:rPr lang="en-US" altLang="zh-CN" dirty="0" smtClean="0"/>
              <a:t>them </a:t>
            </a:r>
            <a:r>
              <a:rPr lang="en-US" altLang="zh-CN" dirty="0"/>
              <a:t>into SID scope explicitly in Sep. RAN plenary 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dirty="0"/>
              <a:t>Option 1: TPMI side condition method</a:t>
            </a:r>
          </a:p>
          <a:p>
            <a:pPr lvl="2"/>
            <a:r>
              <a:rPr lang="en-US" dirty="0" smtClean="0"/>
              <a:t>TPMI </a:t>
            </a:r>
            <a:r>
              <a:rPr lang="en-US" dirty="0"/>
              <a:t>side conditions are </a:t>
            </a:r>
            <a:r>
              <a:rPr lang="en-US" dirty="0" smtClean="0"/>
              <a:t>applicable </a:t>
            </a:r>
            <a:r>
              <a:rPr lang="en-US" dirty="0" smtClean="0"/>
              <a:t>to Rel-16 </a:t>
            </a:r>
            <a:r>
              <a:rPr lang="en-US" dirty="0" smtClean="0"/>
              <a:t>(and higher) </a:t>
            </a:r>
            <a:r>
              <a:rPr lang="en-US" dirty="0" smtClean="0"/>
              <a:t>UEs </a:t>
            </a:r>
            <a:endParaRPr lang="en-US" dirty="0" smtClean="0"/>
          </a:p>
          <a:p>
            <a:pPr lvl="1"/>
            <a:r>
              <a:rPr lang="en-US" dirty="0" smtClean="0"/>
              <a:t>Option </a:t>
            </a:r>
            <a:r>
              <a:rPr lang="en-US" dirty="0"/>
              <a:t>2: DL polarization scan method</a:t>
            </a:r>
          </a:p>
          <a:p>
            <a:pPr lvl="2"/>
            <a:r>
              <a:rPr lang="en-US" dirty="0"/>
              <a:t>Further clarify whether it can reliably force UE to transmit simultaneously with dual polarization for all UEs</a:t>
            </a:r>
          </a:p>
          <a:p>
            <a:pPr lvl="2"/>
            <a:r>
              <a:rPr lang="en-US" dirty="0"/>
              <a:t>How to address the concern on test time and the concern on </a:t>
            </a:r>
            <a:r>
              <a:rPr lang="en-US" altLang="zh-CN" dirty="0"/>
              <a:t>difference between test and field</a:t>
            </a:r>
            <a:endParaRPr lang="en-US" dirty="0"/>
          </a:p>
          <a:p>
            <a:pPr lvl="1"/>
            <a:r>
              <a:rPr lang="en-US" dirty="0"/>
              <a:t>Option 3: test mode to trigger TX diversity</a:t>
            </a:r>
          </a:p>
          <a:p>
            <a:pPr lvl="2"/>
            <a:r>
              <a:rPr lang="en-US" altLang="zh-CN" dirty="0"/>
              <a:t>Test mode can reliably force UE to transmit simultaneously with dual polarization for all UEs</a:t>
            </a:r>
          </a:p>
          <a:p>
            <a:pPr lvl="2"/>
            <a:r>
              <a:rPr lang="en-US" altLang="zh-CN" dirty="0"/>
              <a:t>How to address the concern on difference between test and field</a:t>
            </a:r>
            <a:endParaRPr lang="en-US" dirty="0"/>
          </a:p>
          <a:p>
            <a:r>
              <a:rPr lang="en-US" altLang="zh-CN" dirty="0"/>
              <a:t>FFS on feasibility of power up command to trigger TX diversity</a:t>
            </a:r>
            <a:endParaRPr lang="en-US" dirty="0"/>
          </a:p>
          <a:p>
            <a:r>
              <a:rPr lang="en-US" dirty="0"/>
              <a:t>FFS on feasibility of 2-port CSI-RS method as an extra enhancement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4354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461"/>
            <a:ext cx="10515600" cy="768484"/>
          </a:xfrm>
        </p:spPr>
        <p:txBody>
          <a:bodyPr/>
          <a:lstStyle/>
          <a:p>
            <a:r>
              <a:rPr lang="en-US" dirty="0"/>
              <a:t>WF on UL demodulation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1404"/>
            <a:ext cx="10515600" cy="5612860"/>
          </a:xfrm>
        </p:spPr>
        <p:txBody>
          <a:bodyPr>
            <a:normAutofit/>
          </a:bodyPr>
          <a:lstStyle/>
          <a:p>
            <a:r>
              <a:rPr lang="en-US" altLang="zh-CN" dirty="0"/>
              <a:t>Whether FR2 test equipment topology shall be enhanced by adopting dual polarization coherent receivers</a:t>
            </a:r>
            <a:endParaRPr lang="en-US" dirty="0"/>
          </a:p>
          <a:p>
            <a:pPr lvl="1"/>
            <a:r>
              <a:rPr lang="en-US" dirty="0"/>
              <a:t>The dual polarization coherent receiver topology is taken as a starting point</a:t>
            </a:r>
          </a:p>
          <a:p>
            <a:pPr lvl="1"/>
            <a:r>
              <a:rPr lang="en-US" dirty="0"/>
              <a:t>Companies are encouraged to contribute in future meetings with test setup descriptions, impact on test time, preliminary MU, and the method’s feasibility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1122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901820"/>
              </p:ext>
            </p:extLst>
          </p:nvPr>
        </p:nvGraphicFramePr>
        <p:xfrm>
          <a:off x="472224" y="1341477"/>
          <a:ext cx="11247552" cy="2103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4326">
                  <a:extLst>
                    <a:ext uri="{9D8B030D-6E8A-4147-A177-3AD203B41FA5}">
                      <a16:colId xmlns:a16="http://schemas.microsoft.com/office/drawing/2014/main" xmlns="" val="2152485044"/>
                    </a:ext>
                  </a:extLst>
                </a:gridCol>
                <a:gridCol w="1979874">
                  <a:extLst>
                    <a:ext uri="{9D8B030D-6E8A-4147-A177-3AD203B41FA5}">
                      <a16:colId xmlns:a16="http://schemas.microsoft.com/office/drawing/2014/main" xmlns="" val="3677271991"/>
                    </a:ext>
                  </a:extLst>
                </a:gridCol>
                <a:gridCol w="6074797">
                  <a:extLst>
                    <a:ext uri="{9D8B030D-6E8A-4147-A177-3AD203B41FA5}">
                      <a16:colId xmlns:a16="http://schemas.microsoft.com/office/drawing/2014/main" xmlns="" val="1072862838"/>
                    </a:ext>
                  </a:extLst>
                </a:gridCol>
                <a:gridCol w="2448555">
                  <a:extLst>
                    <a:ext uri="{9D8B030D-6E8A-4147-A177-3AD203B41FA5}">
                      <a16:colId xmlns:a16="http://schemas.microsoft.com/office/drawing/2014/main" xmlns="" val="3874023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[1]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2400" dirty="0"/>
                        <a:t>R4-1916177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WF on FR2 test methodology enhancement 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dirty="0"/>
                        <a:t>Apple, CAICT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909950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[2]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R4-2009959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FR2 test method enhancement informal email discussion summary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Apple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939438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[3]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R4-2012561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Email discussion summary for [96e][330] FR2_enhTestMethods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dirty="0"/>
                        <a:t>Moderator(Apple)</a:t>
                      </a:r>
                      <a:endParaRPr lang="ko-KR" altLang="en-US" sz="2400" dirty="0"/>
                    </a:p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97335668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>
                <a:solidFill>
                  <a:prstClr val="black"/>
                </a:solidFill>
              </a:rPr>
              <a:t>References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3063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69247899993dc4b46d4cafad13e8d63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afb0aedd957356c03778c3e1d59d7427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4ECB558-3F6B-453B-B5D3-F3390B86062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3F601CC-B708-4DC7-A351-B551376709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510</Words>
  <Application>Microsoft Office PowerPoint</Application>
  <PresentationFormat>宽屏</PresentationFormat>
  <Paragraphs>56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맑은 고딕</vt:lpstr>
      <vt:lpstr>ＭＳ Ｐゴシック</vt:lpstr>
      <vt:lpstr>等线</vt:lpstr>
      <vt:lpstr>等线 Light</vt:lpstr>
      <vt:lpstr>宋体</vt:lpstr>
      <vt:lpstr>Arial</vt:lpstr>
      <vt:lpstr>Calibri</vt:lpstr>
      <vt:lpstr>Calibri Light</vt:lpstr>
      <vt:lpstr>Office Theme</vt:lpstr>
      <vt:lpstr>WF on the polarization mismatch objective</vt:lpstr>
      <vt:lpstr>Background</vt:lpstr>
      <vt:lpstr>WF on EIRP measurement</vt:lpstr>
      <vt:lpstr>WF on UL demodulation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Bozhi Li/RF Performance Standard Research Lab /SRC-Beijing/Staff Engineer/Samsung Electronics</cp:lastModifiedBy>
  <cp:revision>199</cp:revision>
  <dcterms:created xsi:type="dcterms:W3CDTF">2018-11-12T22:28:56Z</dcterms:created>
  <dcterms:modified xsi:type="dcterms:W3CDTF">2020-08-27T00:54:27Z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1554891878</vt:lpwstr>
  </property>
  <property fmtid="{D5CDD505-2E9C-101B-9397-08002B2CF9AE}" pid="6" name="ContentTypeId">
    <vt:lpwstr>0x0101003AA7AC0C743A294CADF60F661720E3E6</vt:lpwstr>
  </property>
  <property fmtid="{D5CDD505-2E9C-101B-9397-08002B2CF9AE}" pid="7" name="TitusGUID">
    <vt:lpwstr>e9cf23f3-4995-421f-9db7-c1bfd982c217</vt:lpwstr>
  </property>
  <property fmtid="{D5CDD505-2E9C-101B-9397-08002B2CF9AE}" pid="8" name="CTP_TimeStamp">
    <vt:lpwstr>2019-08-30 08:02:26Z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4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</Properties>
</file>