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sldIdLst>
    <p:sldId id="256" r:id="rId5"/>
    <p:sldId id="305" r:id="rId6"/>
    <p:sldId id="307" r:id="rId7"/>
    <p:sldId id="308" r:id="rId8"/>
    <p:sldId id="309" r:id="rId9"/>
    <p:sldId id="310" r:id="rId10"/>
    <p:sldId id="306" r:id="rId11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  <p:cmAuthor id="1" name="Thorsten Hertel" initials="TH" lastIdx="3" clrIdx="1">
    <p:extLst/>
  </p:cmAuthor>
  <p:cmAuthor id="2" name="Ruixin Wang" initials="RW" lastIdx="4" clrIdx="2">
    <p:extLst/>
  </p:cmAuthor>
  <p:cmAuthor id="3" name="Thorsten Hertel (KEYS)" initials="TWH" lastIdx="1" clrIdx="3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46" autoAdjust="0"/>
    <p:restoredTop sz="96527" autoAdjust="0"/>
  </p:normalViewPr>
  <p:slideViewPr>
    <p:cSldViewPr>
      <p:cViewPr varScale="1">
        <p:scale>
          <a:sx n="86" d="100"/>
          <a:sy n="86" d="100"/>
        </p:scale>
        <p:origin x="171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8/27/2020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685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198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952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0423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6183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497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NR MIMO OTA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547664" y="3700727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vivo, CAICT, Spirent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3GPP TSG-RAN WG4 Meeting #96-e</a:t>
            </a:r>
            <a:r>
              <a:rPr lang="en-GB" altLang="zh-CN" sz="1800" b="1" dirty="0"/>
              <a:t>	                                                     </a:t>
            </a:r>
            <a:r>
              <a:rPr lang="en-US" altLang="zh-CN" sz="1800" b="1" dirty="0"/>
              <a:t>R4-2012707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Electronic Meeting, 17-28 Aug., 2020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12.1.1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/>
              <a:t>NR MIMO OTA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08720"/>
            <a:ext cx="8882543" cy="6048672"/>
          </a:xfrm>
          <a:noFill/>
        </p:spPr>
        <p:txBody>
          <a:bodyPr>
            <a:normAutofit lnSpcReduction="10000"/>
          </a:bodyPr>
          <a:lstStyle/>
          <a:p>
            <a:r>
              <a:rPr lang="en-GB" altLang="zh-CN" sz="2400" b="1" dirty="0"/>
              <a:t>WI management</a:t>
            </a:r>
            <a:endParaRPr lang="zh-CN" altLang="zh-CN" sz="2400" dirty="0"/>
          </a:p>
          <a:p>
            <a:pPr lvl="1" fontAlgn="auto" hangingPunct="1"/>
            <a:r>
              <a:rPr lang="en-US" altLang="zh-CN" sz="2000" dirty="0"/>
              <a:t>Detailed Work Plan in [R4-2012710] for NR MIMO OTA WI is agreed. Future update based on the actual progress of RAN4 is not precluded. </a:t>
            </a:r>
          </a:p>
          <a:p>
            <a:pPr lvl="1" fontAlgn="auto" hangingPunct="1"/>
            <a:r>
              <a:rPr lang="en-US" altLang="zh-CN" sz="2000" dirty="0"/>
              <a:t>Keep the agreed WID as it is, the MU aspects will be handled in RAN WG5, and the performance requirement with head/hand phantoms is 2</a:t>
            </a:r>
            <a:r>
              <a:rPr lang="en-US" altLang="zh-CN" sz="2000" baseline="30000" dirty="0"/>
              <a:t>nd</a:t>
            </a:r>
            <a:r>
              <a:rPr lang="en-US" altLang="zh-CN" sz="2000" dirty="0"/>
              <a:t> priority.</a:t>
            </a:r>
          </a:p>
          <a:p>
            <a:r>
              <a:rPr lang="en-US" altLang="zh-CN" sz="2400" b="1" dirty="0"/>
              <a:t>Down-selecting of parameters for NR MIMO OTA requirements</a:t>
            </a:r>
          </a:p>
          <a:p>
            <a:pPr lvl="1"/>
            <a:r>
              <a:rPr lang="en-US" altLang="zh-CN" sz="2000" dirty="0"/>
              <a:t>For FR1 MIMO OTA performance requirements: </a:t>
            </a:r>
          </a:p>
          <a:p>
            <a:pPr lvl="2"/>
            <a:r>
              <a:rPr lang="en-US" altLang="zh-CN" sz="1800" dirty="0"/>
              <a:t>Adopt 40MHz bandwidth and associated other parameters in Table 8.2-2 and Table 8.2-5 in TR 38.827 v16.0.0 as the only FR1 TDD RMC for FR1 MIMO OTA requirements.</a:t>
            </a:r>
          </a:p>
          <a:p>
            <a:pPr lvl="2"/>
            <a:r>
              <a:rPr lang="en-US" altLang="zh-CN" sz="1800" dirty="0"/>
              <a:t>Adopt FR1 </a:t>
            </a:r>
            <a:r>
              <a:rPr lang="en-US" altLang="zh-CN" sz="1800" dirty="0" err="1"/>
              <a:t>UMi</a:t>
            </a:r>
            <a:r>
              <a:rPr lang="en-US" altLang="zh-CN" sz="1800" dirty="0"/>
              <a:t> CDL-A for 4Rx bands, and FR1 </a:t>
            </a:r>
            <a:r>
              <a:rPr lang="en-US" altLang="zh-CN" sz="1800" dirty="0" err="1"/>
              <a:t>UMa</a:t>
            </a:r>
            <a:r>
              <a:rPr lang="en-US" altLang="zh-CN" sz="1800" dirty="0"/>
              <a:t> CDL-C for 2Rx bands.</a:t>
            </a:r>
            <a:endParaRPr lang="en-US" altLang="zh-CN" sz="1800" strike="sngStrike" dirty="0"/>
          </a:p>
          <a:p>
            <a:pPr lvl="1"/>
            <a:r>
              <a:rPr lang="en-US" altLang="zh-CN" sz="2000" dirty="0"/>
              <a:t>For FR2 MIMO OTA performance requirements:</a:t>
            </a:r>
          </a:p>
          <a:p>
            <a:pPr lvl="2"/>
            <a:r>
              <a:rPr lang="en-US" altLang="zh-CN" sz="1800" dirty="0"/>
              <a:t>Further discuss the down-selection of FR2 RMC, feasibility of 64 QAM for FR2 will be checked, and final conclusion will be made next meeting.  </a:t>
            </a:r>
          </a:p>
          <a:p>
            <a:pPr lvl="3"/>
            <a:r>
              <a:rPr lang="en-US" altLang="zh-CN" sz="1700" dirty="0"/>
              <a:t>Technical input from companies is encouraged to analyze SNR range and feasibility of 64QAM</a:t>
            </a:r>
          </a:p>
          <a:p>
            <a:pPr lvl="2"/>
            <a:r>
              <a:rPr lang="en-US" altLang="zh-CN" sz="1800" dirty="0"/>
              <a:t>Further discuss the down-selection of FR2 channel model for defining FR2 MIMO OTA requirement</a:t>
            </a:r>
          </a:p>
          <a:p>
            <a:pPr lvl="3"/>
            <a:r>
              <a:rPr lang="en-US" altLang="zh-CN" sz="1700" dirty="0"/>
              <a:t>keep both </a:t>
            </a:r>
            <a:r>
              <a:rPr lang="en-US" altLang="zh-CN" sz="1700" dirty="0" err="1"/>
              <a:t>InO</a:t>
            </a:r>
            <a:r>
              <a:rPr lang="en-US" altLang="zh-CN" sz="1700" dirty="0"/>
              <a:t> CDL-A and </a:t>
            </a:r>
            <a:r>
              <a:rPr lang="en-US" altLang="zh-CN" sz="1700" dirty="0" err="1"/>
              <a:t>UMi</a:t>
            </a:r>
            <a:r>
              <a:rPr lang="en-US" altLang="zh-CN" sz="1700" dirty="0"/>
              <a:t> CDL-C at this stage, the goal is to select one for final requirement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8287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/>
              <a:t>NR MIMO OTA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08720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GB" altLang="zh-CN" sz="2400" b="1" dirty="0"/>
              <a:t>Figure of Merit for NR MIMO OTA requirements</a:t>
            </a:r>
            <a:endParaRPr lang="zh-CN" altLang="zh-CN" sz="2400" dirty="0"/>
          </a:p>
          <a:p>
            <a:pPr lvl="1" fontAlgn="auto" hangingPunct="1"/>
            <a:r>
              <a:rPr lang="en-US" altLang="zh-CN" sz="2000" dirty="0"/>
              <a:t>For FR1 MIMO OTA performance requirements:</a:t>
            </a:r>
          </a:p>
          <a:p>
            <a:pPr lvl="2" fontAlgn="auto" hangingPunct="1"/>
            <a:r>
              <a:rPr lang="en-US" altLang="zh-CN" sz="1800" dirty="0"/>
              <a:t>Only one outage point of TP@ 70% is selected for the final performance metric</a:t>
            </a:r>
          </a:p>
          <a:p>
            <a:pPr lvl="3" fontAlgn="auto" hangingPunct="1"/>
            <a:r>
              <a:rPr lang="en-US" altLang="zh-CN" sz="1600" dirty="0"/>
              <a:t>This agreement is based on LTE TRMS analysis</a:t>
            </a:r>
          </a:p>
          <a:p>
            <a:pPr lvl="2" fontAlgn="auto" hangingPunct="1"/>
            <a:r>
              <a:rPr lang="en-US" altLang="zh-CN" sz="1800" dirty="0"/>
              <a:t>Further check whether how many P</a:t>
            </a:r>
            <a:r>
              <a:rPr lang="en-US" altLang="zh-CN" sz="1800" baseline="-25000" dirty="0"/>
              <a:t>MODE</a:t>
            </a:r>
            <a:r>
              <a:rPr lang="en-US" altLang="zh-CN" sz="1800" dirty="0"/>
              <a:t> can reach TP @ 90% or 95% could be an additional </a:t>
            </a:r>
            <a:r>
              <a:rPr lang="en-US" altLang="zh-CN" sz="1800" dirty="0" err="1"/>
              <a:t>FoM</a:t>
            </a:r>
            <a:endParaRPr lang="en-US" altLang="zh-CN" sz="1800" dirty="0"/>
          </a:p>
          <a:p>
            <a:pPr lvl="3" fontAlgn="auto" hangingPunct="1"/>
            <a:r>
              <a:rPr lang="en-US" altLang="zh-CN" sz="1600" dirty="0"/>
              <a:t>Option 1</a:t>
            </a:r>
            <a:r>
              <a:rPr lang="zh-CN" altLang="en-US" sz="1600" dirty="0"/>
              <a:t>：</a:t>
            </a:r>
            <a:r>
              <a:rPr lang="en-US" altLang="zh-CN" sz="1600" dirty="0"/>
              <a:t>TP@90% can pass 11 of total 12 rotations</a:t>
            </a:r>
          </a:p>
          <a:p>
            <a:pPr lvl="3" fontAlgn="auto" hangingPunct="1"/>
            <a:r>
              <a:rPr lang="en-US" altLang="zh-CN" sz="1600" dirty="0"/>
              <a:t>Option 2</a:t>
            </a:r>
            <a:r>
              <a:rPr lang="zh-CN" altLang="en-US" sz="1600" dirty="0"/>
              <a:t>：</a:t>
            </a:r>
            <a:r>
              <a:rPr lang="en-US" altLang="zh-CN" sz="1600" dirty="0"/>
              <a:t>TP@95% can pass 10 of total 12 rotations</a:t>
            </a:r>
          </a:p>
          <a:p>
            <a:pPr lvl="3" fontAlgn="auto" hangingPunct="1"/>
            <a:r>
              <a:rPr lang="en-US" altLang="zh-CN" sz="1600" dirty="0"/>
              <a:t>Other options are not precluded</a:t>
            </a:r>
          </a:p>
          <a:p>
            <a:pPr lvl="1" fontAlgn="auto" hangingPunct="1"/>
            <a:r>
              <a:rPr lang="en-US" altLang="zh-CN" sz="2000" dirty="0"/>
              <a:t>For FR2 MIMO OTA performance requirements:</a:t>
            </a:r>
          </a:p>
          <a:p>
            <a:pPr lvl="2" fontAlgn="auto" hangingPunct="1"/>
            <a:r>
              <a:rPr lang="en-US" altLang="zh-CN" sz="1600" dirty="0"/>
              <a:t>Select averaging all the values better than [50%] percentile of CCDF as the Figure of Merit for FR2 MIMO OTA requirement</a:t>
            </a:r>
          </a:p>
          <a:p>
            <a:pPr lvl="2" fontAlgn="auto" hangingPunct="1"/>
            <a:r>
              <a:rPr lang="en-US" altLang="zh-CN" sz="1600" dirty="0"/>
              <a:t>Further check whether [50%] percentile value of the CCDF curve should also be a </a:t>
            </a:r>
            <a:r>
              <a:rPr lang="en-US" altLang="zh-CN" sz="1600" dirty="0" err="1"/>
              <a:t>FoM</a:t>
            </a:r>
            <a:r>
              <a:rPr lang="en-US" altLang="zh-CN" sz="1600" dirty="0"/>
              <a:t> of FR2</a:t>
            </a:r>
          </a:p>
          <a:p>
            <a:pPr lvl="2" fontAlgn="auto" hangingPunct="1"/>
            <a:r>
              <a:rPr lang="en-US" altLang="zh-CN" sz="1600" dirty="0"/>
              <a:t>Analysis on number of test points vs uncertainty of FR2 MIMO OTA performance is encouraged</a:t>
            </a:r>
          </a:p>
          <a:p>
            <a:endParaRPr lang="en-US" altLang="zh-CN" sz="12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4317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5" y="0"/>
            <a:ext cx="8207160" cy="1143000"/>
          </a:xfrm>
        </p:spPr>
        <p:txBody>
          <a:bodyPr/>
          <a:lstStyle/>
          <a:p>
            <a:r>
              <a:rPr lang="en-US" dirty="0"/>
              <a:t>NR MIMO OTA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GB" altLang="zh-CN" sz="2400" b="1" dirty="0"/>
              <a:t>NR MIMO OTA requirements framework</a:t>
            </a:r>
            <a:endParaRPr lang="zh-CN" altLang="zh-CN" sz="2400" dirty="0"/>
          </a:p>
          <a:p>
            <a:pPr lvl="1" fontAlgn="auto" hangingPunct="1"/>
            <a:r>
              <a:rPr lang="en-US" altLang="zh-CN" sz="2000" dirty="0"/>
              <a:t>Clear requirements framework should be defined prior to measurement campaign</a:t>
            </a:r>
          </a:p>
          <a:p>
            <a:pPr lvl="2" fontAlgn="auto" hangingPunct="1"/>
            <a:r>
              <a:rPr lang="en-US" altLang="zh-CN" sz="2000" dirty="0"/>
              <a:t>Agreement was reached that a Lab alignment activity is required before labs/vendors can submit data for the performance requirements definition (similar to LTE MIMO OTA) </a:t>
            </a:r>
          </a:p>
          <a:p>
            <a:pPr lvl="3" fontAlgn="auto" hangingPunct="1"/>
            <a:r>
              <a:rPr lang="en-US" altLang="zh-CN" sz="1800" dirty="0"/>
              <a:t>Detailed work plan for alignment activity will be discussed</a:t>
            </a:r>
          </a:p>
          <a:p>
            <a:pPr lvl="1" fontAlgn="auto" hangingPunct="1"/>
            <a:r>
              <a:rPr lang="en-US" altLang="zh-CN" sz="2000" dirty="0"/>
              <a:t>For FR2, simulation approach to define performance requirement is not precluded</a:t>
            </a:r>
          </a:p>
          <a:p>
            <a:pPr lvl="2" fontAlgn="auto" hangingPunct="1"/>
            <a:r>
              <a:rPr lang="en-US" altLang="zh-CN" sz="1800" dirty="0"/>
              <a:t>Workplan including detailed simulation assumptions for FR2 simulation campaign need to be defined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3959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MIMO OTA test methodology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 lnSpcReduction="10000"/>
          </a:bodyPr>
          <a:lstStyle/>
          <a:p>
            <a:r>
              <a:rPr lang="en-GB" altLang="zh-CN" sz="2400" b="1" dirty="0"/>
              <a:t>Channel model validation</a:t>
            </a:r>
            <a:endParaRPr lang="zh-CN" altLang="zh-CN" sz="2400" dirty="0"/>
          </a:p>
          <a:p>
            <a:pPr lvl="1" fontAlgn="auto" hangingPunct="1"/>
            <a:r>
              <a:rPr lang="en-US" altLang="zh-CN" sz="2000" dirty="0"/>
              <a:t>Channel model validation procedure</a:t>
            </a:r>
          </a:p>
          <a:p>
            <a:pPr lvl="2" fontAlgn="auto" hangingPunct="1"/>
            <a:r>
              <a:rPr lang="en-US" altLang="zh-CN" sz="2000" dirty="0"/>
              <a:t>Time domain approach for FR1 spatial correlation validation is agreed as the alternative method</a:t>
            </a:r>
            <a:endParaRPr lang="en-US" altLang="zh-CN" sz="1800" dirty="0"/>
          </a:p>
          <a:p>
            <a:pPr lvl="3" fontAlgn="auto" hangingPunct="1"/>
            <a:r>
              <a:rPr lang="en-US" altLang="zh-CN" sz="1600" dirty="0"/>
              <a:t>Detailed procedure can be added in the TR38.827 next meeting</a:t>
            </a:r>
          </a:p>
          <a:p>
            <a:pPr lvl="2" fontAlgn="auto" hangingPunct="1"/>
            <a:r>
              <a:rPr lang="en-US" altLang="zh-CN" sz="1800" dirty="0"/>
              <a:t>Spatial correlation validation based on either frequency-domain or time-domain is sufficient  </a:t>
            </a:r>
          </a:p>
          <a:p>
            <a:pPr lvl="3" fontAlgn="auto" hangingPunct="1"/>
            <a:r>
              <a:rPr lang="en-US" altLang="zh-CN" sz="1600" dirty="0"/>
              <a:t>pass/fail limit of spatial correlation should consider both approaches</a:t>
            </a:r>
          </a:p>
          <a:p>
            <a:pPr lvl="2" fontAlgn="auto" hangingPunct="1"/>
            <a:r>
              <a:rPr lang="en-US" altLang="zh-CN" sz="1800" dirty="0"/>
              <a:t>Further check whether vertical polarization is sufficient for FR1 Spatial Correlation validation</a:t>
            </a:r>
          </a:p>
          <a:p>
            <a:pPr lvl="3" fontAlgn="auto" hangingPunct="1"/>
            <a:r>
              <a:rPr lang="en-US" altLang="zh-CN" sz="1600" dirty="0"/>
              <a:t>Simulation or measurement results are encouraged</a:t>
            </a:r>
          </a:p>
          <a:p>
            <a:pPr lvl="2" fontAlgn="auto" hangingPunct="1"/>
            <a:r>
              <a:rPr lang="en-US" altLang="zh-CN" sz="1800" dirty="0"/>
              <a:t>5cm PSP validation for performance requirements work as baseline for FR2</a:t>
            </a:r>
          </a:p>
          <a:p>
            <a:pPr lvl="3" fontAlgn="auto" hangingPunct="1"/>
            <a:r>
              <a:rPr lang="en-US" altLang="zh-CN" sz="1600" dirty="0"/>
              <a:t> Companies are encouraged to provide procedures, concrete test points, and impact on test time for a 10cm PSP validation approach</a:t>
            </a:r>
          </a:p>
          <a:p>
            <a:pPr lvl="3" fontAlgn="auto" hangingPunct="1"/>
            <a:r>
              <a:rPr lang="en-US" altLang="zh-CN" sz="1600" dirty="0"/>
              <a:t>Companies to analyze if test system with 5cm radius PSP validation can be used to measure DUT with larger antenna size such as 10cm radius</a:t>
            </a:r>
            <a:endParaRPr lang="en-US" altLang="zh-CN" sz="1600" dirty="0">
              <a:highlight>
                <a:srgbClr val="FFFF00"/>
              </a:highlight>
            </a:endParaRPr>
          </a:p>
          <a:p>
            <a:pPr lvl="1" fontAlgn="auto" hangingPunct="1"/>
            <a:r>
              <a:rPr lang="en-US" altLang="zh-CN" sz="2000" dirty="0"/>
              <a:t>Pass/fail criteria of channel model validation</a:t>
            </a:r>
          </a:p>
          <a:p>
            <a:pPr lvl="2" fontAlgn="auto" hangingPunct="1"/>
            <a:r>
              <a:rPr lang="en-US" altLang="zh-CN" sz="1600" dirty="0"/>
              <a:t>Simulation analysis and measurement results from CE vendors and Labs are encouraged to specify the pass/fail limit as soon as possible.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1419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MIMO OTA test methodology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GB" altLang="zh-CN" sz="2400" b="1" dirty="0"/>
              <a:t>UE orientations clarification in 3D-MPAC system</a:t>
            </a:r>
            <a:endParaRPr lang="zh-CN" altLang="zh-CN" sz="2400" dirty="0"/>
          </a:p>
          <a:p>
            <a:pPr lvl="1" fontAlgn="auto" hangingPunct="1"/>
            <a:r>
              <a:rPr lang="en-US" altLang="zh-CN" sz="2400" dirty="0"/>
              <a:t>UE orientation will keep as 3D scan with agreed 36 points in TR38.827</a:t>
            </a:r>
          </a:p>
          <a:p>
            <a:pPr lvl="1" fontAlgn="auto" hangingPunct="1"/>
            <a:r>
              <a:rPr lang="en-US" altLang="zh-CN" sz="2400" dirty="0"/>
              <a:t>Probes Configuration</a:t>
            </a:r>
          </a:p>
          <a:p>
            <a:pPr lvl="2" fontAlgn="auto" hangingPunct="1"/>
            <a:r>
              <a:rPr lang="en-US" altLang="zh-CN" sz="2000" dirty="0"/>
              <a:t>Rotate the probes towards the z axis direction, which probe is along z axis will be decided next meeting</a:t>
            </a:r>
          </a:p>
          <a:p>
            <a:pPr lvl="2" fontAlgn="auto" hangingPunct="1"/>
            <a:r>
              <a:rPr lang="en-US" altLang="zh-CN" sz="2000" dirty="0"/>
              <a:t>CE vendors encouraged to discuss probe configurations, blocking, re-positioning, impact on channel model realization </a:t>
            </a:r>
            <a:r>
              <a:rPr lang="en-US" altLang="zh-CN" sz="2000" dirty="0" err="1"/>
              <a:t>w.r.t.</a:t>
            </a:r>
            <a:r>
              <a:rPr lang="en-US" altLang="zh-CN" sz="2000" dirty="0"/>
              <a:t> 38.901 and 38.827 and harmonize on a joint probe configuration proposal prior to the next RAN4 meeting </a:t>
            </a:r>
          </a:p>
          <a:p>
            <a:pPr lvl="2" fontAlgn="auto" hangingPunct="1"/>
            <a:r>
              <a:rPr lang="en-US" altLang="zh-CN" sz="2000" dirty="0"/>
              <a:t>Detailed position of probes will be decided next meeting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zh-CN" sz="2400" b="1" dirty="0"/>
              <a:t>FR2 </a:t>
            </a:r>
            <a:r>
              <a:rPr lang="en-GB" altLang="zh-CN" sz="2400" b="1" dirty="0" err="1"/>
              <a:t>QoQZ</a:t>
            </a:r>
            <a:r>
              <a:rPr lang="en-GB" altLang="zh-CN" sz="2400" b="1" dirty="0"/>
              <a:t> validation procedure optimization</a:t>
            </a:r>
            <a:endParaRPr lang="zh-CN" altLang="zh-CN" sz="2400" b="1" dirty="0"/>
          </a:p>
          <a:p>
            <a:pPr lvl="2" fontAlgn="auto" hangingPunct="1"/>
            <a:r>
              <a:rPr lang="en-US" altLang="zh-CN" dirty="0"/>
              <a:t>Based on TR 38.810 [or TS 38.521-2]</a:t>
            </a:r>
          </a:p>
          <a:p>
            <a:pPr lvl="2" fontAlgn="auto" hangingPunct="1"/>
            <a:r>
              <a:rPr lang="en-US" altLang="zh-CN" dirty="0"/>
              <a:t>Updates to the procedure to be finalized next meeting (pending the final probe locations)</a:t>
            </a:r>
          </a:p>
          <a:p>
            <a:pPr lvl="2" fontAlgn="auto" hangingPunct="1"/>
            <a:endParaRPr lang="en-US" altLang="zh-CN" sz="22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6321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/>
              <a:t>Next step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08720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US" altLang="zh-CN" sz="2400" b="1" dirty="0"/>
              <a:t>Key work</a:t>
            </a:r>
            <a:r>
              <a:rPr lang="en-GB" altLang="zh-CN" sz="2400" b="1" dirty="0"/>
              <a:t> for next meeting</a:t>
            </a:r>
            <a:endParaRPr lang="zh-CN" altLang="zh-CN" sz="2400" dirty="0"/>
          </a:p>
          <a:p>
            <a:pPr lvl="1" fontAlgn="auto" hangingPunct="1"/>
            <a:r>
              <a:rPr lang="en-US" altLang="zh-CN" sz="2200" dirty="0"/>
              <a:t>FR1 channel model validation analysis</a:t>
            </a:r>
          </a:p>
          <a:p>
            <a:pPr lvl="1" fontAlgn="auto" hangingPunct="1"/>
            <a:r>
              <a:rPr lang="en-US" altLang="zh-CN" sz="2200" dirty="0"/>
              <a:t>Discuss detailed FR1 Lab alignment activity work plan</a:t>
            </a:r>
          </a:p>
          <a:p>
            <a:pPr lvl="1" fontAlgn="auto" hangingPunct="1"/>
            <a:r>
              <a:rPr lang="en-GB" altLang="zh-CN" sz="2200" dirty="0"/>
              <a:t>UE orientations clarification</a:t>
            </a:r>
            <a:endParaRPr lang="en-US" altLang="zh-CN" sz="22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26116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2" ma:contentTypeDescription="Create a new document." ma:contentTypeScope="" ma:versionID="28f9cf7ff0947e6ff336ed57262b94f6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3e074cbbecf9664a3b9bd27592852fad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EC46D2F-2B5C-4945-B9A0-8F53F9D5C4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F6E5432-22C9-4DE3-B7FA-038EA267B23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878f5c59-aec9-459c-acf8-8cf941473193"/>
    <ds:schemaRef ds:uri="bdd78157-346c-4767-bfdd-352789a5c5f1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2BAB1D7-0253-4579-8856-F8B17F9D2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3026</TotalTime>
  <Words>800</Words>
  <Application>Microsoft Office PowerPoint</Application>
  <PresentationFormat>全屏显示(4:3)</PresentationFormat>
  <Paragraphs>76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ＭＳ Ｐゴシック</vt:lpstr>
      <vt:lpstr>宋体</vt:lpstr>
      <vt:lpstr>Arial</vt:lpstr>
      <vt:lpstr>Calibri</vt:lpstr>
      <vt:lpstr>Office 主题</vt:lpstr>
      <vt:lpstr>WF on NR MIMO OTA</vt:lpstr>
      <vt:lpstr>NR MIMO OTA</vt:lpstr>
      <vt:lpstr>NR MIMO OTA</vt:lpstr>
      <vt:lpstr>NR MIMO OTA</vt:lpstr>
      <vt:lpstr>MIMO OTA test methodology</vt:lpstr>
      <vt:lpstr>MIMO OTA test methodology</vt:lpstr>
      <vt:lpstr>Next step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Ruixin Wang (vivo)</cp:lastModifiedBy>
  <cp:revision>1036</cp:revision>
  <dcterms:created xsi:type="dcterms:W3CDTF">2016-04-12T20:58:18Z</dcterms:created>
  <dcterms:modified xsi:type="dcterms:W3CDTF">2020-08-27T01:10:07Z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  <property fmtid="{D5CDD505-2E9C-101B-9397-08002B2CF9AE}" pid="17" name="ContentTypeId">
    <vt:lpwstr>0x01010017CD74E91CD4AF408185E1FC416F4AC4</vt:lpwstr>
  </property>
  <property fmtid="{D5CDD505-2E9C-101B-9397-08002B2CF9AE}" pid="18" name="NSCPROP_SA">
    <vt:lpwstr>D:\RAN4 Meeting Doc\RAN4_95e\draft  WF on FR2 MIMO OTA v1.pptx</vt:lpwstr>
  </property>
</Properties>
</file>