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93" r:id="rId3"/>
    <p:sldId id="318" r:id="rId4"/>
    <p:sldId id="294" r:id="rId5"/>
    <p:sldId id="311" r:id="rId6"/>
    <p:sldId id="300" r:id="rId7"/>
    <p:sldId id="308" r:id="rId8"/>
    <p:sldId id="317" r:id="rId9"/>
    <p:sldId id="312" r:id="rId10"/>
    <p:sldId id="314" r:id="rId11"/>
    <p:sldId id="315" r:id="rId12"/>
    <p:sldId id="319" r:id="rId13"/>
    <p:sldId id="334" r:id="rId14"/>
    <p:sldId id="332" r:id="rId15"/>
    <p:sldId id="309" r:id="rId1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293"/>
            <p14:sldId id="318"/>
          </p14:sldIdLst>
        </p14:section>
        <p14:section name="Single Panel Type I" id="{8878887B-7B85-4A11-B2A8-B9550D68557A}">
          <p14:sldIdLst>
            <p14:sldId id="294"/>
          </p14:sldIdLst>
        </p14:section>
        <p14:section name="Type II requirements" id="{9741519E-F6E5-4C96-8235-EDCCD7C0E1DD}">
          <p14:sldIdLst>
            <p14:sldId id="311"/>
            <p14:sldId id="300"/>
            <p14:sldId id="308"/>
            <p14:sldId id="317"/>
            <p14:sldId id="312"/>
            <p14:sldId id="314"/>
            <p14:sldId id="315"/>
            <p14:sldId id="319"/>
            <p14:sldId id="334"/>
            <p14:sldId id="332"/>
          </p14:sldIdLst>
        </p14:section>
        <p14:section name="Annex" id="{F503564C-FF81-43BD-8EFC-E8B6FF42977E}">
          <p14:sldIdLst>
            <p14:sldId id="30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68" autoAdjust="0"/>
    <p:restoredTop sz="82742" autoAdjust="0"/>
  </p:normalViewPr>
  <p:slideViewPr>
    <p:cSldViewPr>
      <p:cViewPr varScale="1">
        <p:scale>
          <a:sx n="114" d="100"/>
          <a:sy n="114" d="100"/>
        </p:scale>
        <p:origin x="198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2020/8/26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sz="4000" dirty="0"/>
              <a:t>Way forward on PMI reporting requirements for Tx ports larger than 8 and up to 32</a:t>
            </a:r>
            <a:endParaRPr kumimoji="1" lang="ja-JP" altLang="en-US" sz="4000" dirty="0"/>
          </a:p>
        </p:txBody>
      </p:sp>
      <p:sp>
        <p:nvSpPr>
          <p:cNvPr id="3" name="サブタイトル 2"/>
          <p:cNvSpPr>
            <a:spLocks noGrp="1"/>
          </p:cNvSpPr>
          <p:nvPr>
            <p:ph type="subTitle" idx="1"/>
          </p:nvPr>
        </p:nvSpPr>
        <p:spPr>
          <a:xfrm>
            <a:off x="1371600" y="4077072"/>
            <a:ext cx="6400800" cy="1561728"/>
          </a:xfrm>
        </p:spPr>
        <p:txBody>
          <a:bodyPr/>
          <a:lstStyle/>
          <a:p>
            <a:r>
              <a:rPr lang="en-US" altLang="ja-JP" dirty="0">
                <a:solidFill>
                  <a:schemeClr val="tx1"/>
                </a:solidFill>
              </a:rPr>
              <a:t>Ericsson, Samsung</a:t>
            </a:r>
          </a:p>
        </p:txBody>
      </p:sp>
      <p:sp>
        <p:nvSpPr>
          <p:cNvPr id="4" name="テキスト ボックス 3"/>
          <p:cNvSpPr txBox="1"/>
          <p:nvPr/>
        </p:nvSpPr>
        <p:spPr>
          <a:xfrm>
            <a:off x="107504" y="188639"/>
            <a:ext cx="4838248" cy="923330"/>
          </a:xfrm>
          <a:prstGeom prst="rect">
            <a:avLst/>
          </a:prstGeom>
          <a:noFill/>
        </p:spPr>
        <p:txBody>
          <a:bodyPr wrap="none" rtlCol="0">
            <a:spAutoFit/>
          </a:bodyPr>
          <a:lstStyle/>
          <a:p>
            <a:r>
              <a:rPr lang="en-GB" b="1" dirty="0"/>
              <a:t>3GPP TSG-RAN4 Meeting #96e 	</a:t>
            </a:r>
          </a:p>
          <a:p>
            <a:r>
              <a:rPr lang="en-US" b="1" dirty="0"/>
              <a:t>Electronic Meeting August 17 –  August 28, 2020</a:t>
            </a:r>
          </a:p>
          <a:p>
            <a:r>
              <a:rPr lang="en-US" b="1" dirty="0"/>
              <a:t>Agenda item: 7.16.1.2</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R4-2012689   </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Autofit/>
          </a:bodyPr>
          <a:lstStyle/>
          <a:p>
            <a:r>
              <a:rPr lang="sv-SE" sz="3600" dirty="0"/>
              <a:t>Parameters for MU-MIMO Type II page 2</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a:bodyPr>
          <a:lstStyle/>
          <a:p>
            <a:pPr lvl="0"/>
            <a:r>
              <a:rPr lang="en-GB" dirty="0" err="1"/>
              <a:t>subbandAmplitude</a:t>
            </a:r>
            <a:endParaRPr lang="en-GB" dirty="0"/>
          </a:p>
          <a:p>
            <a:pPr lvl="1"/>
            <a:r>
              <a:rPr lang="en-GB" dirty="0">
                <a:highlight>
                  <a:srgbClr val="FFFF00"/>
                </a:highlight>
              </a:rPr>
              <a:t>[True]</a:t>
            </a:r>
            <a:endParaRPr lang="sv-SE" dirty="0">
              <a:highlight>
                <a:srgbClr val="FFFF00"/>
              </a:highlight>
            </a:endParaRPr>
          </a:p>
          <a:p>
            <a:pPr lvl="0"/>
            <a:r>
              <a:rPr lang="en-GB" dirty="0"/>
              <a:t>MIMO correlation</a:t>
            </a:r>
          </a:p>
          <a:p>
            <a:pPr lvl="1"/>
            <a:r>
              <a:rPr lang="en-US" dirty="0">
                <a:highlight>
                  <a:srgbClr val="FFFF00"/>
                </a:highlight>
              </a:rPr>
              <a:t>[XP Medium]</a:t>
            </a:r>
            <a:r>
              <a:rPr lang="en-US" dirty="0"/>
              <a:t> </a:t>
            </a:r>
            <a:endParaRPr lang="sv-SE" dirty="0"/>
          </a:p>
          <a:p>
            <a:pPr lvl="1"/>
            <a:endParaRPr lang="sv-SE" dirty="0"/>
          </a:p>
          <a:p>
            <a:pPr marL="0" indent="0">
              <a:buNone/>
            </a:pP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3350811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60C5-961D-4A25-8381-DCA37D76E38E}"/>
              </a:ext>
            </a:extLst>
          </p:cNvPr>
          <p:cNvSpPr>
            <a:spLocks noGrp="1"/>
          </p:cNvSpPr>
          <p:nvPr>
            <p:ph type="title"/>
          </p:nvPr>
        </p:nvSpPr>
        <p:spPr>
          <a:xfrm>
            <a:off x="457200" y="332656"/>
            <a:ext cx="8229600" cy="1143000"/>
          </a:xfrm>
        </p:spPr>
        <p:txBody>
          <a:bodyPr>
            <a:normAutofit fontScale="90000"/>
          </a:bodyPr>
          <a:lstStyle/>
          <a:p>
            <a:r>
              <a:rPr lang="en-US" sz="3600" dirty="0"/>
              <a:t>Parameters for MU-MIMO Type II page 3</a:t>
            </a:r>
            <a:br>
              <a:rPr lang="sv-SE" dirty="0"/>
            </a:br>
            <a:endParaRPr lang="sv-SE" dirty="0"/>
          </a:p>
        </p:txBody>
      </p:sp>
      <p:sp>
        <p:nvSpPr>
          <p:cNvPr id="3" name="Content Placeholder 2">
            <a:extLst>
              <a:ext uri="{FF2B5EF4-FFF2-40B4-BE49-F238E27FC236}">
                <a16:creationId xmlns:a16="http://schemas.microsoft.com/office/drawing/2014/main" id="{BB233241-0350-45C9-BAA5-68688CAD62D5}"/>
              </a:ext>
            </a:extLst>
          </p:cNvPr>
          <p:cNvSpPr>
            <a:spLocks noGrp="1"/>
          </p:cNvSpPr>
          <p:nvPr>
            <p:ph idx="1"/>
          </p:nvPr>
        </p:nvSpPr>
        <p:spPr/>
        <p:txBody>
          <a:bodyPr>
            <a:normAutofit fontScale="77500" lnSpcReduction="20000"/>
          </a:bodyPr>
          <a:lstStyle/>
          <a:p>
            <a:pPr lvl="0"/>
            <a:r>
              <a:rPr lang="en-US" dirty="0"/>
              <a:t>Scheduling mode:</a:t>
            </a:r>
            <a:endParaRPr lang="sv-SE" dirty="0"/>
          </a:p>
          <a:p>
            <a:pPr lvl="1"/>
            <a:r>
              <a:rPr lang="en-US" dirty="0"/>
              <a:t>Option 1: Zero-forcing (following slide)</a:t>
            </a:r>
          </a:p>
          <a:p>
            <a:pPr lvl="1"/>
            <a:r>
              <a:rPr lang="en-US" dirty="0"/>
              <a:t>Other options not precluded</a:t>
            </a:r>
            <a:endParaRPr lang="sv-SE" dirty="0"/>
          </a:p>
          <a:p>
            <a:pPr lvl="0"/>
            <a:r>
              <a:rPr lang="en-US" dirty="0"/>
              <a:t>DCI value for antenna mapping (Table 7.3.1.2.2-2 from 38.212):</a:t>
            </a:r>
            <a:endParaRPr lang="sv-SE" dirty="0"/>
          </a:p>
          <a:p>
            <a:pPr lvl="1"/>
            <a:r>
              <a:rPr lang="en-US" dirty="0"/>
              <a:t>Option 1: DUT = 3 with DMRS seed=0, co-scheduled UE=5 with random DMRS seed (Rank 1, DMRS antenna port mapping 1000 for DUT, 1002 for co-scheduled UE)</a:t>
            </a:r>
            <a:endParaRPr lang="sv-SE" dirty="0"/>
          </a:p>
          <a:p>
            <a:pPr lvl="1"/>
            <a:r>
              <a:rPr lang="en-US" dirty="0"/>
              <a:t>Option 2: DUT = 7 with DMRS seed=0, co-scheduled UE=8 with random DMRS seed, (Rank 2, DMRS antenna port mapping [1000, 1001] for DUT, [1002, 1003] for co-scheduled UE)</a:t>
            </a:r>
            <a:endParaRPr lang="sv-SE" dirty="0"/>
          </a:p>
          <a:p>
            <a:pPr lvl="1"/>
            <a:r>
              <a:rPr lang="en-US" dirty="0"/>
              <a:t>Other options not precluded</a:t>
            </a:r>
          </a:p>
          <a:p>
            <a:r>
              <a:rPr lang="en-US" dirty="0">
                <a:highlight>
                  <a:srgbClr val="FFFF00"/>
                </a:highlight>
              </a:rPr>
              <a:t>NZP-CSI-RS: non-colliding</a:t>
            </a:r>
            <a:endParaRPr lang="sv-SE" dirty="0">
              <a:highlight>
                <a:srgbClr val="FFFF00"/>
              </a:highlight>
            </a:endParaRPr>
          </a:p>
          <a:p>
            <a:endParaRPr lang="sv-SE" dirty="0"/>
          </a:p>
        </p:txBody>
      </p:sp>
    </p:spTree>
    <p:extLst>
      <p:ext uri="{BB962C8B-B14F-4D97-AF65-F5344CB8AC3E}">
        <p14:creationId xmlns:p14="http://schemas.microsoft.com/office/powerpoint/2010/main" val="3839943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60C5-961D-4A25-8381-DCA37D76E38E}"/>
              </a:ext>
            </a:extLst>
          </p:cNvPr>
          <p:cNvSpPr>
            <a:spLocks noGrp="1"/>
          </p:cNvSpPr>
          <p:nvPr>
            <p:ph type="title"/>
          </p:nvPr>
        </p:nvSpPr>
        <p:spPr>
          <a:xfrm>
            <a:off x="457200" y="332656"/>
            <a:ext cx="8229600" cy="1143000"/>
          </a:xfrm>
        </p:spPr>
        <p:txBody>
          <a:bodyPr>
            <a:normAutofit/>
          </a:bodyPr>
          <a:lstStyle/>
          <a:p>
            <a:r>
              <a:rPr lang="en-US" sz="3600" dirty="0"/>
              <a:t>Parameters for MU-MIMO Type II page 4</a:t>
            </a:r>
            <a:endParaRPr lang="sv-SE" dirty="0"/>
          </a:p>
        </p:txBody>
      </p:sp>
      <p:sp>
        <p:nvSpPr>
          <p:cNvPr id="3" name="Content Placeholder 2">
            <a:extLst>
              <a:ext uri="{FF2B5EF4-FFF2-40B4-BE49-F238E27FC236}">
                <a16:creationId xmlns:a16="http://schemas.microsoft.com/office/drawing/2014/main" id="{BB233241-0350-45C9-BAA5-68688CAD62D5}"/>
              </a:ext>
            </a:extLst>
          </p:cNvPr>
          <p:cNvSpPr>
            <a:spLocks noGrp="1"/>
          </p:cNvSpPr>
          <p:nvPr>
            <p:ph idx="1"/>
          </p:nvPr>
        </p:nvSpPr>
        <p:spPr/>
        <p:txBody>
          <a:bodyPr>
            <a:normAutofit/>
          </a:bodyPr>
          <a:lstStyle/>
          <a:p>
            <a:r>
              <a:rPr lang="en-US" dirty="0"/>
              <a:t>Beam Steering Model</a:t>
            </a:r>
          </a:p>
          <a:p>
            <a:pPr lvl="1"/>
            <a:r>
              <a:rPr lang="en-GB" dirty="0"/>
              <a:t>Option 1: No beam steering model applied in MU-MIMO test set-up</a:t>
            </a:r>
          </a:p>
          <a:p>
            <a:pPr lvl="1"/>
            <a:r>
              <a:rPr lang="en-GB" dirty="0"/>
              <a:t>Option 2: Yes</a:t>
            </a:r>
            <a:endParaRPr lang="en-US" dirty="0"/>
          </a:p>
        </p:txBody>
      </p:sp>
    </p:spTree>
    <p:extLst>
      <p:ext uri="{BB962C8B-B14F-4D97-AF65-F5344CB8AC3E}">
        <p14:creationId xmlns:p14="http://schemas.microsoft.com/office/powerpoint/2010/main" val="669030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49C1D-C629-4A7B-ACD2-6669AEE2808D}"/>
              </a:ext>
            </a:extLst>
          </p:cNvPr>
          <p:cNvSpPr>
            <a:spLocks noGrp="1"/>
          </p:cNvSpPr>
          <p:nvPr>
            <p:ph type="title"/>
          </p:nvPr>
        </p:nvSpPr>
        <p:spPr/>
        <p:txBody>
          <a:bodyPr>
            <a:normAutofit fontScale="90000"/>
          </a:bodyPr>
          <a:lstStyle/>
          <a:p>
            <a:r>
              <a:rPr lang="en-US" dirty="0"/>
              <a:t>Parameters for MU-MIMO Type II page 5</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AA1BD8C6-7C2A-4E04-86DA-C235F3426851}"/>
                  </a:ext>
                </a:extLst>
              </p:cNvPr>
              <p:cNvSpPr>
                <a:spLocks noGrp="1"/>
              </p:cNvSpPr>
              <p:nvPr>
                <p:ph idx="1"/>
              </p:nvPr>
            </p:nvSpPr>
            <p:spPr/>
            <p:txBody>
              <a:bodyPr>
                <a:normAutofit fontScale="85000" lnSpcReduction="20000"/>
              </a:bodyPr>
              <a:lstStyle/>
              <a:p>
                <a:r>
                  <a:rPr lang="en-US" dirty="0"/>
                  <a:t>Option 1: W = X</a:t>
                </a:r>
                <a:r>
                  <a:rPr lang="en-US" baseline="30000" dirty="0"/>
                  <a:t>H</a:t>
                </a:r>
                <a:r>
                  <a:rPr lang="en-US" dirty="0"/>
                  <a:t>*(X*X</a:t>
                </a:r>
                <a:r>
                  <a:rPr lang="en-US" baseline="30000" dirty="0"/>
                  <a:t>H</a:t>
                </a:r>
                <a:r>
                  <a:rPr lang="en-US" dirty="0"/>
                  <a:t> + </a:t>
                </a:r>
                <a:r>
                  <a:rPr lang="en-US" dirty="0" err="1"/>
                  <a:t>λI</a:t>
                </a:r>
                <a:r>
                  <a:rPr lang="en-US" dirty="0"/>
                  <a:t>)</a:t>
                </a:r>
                <a:r>
                  <a:rPr lang="en-US" baseline="30000" dirty="0"/>
                  <a:t>-1</a:t>
                </a:r>
                <a:r>
                  <a:rPr lang="en-US" dirty="0"/>
                  <a:t>diag(p)</a:t>
                </a:r>
                <a:r>
                  <a:rPr lang="en-US" baseline="30000" dirty="0"/>
                  <a:t>-1/2</a:t>
                </a:r>
              </a:p>
              <a:p>
                <a:pPr lvl="1"/>
                <a:r>
                  <a:rPr lang="en-US" dirty="0">
                    <a:solidFill>
                      <a:schemeClr val="tx2">
                        <a:lumMod val="50000"/>
                      </a:schemeClr>
                    </a:solidFill>
                  </a:rPr>
                  <a:t>λ = 0.001 as baseline assumption</a:t>
                </a:r>
              </a:p>
              <a:p>
                <a:pPr lvl="2"/>
                <a:r>
                  <a:rPr lang="en-US" dirty="0">
                    <a:solidFill>
                      <a:schemeClr val="tx2">
                        <a:lumMod val="50000"/>
                      </a:schemeClr>
                    </a:solidFill>
                  </a:rPr>
                  <a:t>λ should be kept a small positive scalar to keep zero-forcing  properties</a:t>
                </a:r>
                <a:endParaRPr lang="en-US" dirty="0"/>
              </a:p>
              <a:p>
                <a:r>
                  <a:rPr lang="en-US" dirty="0"/>
                  <a:t>Option 2: </a:t>
                </a:r>
                <a14:m>
                  <m:oMath xmlns:m="http://schemas.openxmlformats.org/officeDocument/2006/math">
                    <m:r>
                      <a:rPr lang="en-GB" i="1">
                        <a:latin typeface="Cambria Math"/>
                      </a:rPr>
                      <m:t>𝑊</m:t>
                    </m:r>
                    <m:r>
                      <a:rPr lang="en-GB">
                        <a:latin typeface="Cambria Math"/>
                      </a:rPr>
                      <m:t>=</m:t>
                    </m:r>
                    <m:d>
                      <m:dPr>
                        <m:begChr m:val="["/>
                        <m:endChr m:val="]"/>
                        <m:ctrlPr>
                          <a:rPr lang="sv-SE" i="1">
                            <a:latin typeface="Cambria Math" panose="02040503050406030204" pitchFamily="18" charset="0"/>
                          </a:rPr>
                        </m:ctrlPr>
                      </m:dPr>
                      <m:e>
                        <m:m>
                          <m:mPr>
                            <m:mcs>
                              <m:mc>
                                <m:mcPr>
                                  <m:count m:val="2"/>
                                  <m:mcJc m:val="center"/>
                                </m:mcPr>
                              </m:mc>
                            </m:mcs>
                            <m:ctrlPr>
                              <a:rPr lang="sv-SE" i="1">
                                <a:latin typeface="Cambria Math" panose="02040503050406030204" pitchFamily="18" charset="0"/>
                              </a:rPr>
                            </m:ctrlPr>
                          </m:mPr>
                          <m:mr>
                            <m:e>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Sub>
                            </m:e>
                            <m:e>
                              <m:sSubSup>
                                <m:sSubSupPr>
                                  <m:ctrlPr>
                                    <a:rPr lang="sv-SE" i="1">
                                      <a:latin typeface="Cambria Math" panose="02040503050406030204" pitchFamily="18" charset="0"/>
                                    </a:rPr>
                                  </m:ctrlPr>
                                </m:sSubSupPr>
                                <m:e>
                                  <m:r>
                                    <a:rPr lang="en-GB" i="1">
                                      <a:latin typeface="Cambria Math"/>
                                    </a:rPr>
                                    <m:t>𝑋</m:t>
                                  </m:r>
                                </m:e>
                                <m:sub>
                                  <m:r>
                                    <a:rPr lang="en-GB" i="1">
                                      <a:latin typeface="Cambria Math"/>
                                    </a:rPr>
                                    <m:t>𝑏</m:t>
                                  </m:r>
                                </m:sub>
                                <m:sup>
                                  <m:r>
                                    <a:rPr lang="en-GB" i="1">
                                      <a:latin typeface="Cambria Math"/>
                                    </a:rPr>
                                    <m:t>𝐻</m:t>
                                  </m:r>
                                </m:sup>
                              </m:sSubSup>
                            </m:e>
                          </m:mr>
                        </m:m>
                      </m:e>
                    </m:d>
                  </m:oMath>
                </a14:m>
                <a:r>
                  <a:rPr lang="sv-SE" dirty="0"/>
                  <a:t>,</a:t>
                </a:r>
              </a:p>
              <a:p>
                <a:pPr lvl="1"/>
                <a:r>
                  <a:rPr lang="en-GB" dirty="0"/>
                  <a:t>where </a:t>
                </a:r>
                <a14:m>
                  <m:oMath xmlns:m="http://schemas.openxmlformats.org/officeDocument/2006/math">
                    <m:sSub>
                      <m:sSubPr>
                        <m:ctrlPr>
                          <a:rPr lang="sv-SE" i="1"/>
                        </m:ctrlPr>
                      </m:sSubPr>
                      <m:e>
                        <m:acc>
                          <m:accPr>
                            <m:chr m:val="̅"/>
                            <m:ctrlPr>
                              <a:rPr lang="sv-SE" i="1"/>
                            </m:ctrlPr>
                          </m:accPr>
                          <m:e>
                            <m:r>
                              <a:rPr lang="en-GB" b="0" i="1"/>
                              <m:t>𝑊</m:t>
                            </m:r>
                          </m:e>
                        </m:acc>
                      </m:e>
                      <m:sub>
                        <m:r>
                          <a:rPr lang="en-GB" b="0" i="1"/>
                          <m:t>𝑎</m:t>
                        </m:r>
                      </m:sub>
                    </m:sSub>
                  </m:oMath>
                </a14:m>
                <a:r>
                  <a:rPr lang="en-GB" dirty="0"/>
                  <a:t> is the orthogonalized and normalised </a:t>
                </a:r>
                <a14:m>
                  <m:oMath xmlns:m="http://schemas.openxmlformats.org/officeDocument/2006/math">
                    <m:sSub>
                      <m:sSubPr>
                        <m:ctrlPr>
                          <a:rPr lang="sv-SE" i="1"/>
                        </m:ctrlPr>
                      </m:sSubPr>
                      <m:e>
                        <m:r>
                          <a:rPr lang="en-GB" b="0" i="1"/>
                          <m:t>𝑊</m:t>
                        </m:r>
                      </m:e>
                      <m:sub>
                        <m:r>
                          <a:rPr lang="en-GB" b="0" i="1"/>
                          <m:t>𝑎</m:t>
                        </m:r>
                      </m:sub>
                    </m:sSub>
                  </m:oMath>
                </a14:m>
                <a:r>
                  <a:rPr lang="en-GB" dirty="0"/>
                  <a:t> and </a:t>
                </a:r>
                <a14:m>
                  <m:oMath xmlns:m="http://schemas.openxmlformats.org/officeDocument/2006/math">
                    <m:sSubSup>
                      <m:sSubSupPr>
                        <m:ctrlPr>
                          <a:rPr lang="sv-SE" i="1"/>
                        </m:ctrlPr>
                      </m:sSubSupPr>
                      <m:e>
                        <m:r>
                          <a:rPr lang="en-GB" b="0" i="1"/>
                          <m:t>𝑋</m:t>
                        </m:r>
                      </m:e>
                      <m:sub>
                        <m:r>
                          <a:rPr lang="en-GB" b="0" i="1"/>
                          <m:t>𝑏</m:t>
                        </m:r>
                      </m:sub>
                      <m:sup>
                        <m:r>
                          <a:rPr lang="en-GB" b="0" i="1"/>
                          <m:t>𝐻</m:t>
                        </m:r>
                      </m:sup>
                    </m:sSubSup>
                  </m:oMath>
                </a14:m>
                <a:r>
                  <a:rPr lang="en-GB" dirty="0"/>
                  <a:t> is the normalized projection of the co-scheduled PMI on the null space of </a:t>
                </a:r>
                <a14:m>
                  <m:oMath xmlns:m="http://schemas.openxmlformats.org/officeDocument/2006/math">
                    <m:sSub>
                      <m:sSubPr>
                        <m:ctrlPr>
                          <a:rPr lang="sv-SE" i="1"/>
                        </m:ctrlPr>
                      </m:sSubPr>
                      <m:e>
                        <m:acc>
                          <m:accPr>
                            <m:chr m:val="̅"/>
                            <m:ctrlPr>
                              <a:rPr lang="sv-SE" i="1"/>
                            </m:ctrlPr>
                          </m:accPr>
                          <m:e>
                            <m:r>
                              <a:rPr lang="en-GB" b="0" i="1"/>
                              <m:t>𝑊</m:t>
                            </m:r>
                          </m:e>
                        </m:acc>
                      </m:e>
                      <m:sub>
                        <m:r>
                          <a:rPr lang="en-GB" b="0" i="1"/>
                          <m:t>𝑎</m:t>
                        </m:r>
                      </m:sub>
                    </m:sSub>
                  </m:oMath>
                </a14:m>
                <a:endParaRPr lang="sv-SE" dirty="0"/>
              </a:p>
              <a:p>
                <a:pPr lvl="1"/>
                <a14:m>
                  <m:oMath xmlns:m="http://schemas.openxmlformats.org/officeDocument/2006/math">
                    <m:sSubSup>
                      <m:sSubSupPr>
                        <m:ctrlPr>
                          <a:rPr lang="sv-SE" i="1">
                            <a:latin typeface="Cambria Math" panose="02040503050406030204" pitchFamily="18" charset="0"/>
                          </a:rPr>
                        </m:ctrlPr>
                      </m:sSubSupPr>
                      <m:e>
                        <m:r>
                          <a:rPr lang="en-GB" i="1">
                            <a:latin typeface="Cambria Math"/>
                          </a:rPr>
                          <m:t>𝑋</m:t>
                        </m:r>
                      </m:e>
                      <m:sub>
                        <m:r>
                          <a:rPr lang="en-GB" i="1">
                            <a:latin typeface="Cambria Math"/>
                          </a:rPr>
                          <m:t>𝑏</m:t>
                        </m:r>
                      </m:sub>
                      <m:sup>
                        <m:r>
                          <a:rPr lang="en-GB" i="1">
                            <a:latin typeface="Cambria Math"/>
                          </a:rPr>
                          <m:t>𝐻</m:t>
                        </m:r>
                      </m:sup>
                    </m:sSubSup>
                    <m:r>
                      <a:rPr lang="en-GB" i="1">
                        <a:latin typeface="Cambria Math"/>
                      </a:rPr>
                      <m:t>=</m:t>
                    </m:r>
                    <m:d>
                      <m:dPr>
                        <m:ctrlPr>
                          <a:rPr lang="sv-SE" i="1">
                            <a:latin typeface="Cambria Math" panose="02040503050406030204" pitchFamily="18" charset="0"/>
                          </a:rPr>
                        </m:ctrlPr>
                      </m:dPr>
                      <m:e>
                        <m:r>
                          <a:rPr lang="en-GB" i="1">
                            <a:latin typeface="Cambria Math"/>
                          </a:rPr>
                          <m:t>𝐼</m:t>
                        </m:r>
                        <m:r>
                          <a:rPr lang="en-GB" i="1">
                            <a:latin typeface="Cambria Math"/>
                          </a:rPr>
                          <m:t>−</m:t>
                        </m:r>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Sub>
                        <m:sSubSup>
                          <m:sSubSupPr>
                            <m:ctrlPr>
                              <a:rPr lang="sv-SE" i="1">
                                <a:latin typeface="Cambria Math" panose="02040503050406030204" pitchFamily="18" charset="0"/>
                              </a:rPr>
                            </m:ctrlPr>
                          </m:sSubSup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up>
                            <m:r>
                              <a:rPr lang="en-GB" i="1">
                                <a:latin typeface="Cambria Math"/>
                              </a:rPr>
                              <m:t>𝐻</m:t>
                            </m:r>
                          </m:sup>
                        </m:sSubSup>
                      </m:e>
                    </m:d>
                    <m:sSub>
                      <m:sSubPr>
                        <m:ctrlPr>
                          <a:rPr lang="sv-SE" i="1">
                            <a:latin typeface="Cambria Math" panose="02040503050406030204" pitchFamily="18" charset="0"/>
                          </a:rPr>
                        </m:ctrlPr>
                      </m:sSubPr>
                      <m:e>
                        <m:r>
                          <a:rPr lang="en-GB" i="1">
                            <a:latin typeface="Cambria Math"/>
                          </a:rPr>
                          <m:t>𝑊</m:t>
                        </m:r>
                      </m:e>
                      <m:sub>
                        <m:r>
                          <a:rPr lang="en-GB" i="1">
                            <a:latin typeface="Cambria Math"/>
                          </a:rPr>
                          <m:t>𝑏</m:t>
                        </m:r>
                      </m:sub>
                    </m:sSub>
                    <m:r>
                      <a:rPr lang="en-GB" i="1">
                        <a:latin typeface="Cambria Math"/>
                      </a:rPr>
                      <m:t> </m:t>
                    </m:r>
                    <m:r>
                      <a:rPr lang="en-GB" i="1">
                        <a:latin typeface="Cambria Math"/>
                      </a:rPr>
                      <m:t>𝑑𝑖𝑎𝑔</m:t>
                    </m:r>
                    <m:sSup>
                      <m:sSupPr>
                        <m:ctrlPr>
                          <a:rPr lang="sv-SE" i="1">
                            <a:latin typeface="Cambria Math" panose="02040503050406030204" pitchFamily="18" charset="0"/>
                          </a:rPr>
                        </m:ctrlPr>
                      </m:sSupPr>
                      <m:e>
                        <m:d>
                          <m:dPr>
                            <m:ctrlPr>
                              <a:rPr lang="sv-SE" i="1">
                                <a:latin typeface="Cambria Math" panose="02040503050406030204" pitchFamily="18" charset="0"/>
                              </a:rPr>
                            </m:ctrlPr>
                          </m:dPr>
                          <m:e>
                            <m:r>
                              <a:rPr lang="en-GB" i="1">
                                <a:latin typeface="Cambria Math"/>
                              </a:rPr>
                              <m:t>𝑞</m:t>
                            </m:r>
                          </m:e>
                        </m:d>
                      </m:e>
                      <m:sup>
                        <m:r>
                          <a:rPr lang="en-GB" i="1">
                            <a:latin typeface="Cambria Math"/>
                          </a:rPr>
                          <m:t>−1</m:t>
                        </m:r>
                        <m:r>
                          <m:rPr>
                            <m:lit/>
                          </m:rPr>
                          <a:rPr lang="en-GB" i="1">
                            <a:latin typeface="Cambria Math"/>
                          </a:rPr>
                          <m:t>/</m:t>
                        </m:r>
                        <m:r>
                          <a:rPr lang="en-GB" i="1">
                            <a:latin typeface="Cambria Math"/>
                          </a:rPr>
                          <m:t>2</m:t>
                        </m:r>
                      </m:sup>
                    </m:sSup>
                  </m:oMath>
                </a14:m>
                <a:endParaRPr lang="en-US" dirty="0">
                  <a:solidFill>
                    <a:schemeClr val="tx2">
                      <a:lumMod val="50000"/>
                    </a:schemeClr>
                  </a:solidFill>
                </a:endParaRPr>
              </a:p>
              <a:p>
                <a:pPr lvl="2"/>
                <a:r>
                  <a:rPr lang="en-US" dirty="0">
                    <a:solidFill>
                      <a:schemeClr val="tx2">
                        <a:lumMod val="50000"/>
                      </a:schemeClr>
                    </a:solidFill>
                  </a:rPr>
                  <a:t>Note: Option 2 does not require matrix inversion to generate </a:t>
                </a:r>
                <a:r>
                  <a:rPr lang="en-US" dirty="0" err="1">
                    <a:solidFill>
                      <a:schemeClr val="tx2">
                        <a:lumMod val="50000"/>
                      </a:schemeClr>
                    </a:solidFill>
                  </a:rPr>
                  <a:t>X</a:t>
                </a:r>
                <a:r>
                  <a:rPr lang="en-US" baseline="-25000" dirty="0" err="1">
                    <a:solidFill>
                      <a:schemeClr val="tx2">
                        <a:lumMod val="50000"/>
                      </a:schemeClr>
                    </a:solidFill>
                  </a:rPr>
                  <a:t>b</a:t>
                </a:r>
                <a:endParaRPr lang="en-US" baseline="-25000" dirty="0">
                  <a:solidFill>
                    <a:schemeClr val="tx2">
                      <a:lumMod val="50000"/>
                    </a:schemeClr>
                  </a:solidFill>
                </a:endParaRPr>
              </a:p>
              <a:p>
                <a:r>
                  <a:rPr lang="en-US" dirty="0">
                    <a:solidFill>
                      <a:srgbClr val="FF0000"/>
                    </a:solidFill>
                  </a:rPr>
                  <a:t>One TE vendor questions the feasibility of the proposed test setup</a:t>
                </a:r>
              </a:p>
              <a:p>
                <a:pPr lvl="1"/>
                <a:endParaRPr lang="en-US" dirty="0"/>
              </a:p>
            </p:txBody>
          </p:sp>
        </mc:Choice>
        <mc:Fallback>
          <p:sp>
            <p:nvSpPr>
              <p:cNvPr id="3" name="Content Placeholder 2">
                <a:extLst>
                  <a:ext uri="{FF2B5EF4-FFF2-40B4-BE49-F238E27FC236}">
                    <a16:creationId xmlns:a16="http://schemas.microsoft.com/office/drawing/2014/main" id="{AA1BD8C6-7C2A-4E04-86DA-C235F3426851}"/>
                  </a:ext>
                </a:extLst>
              </p:cNvPr>
              <p:cNvSpPr>
                <a:spLocks noGrp="1" noRot="1" noChangeAspect="1" noMove="1" noResize="1" noEditPoints="1" noAdjustHandles="1" noChangeArrowheads="1" noChangeShapeType="1" noTextEdit="1"/>
              </p:cNvSpPr>
              <p:nvPr>
                <p:ph idx="1"/>
              </p:nvPr>
            </p:nvSpPr>
            <p:spPr>
              <a:blipFill>
                <a:blip r:embed="rId2"/>
                <a:stretch>
                  <a:fillRect l="-1259" t="-2830"/>
                </a:stretch>
              </a:blipFill>
            </p:spPr>
            <p:txBody>
              <a:bodyPr/>
              <a:lstStyle/>
              <a:p>
                <a:r>
                  <a:rPr lang="sv-SE">
                    <a:noFill/>
                  </a:rPr>
                  <a:t> </a:t>
                </a:r>
              </a:p>
            </p:txBody>
          </p:sp>
        </mc:Fallback>
      </mc:AlternateContent>
    </p:spTree>
    <p:extLst>
      <p:ext uri="{BB962C8B-B14F-4D97-AF65-F5344CB8AC3E}">
        <p14:creationId xmlns:p14="http://schemas.microsoft.com/office/powerpoint/2010/main" val="937873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4F198-A05B-47B3-9743-0B14328ABCE6}"/>
              </a:ext>
            </a:extLst>
          </p:cNvPr>
          <p:cNvSpPr>
            <a:spLocks noGrp="1"/>
          </p:cNvSpPr>
          <p:nvPr>
            <p:ph type="title"/>
          </p:nvPr>
        </p:nvSpPr>
        <p:spPr/>
        <p:txBody>
          <a:bodyPr>
            <a:normAutofit fontScale="90000"/>
          </a:bodyPr>
          <a:lstStyle/>
          <a:p>
            <a:r>
              <a:rPr lang="en-US" dirty="0"/>
              <a:t>Parameters for MU-MIMO Type II page 6</a:t>
            </a:r>
          </a:p>
        </p:txBody>
      </p:sp>
      <p:sp>
        <p:nvSpPr>
          <p:cNvPr id="3" name="Content Placeholder 2">
            <a:extLst>
              <a:ext uri="{FF2B5EF4-FFF2-40B4-BE49-F238E27FC236}">
                <a16:creationId xmlns:a16="http://schemas.microsoft.com/office/drawing/2014/main" id="{95D00881-F49D-4B26-9FB4-7322582376D3}"/>
              </a:ext>
            </a:extLst>
          </p:cNvPr>
          <p:cNvSpPr>
            <a:spLocks noGrp="1"/>
          </p:cNvSpPr>
          <p:nvPr>
            <p:ph idx="1"/>
          </p:nvPr>
        </p:nvSpPr>
        <p:spPr>
          <a:xfrm>
            <a:off x="457200" y="1600200"/>
            <a:ext cx="8229600" cy="4709120"/>
          </a:xfrm>
        </p:spPr>
        <p:txBody>
          <a:bodyPr>
            <a:normAutofit fontScale="55000" lnSpcReduction="20000"/>
          </a:bodyPr>
          <a:lstStyle/>
          <a:p>
            <a:r>
              <a:rPr lang="en-US" dirty="0"/>
              <a:t>How to generate </a:t>
            </a:r>
            <a:r>
              <a:rPr lang="en-US" dirty="0" err="1"/>
              <a:t>X</a:t>
            </a:r>
            <a:r>
              <a:rPr lang="en-US" baseline="-25000" dirty="0" err="1"/>
              <a:t>b</a:t>
            </a:r>
            <a:r>
              <a:rPr lang="en-US" dirty="0"/>
              <a:t> (channel for co-scheduled UE)</a:t>
            </a:r>
          </a:p>
          <a:p>
            <a:pPr lvl="1" hangingPunct="0"/>
            <a:r>
              <a:rPr lang="en-US" dirty="0"/>
              <a:t>Option 1: PMI reporting from co-scheduled UE</a:t>
            </a:r>
          </a:p>
          <a:p>
            <a:pPr lvl="2" hangingPunct="0"/>
            <a:r>
              <a:rPr lang="en-US" dirty="0">
                <a:solidFill>
                  <a:schemeClr val="tx2">
                    <a:lumMod val="50000"/>
                  </a:schemeClr>
                </a:solidFill>
              </a:rPr>
              <a:t>The reported PMI is generated from a different channel realization of the same channel model as DUT</a:t>
            </a:r>
            <a:endParaRPr lang="en-US" dirty="0"/>
          </a:p>
          <a:p>
            <a:pPr lvl="2" hangingPunct="0"/>
            <a:r>
              <a:rPr lang="en-US" strike="sngStrike" dirty="0">
                <a:solidFill>
                  <a:srgbClr val="FF0000"/>
                </a:solidFill>
              </a:rPr>
              <a:t>Proponents to clarify how TE can generate this reported PMI.</a:t>
            </a:r>
          </a:p>
          <a:p>
            <a:pPr lvl="2" hangingPunct="0"/>
            <a:r>
              <a:rPr lang="en-US" dirty="0">
                <a:solidFill>
                  <a:srgbClr val="FF0000"/>
                </a:solidFill>
              </a:rPr>
              <a:t>Not feasible from</a:t>
            </a:r>
            <a:r>
              <a:rPr lang="en-US" dirty="0">
                <a:solidFill>
                  <a:schemeClr val="tx2">
                    <a:lumMod val="50000"/>
                  </a:schemeClr>
                </a:solidFill>
              </a:rPr>
              <a:t> one</a:t>
            </a:r>
            <a:r>
              <a:rPr lang="en-US" dirty="0">
                <a:solidFill>
                  <a:srgbClr val="FF0000"/>
                </a:solidFill>
              </a:rPr>
              <a:t> TE vendor perspective. </a:t>
            </a:r>
          </a:p>
          <a:p>
            <a:pPr lvl="1" hangingPunct="0"/>
            <a:r>
              <a:rPr lang="en-US" dirty="0"/>
              <a:t>Option 2: Random PMI</a:t>
            </a:r>
          </a:p>
          <a:p>
            <a:pPr lvl="2" hangingPunct="0"/>
            <a:r>
              <a:rPr lang="en-US" dirty="0">
                <a:solidFill>
                  <a:schemeClr val="tx2">
                    <a:lumMod val="50000"/>
                  </a:schemeClr>
                </a:solidFill>
              </a:rPr>
              <a:t>The PMI is selected at random, given the size of type II codebook set, the PMI used may with a very low probability be equal to the PMI reported from the DUT</a:t>
            </a:r>
            <a:endParaRPr lang="en-US" dirty="0"/>
          </a:p>
          <a:p>
            <a:pPr lvl="2" hangingPunct="0"/>
            <a:r>
              <a:rPr lang="en-US" strike="sngStrike" dirty="0">
                <a:solidFill>
                  <a:srgbClr val="FF0000"/>
                </a:solidFill>
              </a:rPr>
              <a:t>Proponents to clarify how to make sure that randomly chosen PMI has different direction than DUT.</a:t>
            </a:r>
          </a:p>
          <a:p>
            <a:pPr lvl="1" hangingPunct="0"/>
            <a:r>
              <a:rPr lang="en-US" dirty="0"/>
              <a:t>Option 3: Fixed PMI </a:t>
            </a:r>
          </a:p>
          <a:p>
            <a:pPr lvl="2" hangingPunct="0"/>
            <a:r>
              <a:rPr lang="en-US" dirty="0">
                <a:solidFill>
                  <a:schemeClr val="tx2">
                    <a:lumMod val="50000"/>
                  </a:schemeClr>
                </a:solidFill>
              </a:rPr>
              <a:t>The PMI is generated once at the start of the simulation and kept in memory to be used in the ZF precoder algorithm when a new PMI from DUT is reported.</a:t>
            </a:r>
          </a:p>
          <a:p>
            <a:pPr lvl="2" hangingPunct="0"/>
            <a:r>
              <a:rPr lang="en-US" strike="sngStrike" dirty="0">
                <a:solidFill>
                  <a:srgbClr val="FF0000"/>
                </a:solidFill>
              </a:rPr>
              <a:t>Proponents to clarify how to select this fixed PMI.</a:t>
            </a:r>
          </a:p>
          <a:p>
            <a:pPr lvl="1" hangingPunct="0"/>
            <a:r>
              <a:rPr lang="en-US" dirty="0"/>
              <a:t>Option 4: True Channel </a:t>
            </a:r>
          </a:p>
          <a:p>
            <a:pPr lvl="2" hangingPunct="0"/>
            <a:r>
              <a:rPr lang="en-US" dirty="0">
                <a:solidFill>
                  <a:schemeClr val="tx2">
                    <a:lumMod val="50000"/>
                  </a:schemeClr>
                </a:solidFill>
              </a:rPr>
              <a:t>The true channel may be obtained by generating a channel which is not restricted by the quantized type II PMI reports, direction may be obtained by a different channel realization of same channel model as DUT</a:t>
            </a:r>
          </a:p>
          <a:p>
            <a:pPr lvl="2" hangingPunct="0"/>
            <a:r>
              <a:rPr lang="en-US" strike="sngStrike" dirty="0">
                <a:solidFill>
                  <a:srgbClr val="FF0000"/>
                </a:solidFill>
              </a:rPr>
              <a:t>Proponents to clarify how to generate this channel in a way that it has different direction than DUT. </a:t>
            </a:r>
          </a:p>
          <a:p>
            <a:pPr lvl="2" hangingPunct="0"/>
            <a:r>
              <a:rPr lang="en-US" dirty="0">
                <a:solidFill>
                  <a:srgbClr val="FF0000"/>
                </a:solidFill>
              </a:rPr>
              <a:t>Not feasible from </a:t>
            </a:r>
            <a:r>
              <a:rPr lang="en-US" dirty="0">
                <a:solidFill>
                  <a:schemeClr val="tx2">
                    <a:lumMod val="50000"/>
                  </a:schemeClr>
                </a:solidFill>
              </a:rPr>
              <a:t>one </a:t>
            </a:r>
            <a:r>
              <a:rPr lang="en-US" dirty="0">
                <a:solidFill>
                  <a:srgbClr val="FF0000"/>
                </a:solidFill>
              </a:rPr>
              <a:t>TE vendor perspective.</a:t>
            </a:r>
          </a:p>
          <a:p>
            <a:endParaRPr lang="en-US" dirty="0"/>
          </a:p>
        </p:txBody>
      </p:sp>
    </p:spTree>
    <p:extLst>
      <p:ext uri="{BB962C8B-B14F-4D97-AF65-F5344CB8AC3E}">
        <p14:creationId xmlns:p14="http://schemas.microsoft.com/office/powerpoint/2010/main" val="1108033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C11ED-94EF-4978-9E7E-92A6F7524C51}"/>
              </a:ext>
            </a:extLst>
          </p:cNvPr>
          <p:cNvSpPr>
            <a:spLocks noGrp="1"/>
          </p:cNvSpPr>
          <p:nvPr>
            <p:ph type="title"/>
          </p:nvPr>
        </p:nvSpPr>
        <p:spPr/>
        <p:txBody>
          <a:bodyPr>
            <a:normAutofit fontScale="90000"/>
          </a:bodyPr>
          <a:lstStyle/>
          <a:p>
            <a:r>
              <a:rPr lang="sv-SE" dirty="0"/>
              <a:t>For Information: Beam steering model for L number of beams </a:t>
            </a:r>
          </a:p>
        </p:txBody>
      </p:sp>
      <p:pic>
        <p:nvPicPr>
          <p:cNvPr id="13" name="Picture 12">
            <a:extLst>
              <a:ext uri="{FF2B5EF4-FFF2-40B4-BE49-F238E27FC236}">
                <a16:creationId xmlns:a16="http://schemas.microsoft.com/office/drawing/2014/main" id="{C10CE31D-F323-409B-A6EB-7D6F1A77E824}"/>
              </a:ext>
            </a:extLst>
          </p:cNvPr>
          <p:cNvPicPr>
            <a:picLocks noChangeAspect="1"/>
          </p:cNvPicPr>
          <p:nvPr/>
        </p:nvPicPr>
        <p:blipFill>
          <a:blip r:embed="rId2"/>
          <a:stretch>
            <a:fillRect/>
          </a:stretch>
        </p:blipFill>
        <p:spPr>
          <a:xfrm>
            <a:off x="1513421" y="1988840"/>
            <a:ext cx="6117157" cy="4176719"/>
          </a:xfrm>
          <a:prstGeom prst="rect">
            <a:avLst/>
          </a:prstGeom>
        </p:spPr>
      </p:pic>
    </p:spTree>
    <p:extLst>
      <p:ext uri="{BB962C8B-B14F-4D97-AF65-F5344CB8AC3E}">
        <p14:creationId xmlns:p14="http://schemas.microsoft.com/office/powerpoint/2010/main" val="1270438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dirty="0"/>
              <a:t>Timeline of previous agreements</a:t>
            </a: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fontScale="55000" lnSpcReduction="20000"/>
          </a:bodyPr>
          <a:lstStyle/>
          <a:p>
            <a:r>
              <a:rPr lang="sv-SE" dirty="0"/>
              <a:t>#92</a:t>
            </a:r>
          </a:p>
          <a:p>
            <a:pPr lvl="1"/>
            <a:r>
              <a:rPr lang="sv-SE" dirty="0"/>
              <a:t> WF: R4-1910017</a:t>
            </a:r>
          </a:p>
          <a:p>
            <a:r>
              <a:rPr lang="sv-SE" dirty="0"/>
              <a:t>#92bis </a:t>
            </a:r>
          </a:p>
          <a:p>
            <a:pPr lvl="1"/>
            <a:r>
              <a:rPr lang="sv-SE" dirty="0"/>
              <a:t>WF: </a:t>
            </a:r>
            <a:r>
              <a:rPr lang="en-US" altLang="ja-JP" dirty="0"/>
              <a:t>R4-1912834</a:t>
            </a:r>
          </a:p>
          <a:p>
            <a:pPr lvl="1"/>
            <a:r>
              <a:rPr lang="en-US" dirty="0"/>
              <a:t>simulation assumptions:</a:t>
            </a:r>
            <a:r>
              <a:rPr lang="sv-SE" dirty="0"/>
              <a:t> R4-1912811</a:t>
            </a:r>
          </a:p>
          <a:p>
            <a:r>
              <a:rPr lang="sv-SE" dirty="0"/>
              <a:t>#93</a:t>
            </a:r>
          </a:p>
          <a:p>
            <a:pPr lvl="1"/>
            <a:r>
              <a:rPr lang="sv-SE" dirty="0"/>
              <a:t>WF: R4-1915858</a:t>
            </a:r>
          </a:p>
          <a:p>
            <a:pPr lvl="1"/>
            <a:r>
              <a:rPr lang="sv-SE" dirty="0"/>
              <a:t>Simulation assumptions: R4-1915859</a:t>
            </a:r>
          </a:p>
          <a:p>
            <a:r>
              <a:rPr lang="sv-SE" dirty="0"/>
              <a:t>#94e</a:t>
            </a:r>
          </a:p>
          <a:p>
            <a:pPr lvl="1"/>
            <a:r>
              <a:rPr lang="en-US" dirty="0"/>
              <a:t>WF: R4-2002393</a:t>
            </a:r>
          </a:p>
          <a:p>
            <a:pPr lvl="1"/>
            <a:r>
              <a:rPr lang="en-US" dirty="0"/>
              <a:t>Simulation assumptions: R4-2002394</a:t>
            </a:r>
          </a:p>
          <a:p>
            <a:r>
              <a:rPr lang="en-US" dirty="0"/>
              <a:t>#94e-Bis</a:t>
            </a:r>
          </a:p>
          <a:p>
            <a:pPr lvl="1"/>
            <a:r>
              <a:rPr lang="en-US" dirty="0"/>
              <a:t>WF: R4-2005549</a:t>
            </a:r>
          </a:p>
          <a:p>
            <a:pPr lvl="1"/>
            <a:r>
              <a:rPr lang="en-US" dirty="0"/>
              <a:t>Simulation assumptions: R4-2005550</a:t>
            </a:r>
          </a:p>
          <a:p>
            <a:r>
              <a:rPr lang="en-US" dirty="0"/>
              <a:t>#95e</a:t>
            </a:r>
          </a:p>
          <a:p>
            <a:pPr lvl="1"/>
            <a:r>
              <a:rPr lang="en-US" dirty="0"/>
              <a:t>WF: R4-2008846</a:t>
            </a:r>
          </a:p>
          <a:p>
            <a:pPr lvl="1"/>
            <a:r>
              <a:rPr lang="en-US" dirty="0"/>
              <a:t>Simulation assumptions: R4-2008847</a:t>
            </a:r>
          </a:p>
        </p:txBody>
      </p:sp>
    </p:spTree>
    <p:extLst>
      <p:ext uri="{BB962C8B-B14F-4D97-AF65-F5344CB8AC3E}">
        <p14:creationId xmlns:p14="http://schemas.microsoft.com/office/powerpoint/2010/main" val="3769008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dirty="0"/>
              <a:t>Simulation assumptions</a:t>
            </a: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a:bodyPr>
          <a:lstStyle/>
          <a:p>
            <a:r>
              <a:rPr lang="sv-SE" dirty="0"/>
              <a:t>Detailed simulation assumptions:</a:t>
            </a:r>
          </a:p>
          <a:p>
            <a:pPr lvl="1"/>
            <a:r>
              <a:rPr lang="sv-SE" dirty="0"/>
              <a:t>R4-2012690</a:t>
            </a:r>
            <a:endParaRPr lang="en-US" dirty="0"/>
          </a:p>
        </p:txBody>
      </p:sp>
    </p:spTree>
    <p:extLst>
      <p:ext uri="{BB962C8B-B14F-4D97-AF65-F5344CB8AC3E}">
        <p14:creationId xmlns:p14="http://schemas.microsoft.com/office/powerpoint/2010/main" val="29770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p:txBody>
          <a:bodyPr>
            <a:normAutofit/>
          </a:bodyPr>
          <a:lstStyle/>
          <a:p>
            <a:r>
              <a:rPr lang="sv-SE" dirty="0"/>
              <a:t>PMI tests SP Type I page 1</a:t>
            </a:r>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p:txBody>
          <a:bodyPr>
            <a:normAutofit/>
          </a:bodyPr>
          <a:lstStyle/>
          <a:p>
            <a:r>
              <a:rPr lang="sv-SE" dirty="0"/>
              <a:t>Further check gain requirements and alignment results</a:t>
            </a:r>
          </a:p>
        </p:txBody>
      </p:sp>
      <p:graphicFrame>
        <p:nvGraphicFramePr>
          <p:cNvPr id="6" name="Table 5">
            <a:extLst>
              <a:ext uri="{FF2B5EF4-FFF2-40B4-BE49-F238E27FC236}">
                <a16:creationId xmlns:a16="http://schemas.microsoft.com/office/drawing/2014/main" id="{D5953144-8C8A-48D0-9940-A3E9E22FD170}"/>
              </a:ext>
            </a:extLst>
          </p:cNvPr>
          <p:cNvGraphicFramePr>
            <a:graphicFrameLocks noGrp="1"/>
          </p:cNvGraphicFramePr>
          <p:nvPr>
            <p:extLst>
              <p:ext uri="{D42A27DB-BD31-4B8C-83A1-F6EECF244321}">
                <p14:modId xmlns:p14="http://schemas.microsoft.com/office/powerpoint/2010/main" val="3555605949"/>
              </p:ext>
            </p:extLst>
          </p:nvPr>
        </p:nvGraphicFramePr>
        <p:xfrm>
          <a:off x="1727684" y="3356992"/>
          <a:ext cx="5688632" cy="2016225"/>
        </p:xfrm>
        <a:graphic>
          <a:graphicData uri="http://schemas.openxmlformats.org/drawingml/2006/table">
            <a:tbl>
              <a:tblPr firstRow="1" firstCol="1" bandRow="1">
                <a:tableStyleId>{5C22544A-7EE6-4342-B048-85BDC9FD1C3A}</a:tableStyleId>
              </a:tblPr>
              <a:tblGrid>
                <a:gridCol w="950759">
                  <a:extLst>
                    <a:ext uri="{9D8B030D-6E8A-4147-A177-3AD203B41FA5}">
                      <a16:colId xmlns:a16="http://schemas.microsoft.com/office/drawing/2014/main" val="4065440251"/>
                    </a:ext>
                  </a:extLst>
                </a:gridCol>
                <a:gridCol w="981815">
                  <a:extLst>
                    <a:ext uri="{9D8B030D-6E8A-4147-A177-3AD203B41FA5}">
                      <a16:colId xmlns:a16="http://schemas.microsoft.com/office/drawing/2014/main" val="753076244"/>
                    </a:ext>
                  </a:extLst>
                </a:gridCol>
                <a:gridCol w="1003314">
                  <a:extLst>
                    <a:ext uri="{9D8B030D-6E8A-4147-A177-3AD203B41FA5}">
                      <a16:colId xmlns:a16="http://schemas.microsoft.com/office/drawing/2014/main" val="606970091"/>
                    </a:ext>
                  </a:extLst>
                </a:gridCol>
                <a:gridCol w="926075">
                  <a:extLst>
                    <a:ext uri="{9D8B030D-6E8A-4147-A177-3AD203B41FA5}">
                      <a16:colId xmlns:a16="http://schemas.microsoft.com/office/drawing/2014/main" val="1360038222"/>
                    </a:ext>
                  </a:extLst>
                </a:gridCol>
                <a:gridCol w="889446">
                  <a:extLst>
                    <a:ext uri="{9D8B030D-6E8A-4147-A177-3AD203B41FA5}">
                      <a16:colId xmlns:a16="http://schemas.microsoft.com/office/drawing/2014/main" val="1390257785"/>
                    </a:ext>
                  </a:extLst>
                </a:gridCol>
                <a:gridCol w="937223">
                  <a:extLst>
                    <a:ext uri="{9D8B030D-6E8A-4147-A177-3AD203B41FA5}">
                      <a16:colId xmlns:a16="http://schemas.microsoft.com/office/drawing/2014/main" val="3753753354"/>
                    </a:ext>
                  </a:extLst>
                </a:gridCol>
              </a:tblGrid>
              <a:tr h="622773">
                <a:tc>
                  <a:txBody>
                    <a:bodyPr/>
                    <a:lstStyle/>
                    <a:p>
                      <a:pPr algn="just" fontAlgn="base" hangingPunct="0">
                        <a:spcBef>
                          <a:spcPts val="300"/>
                        </a:spcBef>
                        <a:spcAft>
                          <a:spcPts val="300"/>
                        </a:spcAft>
                      </a:pPr>
                      <a:r>
                        <a:rPr lang="en-GB" sz="1000" dirty="0">
                          <a:effectLst/>
                        </a:rPr>
                        <a:t> </a:t>
                      </a:r>
                      <a:endParaRPr lang="sv-SE" sz="10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Bef>
                          <a:spcPts val="300"/>
                        </a:spcBef>
                        <a:spcAft>
                          <a:spcPts val="300"/>
                        </a:spcAft>
                      </a:pPr>
                      <a:r>
                        <a:rPr lang="en-GB" sz="1000">
                          <a:effectLst/>
                        </a:rPr>
                        <a:t>CTC, HW, Ericsson</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Samsung, Intel</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Intel, CTC</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QC</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Apple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94390002"/>
                  </a:ext>
                </a:extLst>
              </a:tr>
              <a:tr h="311386">
                <a:tc>
                  <a:txBody>
                    <a:bodyPr/>
                    <a:lstStyle/>
                    <a:p>
                      <a:pPr algn="just" fontAlgn="base" hangingPunct="0">
                        <a:spcBef>
                          <a:spcPts val="300"/>
                        </a:spcBef>
                        <a:spcAft>
                          <a:spcPts val="300"/>
                        </a:spcAft>
                      </a:pPr>
                      <a:r>
                        <a:rPr lang="en-GB" sz="1000">
                          <a:effectLst/>
                        </a:rPr>
                        <a:t>16T2R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2.6</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72069305"/>
                  </a:ext>
                </a:extLst>
              </a:tr>
              <a:tr h="459294">
                <a:tc>
                  <a:txBody>
                    <a:bodyPr/>
                    <a:lstStyle/>
                    <a:p>
                      <a:pPr algn="just" fontAlgn="base" hangingPunct="0">
                        <a:spcBef>
                          <a:spcPts val="300"/>
                        </a:spcBef>
                        <a:spcAft>
                          <a:spcPts val="300"/>
                        </a:spcAft>
                      </a:pPr>
                      <a:r>
                        <a:rPr lang="en-GB" sz="1000">
                          <a:effectLst/>
                        </a:rPr>
                        <a:t>16T4R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3.5</a:t>
                      </a:r>
                      <a:endParaRPr lang="sv-SE" sz="1000" dirty="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3.0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2.6</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34196655"/>
                  </a:ext>
                </a:extLst>
              </a:tr>
              <a:tr h="311386">
                <a:tc>
                  <a:txBody>
                    <a:bodyPr/>
                    <a:lstStyle/>
                    <a:p>
                      <a:pPr algn="just" fontAlgn="base" hangingPunct="0">
                        <a:spcBef>
                          <a:spcPts val="300"/>
                        </a:spcBef>
                        <a:spcAft>
                          <a:spcPts val="300"/>
                        </a:spcAft>
                      </a:pPr>
                      <a:r>
                        <a:rPr lang="en-GB" sz="1000">
                          <a:effectLst/>
                        </a:rPr>
                        <a:t>32T2R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 </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30158846"/>
                  </a:ext>
                </a:extLst>
              </a:tr>
              <a:tr h="311386">
                <a:tc>
                  <a:txBody>
                    <a:bodyPr/>
                    <a:lstStyle/>
                    <a:p>
                      <a:pPr algn="just" fontAlgn="base" hangingPunct="0">
                        <a:spcBef>
                          <a:spcPts val="300"/>
                        </a:spcBef>
                        <a:spcAft>
                          <a:spcPts val="300"/>
                        </a:spcAft>
                      </a:pPr>
                      <a:r>
                        <a:rPr lang="en-GB" sz="1000">
                          <a:effectLst/>
                        </a:rPr>
                        <a:t>32T4R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8.0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8.0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 </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09749378"/>
                  </a:ext>
                </a:extLst>
              </a:tr>
            </a:tbl>
          </a:graphicData>
        </a:graphic>
      </p:graphicFrame>
    </p:spTree>
    <p:extLst>
      <p:ext uri="{BB962C8B-B14F-4D97-AF65-F5344CB8AC3E}">
        <p14:creationId xmlns:p14="http://schemas.microsoft.com/office/powerpoint/2010/main" val="3126926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E5A3F-97A3-45B0-B458-2AEB9CB86FD3}"/>
              </a:ext>
            </a:extLst>
          </p:cNvPr>
          <p:cNvSpPr>
            <a:spLocks noGrp="1"/>
          </p:cNvSpPr>
          <p:nvPr>
            <p:ph type="title"/>
          </p:nvPr>
        </p:nvSpPr>
        <p:spPr/>
        <p:txBody>
          <a:bodyPr/>
          <a:lstStyle/>
          <a:p>
            <a:r>
              <a:rPr lang="sv-SE" dirty="0"/>
              <a:t>Type II test setup</a:t>
            </a:r>
          </a:p>
        </p:txBody>
      </p:sp>
      <p:sp>
        <p:nvSpPr>
          <p:cNvPr id="3" name="Content Placeholder 2">
            <a:extLst>
              <a:ext uri="{FF2B5EF4-FFF2-40B4-BE49-F238E27FC236}">
                <a16:creationId xmlns:a16="http://schemas.microsoft.com/office/drawing/2014/main" id="{9E3E20BE-06E8-43B1-8D81-3EF5E191A932}"/>
              </a:ext>
            </a:extLst>
          </p:cNvPr>
          <p:cNvSpPr>
            <a:spLocks noGrp="1"/>
          </p:cNvSpPr>
          <p:nvPr>
            <p:ph idx="1"/>
          </p:nvPr>
        </p:nvSpPr>
        <p:spPr/>
        <p:txBody>
          <a:bodyPr>
            <a:normAutofit fontScale="55000" lnSpcReduction="20000"/>
          </a:bodyPr>
          <a:lstStyle/>
          <a:p>
            <a:r>
              <a:rPr lang="sv-SE" altLang="zh-CN" dirty="0"/>
              <a:t>Test setup:</a:t>
            </a:r>
          </a:p>
          <a:p>
            <a:pPr lvl="1"/>
            <a:r>
              <a:rPr lang="en-GB" dirty="0"/>
              <a:t>Option 1: Only use SU-MIMO test setup, i.e., one tested UE</a:t>
            </a:r>
          </a:p>
          <a:p>
            <a:pPr lvl="1"/>
            <a:r>
              <a:rPr lang="en-GB" dirty="0"/>
              <a:t>Option 2: MU-MIMO based test setup,  i.e., one tested UE + one co-scheduled UE (generated by TE)</a:t>
            </a:r>
          </a:p>
          <a:p>
            <a:pPr lvl="1"/>
            <a:r>
              <a:rPr lang="en-GB" dirty="0"/>
              <a:t>Option 3: Using SU-MIMO set-up to Introduce PMI test cases. Meanwhile a MU-MIMO setup based demodulation test with test metric of either follow PMI based or random PMI based throughput can be introduced </a:t>
            </a:r>
          </a:p>
          <a:p>
            <a:r>
              <a:rPr lang="en-US" altLang="zh-CN" dirty="0"/>
              <a:t>The baseline receiver assumption is UE without interference cancellation capability with/without co-scheduled UE.</a:t>
            </a:r>
          </a:p>
          <a:p>
            <a:r>
              <a:rPr lang="en-US" dirty="0"/>
              <a:t>Under the baseline UE receiver assumption, the PMI calculation processing will not change with and without co-scheduled UE.</a:t>
            </a:r>
          </a:p>
          <a:p>
            <a:r>
              <a:rPr lang="en-US" dirty="0"/>
              <a:t>The test purpose of such requirements is to verify UE PMI reporting accuracy following NW configuration with RAN1 feature: enhanced type II codebook </a:t>
            </a:r>
          </a:p>
          <a:p>
            <a:pPr lvl="1" hangingPunct="0"/>
            <a:r>
              <a:rPr lang="en-US" dirty="0"/>
              <a:t>There is no restriction for gNB scheduling with such requirements. </a:t>
            </a:r>
          </a:p>
          <a:p>
            <a:pPr lvl="1" hangingPunct="0"/>
            <a:r>
              <a:rPr lang="en-US" dirty="0"/>
              <a:t>RAN4 need to ensure UE reporting PMI follow Type II codebook other than Type I codebook under proper test set-up either with MU-MIMO set-up or SU-MIMO set-up.</a:t>
            </a:r>
          </a:p>
          <a:p>
            <a:pPr lvl="1" hangingPunct="0"/>
            <a:r>
              <a:rPr lang="en-US" dirty="0"/>
              <a:t>We need to ensure the performance requirements with proper test set-up as receiver implementation agonistic manner i.e. no punishment for advanced receiver with inference cancellation capability.</a:t>
            </a:r>
          </a:p>
          <a:p>
            <a:endParaRPr lang="sv-SE" dirty="0"/>
          </a:p>
        </p:txBody>
      </p:sp>
    </p:spTree>
    <p:extLst>
      <p:ext uri="{BB962C8B-B14F-4D97-AF65-F5344CB8AC3E}">
        <p14:creationId xmlns:p14="http://schemas.microsoft.com/office/powerpoint/2010/main" val="1667463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1</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55000" lnSpcReduction="20000"/>
          </a:bodyPr>
          <a:lstStyle/>
          <a:p>
            <a:r>
              <a:rPr lang="sv-SE" dirty="0"/>
              <a:t>Codebook construction</a:t>
            </a:r>
          </a:p>
          <a:p>
            <a:pPr lvl="1"/>
            <a:r>
              <a:rPr lang="sv-SE" dirty="0">
                <a:highlight>
                  <a:srgbClr val="FFFF00"/>
                </a:highlight>
              </a:rPr>
              <a:t>16Tx ports (N1,N2) = (4,2), (O1, O2) = (4,4) </a:t>
            </a:r>
          </a:p>
          <a:p>
            <a:r>
              <a:rPr lang="sv-SE" dirty="0"/>
              <a:t>L (numberOfBeams)</a:t>
            </a:r>
          </a:p>
          <a:p>
            <a:pPr lvl="1"/>
            <a:r>
              <a:rPr lang="sv-SE" dirty="0"/>
              <a:t>2</a:t>
            </a:r>
          </a:p>
          <a:p>
            <a:r>
              <a:rPr lang="sv-SE" dirty="0"/>
              <a:t>N</a:t>
            </a:r>
            <a:r>
              <a:rPr lang="sv-SE" baseline="-25000" dirty="0"/>
              <a:t>psk </a:t>
            </a:r>
            <a:r>
              <a:rPr lang="sv-SE" dirty="0"/>
              <a:t>(phaseAlphabetSize)</a:t>
            </a:r>
            <a:endParaRPr lang="sv-SE" baseline="-25000" dirty="0"/>
          </a:p>
          <a:p>
            <a:pPr lvl="1"/>
            <a:r>
              <a:rPr lang="sv-SE" dirty="0"/>
              <a:t>8</a:t>
            </a:r>
          </a:p>
          <a:p>
            <a:r>
              <a:rPr lang="sv-SE" dirty="0"/>
              <a:t>SubbandAmplitude</a:t>
            </a:r>
          </a:p>
          <a:p>
            <a:pPr lvl="1"/>
            <a:r>
              <a:rPr lang="sv-SE" dirty="0"/>
              <a:t>Option 1: False</a:t>
            </a:r>
          </a:p>
          <a:p>
            <a:pPr lvl="1"/>
            <a:r>
              <a:rPr lang="sv-SE" dirty="0"/>
              <a:t>Option 2: True</a:t>
            </a:r>
          </a:p>
          <a:p>
            <a:r>
              <a:rPr lang="sv-SE" dirty="0"/>
              <a:t>PMI-FormatIndicator</a:t>
            </a:r>
          </a:p>
          <a:p>
            <a:pPr lvl="1"/>
            <a:r>
              <a:rPr lang="sv-SE" dirty="0"/>
              <a:t>Option 1: Wideband</a:t>
            </a:r>
          </a:p>
          <a:p>
            <a:pPr lvl="1"/>
            <a:r>
              <a:rPr lang="sv-SE" dirty="0"/>
              <a:t>Option 2: Subband</a:t>
            </a:r>
          </a:p>
          <a:p>
            <a:pPr lvl="0"/>
            <a:r>
              <a:rPr lang="en-GB" dirty="0"/>
              <a:t>Propagation condition</a:t>
            </a:r>
            <a:endParaRPr lang="sv-SE" dirty="0"/>
          </a:p>
          <a:p>
            <a:pPr lvl="1"/>
            <a:r>
              <a:rPr lang="en-GB" dirty="0"/>
              <a:t>TDLA30-5</a:t>
            </a:r>
            <a:endParaRPr lang="sv-SE" dirty="0"/>
          </a:p>
          <a:p>
            <a:pPr lvl="0"/>
            <a:r>
              <a:rPr lang="en-GB" dirty="0"/>
              <a:t>MIMO correlation</a:t>
            </a:r>
            <a:endParaRPr lang="sv-SE" dirty="0"/>
          </a:p>
          <a:p>
            <a:pPr lvl="1"/>
            <a:r>
              <a:rPr lang="en-GB" dirty="0"/>
              <a:t>Option 1: XP High</a:t>
            </a:r>
            <a:endParaRPr lang="sv-SE" dirty="0"/>
          </a:p>
          <a:p>
            <a:pPr lvl="1"/>
            <a:r>
              <a:rPr lang="en-GB" dirty="0"/>
              <a:t>Option 2: XP Medium</a:t>
            </a: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92962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2</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92500" lnSpcReduction="10000"/>
          </a:bodyPr>
          <a:lstStyle/>
          <a:p>
            <a:pPr lvl="0"/>
            <a:r>
              <a:rPr lang="en-GB" sz="2400" dirty="0"/>
              <a:t>MCS and rank</a:t>
            </a:r>
          </a:p>
          <a:p>
            <a:pPr lvl="1"/>
            <a:r>
              <a:rPr lang="en-GB" sz="2000" dirty="0">
                <a:highlight>
                  <a:srgbClr val="FFFF00"/>
                </a:highlight>
              </a:rPr>
              <a:t>MCS 20, rank 2</a:t>
            </a:r>
            <a:endParaRPr lang="sv-SE" sz="2000" dirty="0">
              <a:highlight>
                <a:srgbClr val="FFFF00"/>
              </a:highlight>
            </a:endParaRPr>
          </a:p>
          <a:p>
            <a:pPr lvl="0"/>
            <a:r>
              <a:rPr lang="en-GB" sz="2400" dirty="0"/>
              <a:t>Beam steering model</a:t>
            </a:r>
            <a:endParaRPr lang="sv-SE" sz="2400" dirty="0"/>
          </a:p>
          <a:p>
            <a:pPr lvl="1"/>
            <a:r>
              <a:rPr lang="en-US" sz="2000" dirty="0"/>
              <a:t>For Rel-15 Type II codebook test:</a:t>
            </a:r>
          </a:p>
          <a:p>
            <a:pPr lvl="2"/>
            <a:r>
              <a:rPr lang="en-US" sz="1800" dirty="0"/>
              <a:t>Configure only two beams in beam steering model for Rel-15 Type II codebook test. </a:t>
            </a:r>
          </a:p>
          <a:p>
            <a:pPr lvl="1"/>
            <a:r>
              <a:rPr lang="en-US" sz="2000" dirty="0"/>
              <a:t>specifying beam steering model into specification:</a:t>
            </a:r>
          </a:p>
          <a:p>
            <a:pPr lvl="2"/>
            <a:r>
              <a:rPr lang="en-US" sz="1800" dirty="0"/>
              <a:t>Reuse the agreement from Rel-16 </a:t>
            </a:r>
            <a:r>
              <a:rPr lang="en-US" sz="1800" dirty="0" err="1"/>
              <a:t>eMIMO</a:t>
            </a:r>
            <a:r>
              <a:rPr lang="en-US" sz="1800" dirty="0"/>
              <a:t> </a:t>
            </a:r>
            <a:r>
              <a:rPr lang="en-US" sz="1800" dirty="0" err="1"/>
              <a:t>demod</a:t>
            </a:r>
            <a:r>
              <a:rPr lang="en-US" sz="1800" dirty="0"/>
              <a:t>.</a:t>
            </a:r>
          </a:p>
          <a:p>
            <a:pPr lvl="0"/>
            <a:r>
              <a:rPr lang="en-GB" sz="2400" dirty="0"/>
              <a:t>Test metric</a:t>
            </a:r>
            <a:endParaRPr lang="sv-SE" sz="2400" dirty="0"/>
          </a:p>
          <a:p>
            <a:pPr lvl="1"/>
            <a:r>
              <a:rPr lang="en-GB" sz="2000" dirty="0"/>
              <a:t>TP ratio between following PMI and rand PMI</a:t>
            </a:r>
            <a:endParaRPr lang="sv-SE" sz="2000" dirty="0"/>
          </a:p>
          <a:p>
            <a:r>
              <a:rPr lang="en-GB" altLang="zh-CN" sz="2400" dirty="0" err="1"/>
              <a:t>Subband</a:t>
            </a:r>
            <a:r>
              <a:rPr lang="en-GB" altLang="zh-CN" sz="2400" dirty="0"/>
              <a:t> size</a:t>
            </a:r>
            <a:endParaRPr lang="zh-CN" altLang="zh-CN" sz="2400" dirty="0"/>
          </a:p>
          <a:p>
            <a:pPr lvl="1"/>
            <a:r>
              <a:rPr lang="en-GB" altLang="zh-CN" sz="2100" dirty="0"/>
              <a:t>Option 1: 4 for FDD and 8 for TDD</a:t>
            </a:r>
            <a:endParaRPr lang="zh-CN" altLang="zh-CN" sz="2100" dirty="0"/>
          </a:p>
          <a:p>
            <a:pPr lvl="1"/>
            <a:r>
              <a:rPr lang="en-GB" altLang="zh-CN" sz="2100" dirty="0"/>
              <a:t>Option 2: 8 for FDD and 16 for TDD</a:t>
            </a:r>
            <a:endParaRPr lang="zh-CN" altLang="zh-CN" sz="2100" dirty="0"/>
          </a:p>
          <a:p>
            <a:endParaRPr lang="sv-SE" dirty="0">
              <a:highlight>
                <a:srgbClr val="FFFF00"/>
              </a:highlight>
            </a:endParaRPr>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3548764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3</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a:xfrm>
            <a:off x="457200" y="1600200"/>
            <a:ext cx="8229600" cy="4997152"/>
          </a:xfrm>
        </p:spPr>
        <p:txBody>
          <a:bodyPr>
            <a:normAutofit fontScale="62500" lnSpcReduction="20000"/>
          </a:bodyPr>
          <a:lstStyle/>
          <a:p>
            <a:pPr lvl="0"/>
            <a:r>
              <a:rPr lang="en-US" dirty="0"/>
              <a:t>Implementation of Random Type II PMI</a:t>
            </a:r>
          </a:p>
          <a:p>
            <a:pPr lvl="1"/>
            <a:r>
              <a:rPr lang="en-US" dirty="0"/>
              <a:t>Proposal 1: A common way of doing random PMI for Type II codebook simulation might need to be agreed in order to reach sufficient randomization and meanwhile avoid uncertainty and unexpected results brought by infinite random parameters.</a:t>
            </a:r>
          </a:p>
          <a:p>
            <a:pPr lvl="2">
              <a:spcBef>
                <a:spcPts val="300"/>
              </a:spcBef>
              <a:spcAft>
                <a:spcPts val="300"/>
              </a:spcAft>
              <a:buFont typeface="Courier New"/>
              <a:buChar char="o"/>
              <a:tabLst>
                <a:tab pos="307340" algn="l"/>
                <a:tab pos="450215" algn="l"/>
                <a:tab pos="1371600" algn="l"/>
              </a:tabLst>
            </a:pPr>
            <a:r>
              <a:rPr lang="en-US" altLang="zh-CN" dirty="0">
                <a:solidFill>
                  <a:srgbClr val="FF0000"/>
                </a:solidFill>
                <a:ea typeface="等线"/>
              </a:rPr>
              <a:t>Beam </a:t>
            </a:r>
            <a:r>
              <a:rPr lang="en-US" altLang="zh-CN" dirty="0">
                <a:solidFill>
                  <a:srgbClr val="FF0000"/>
                </a:solidFill>
              </a:rPr>
              <a:t>randomization</a:t>
            </a:r>
            <a:r>
              <a:rPr lang="en-US" altLang="zh-CN" dirty="0">
                <a:solidFill>
                  <a:srgbClr val="FF0000"/>
                </a:solidFill>
                <a:ea typeface="等线"/>
              </a:rPr>
              <a:t>:</a:t>
            </a:r>
            <a:endParaRPr lang="zh-CN" altLang="zh-CN" dirty="0">
              <a:solidFill>
                <a:srgbClr val="FF0000"/>
              </a:solidFill>
            </a:endParaRPr>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solidFill>
                  <a:srgbClr val="FF0000"/>
                </a:solidFill>
              </a:rPr>
              <a:t>Option 1: Randomly select a beam combination from a set which include all possible beam combinations </a:t>
            </a:r>
            <a:endParaRPr lang="zh-CN" altLang="zh-CN" dirty="0">
              <a:solidFill>
                <a:srgbClr val="FF0000"/>
              </a:solidFill>
            </a:endParaRPr>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solidFill>
                  <a:srgbClr val="FF0000"/>
                </a:solidFill>
              </a:rPr>
              <a:t>Option 2: Limit the set of possible beams to the possible beams under the configuration of following PMI </a:t>
            </a:r>
            <a:endParaRPr lang="zh-CN" altLang="zh-CN" dirty="0">
              <a:solidFill>
                <a:srgbClr val="FF0000"/>
              </a:solidFill>
            </a:endParaRPr>
          </a:p>
          <a:p>
            <a:pPr lvl="2">
              <a:spcBef>
                <a:spcPts val="300"/>
              </a:spcBef>
              <a:spcAft>
                <a:spcPts val="300"/>
              </a:spcAft>
              <a:buFont typeface="Courier New"/>
              <a:buChar char="o"/>
              <a:tabLst>
                <a:tab pos="307340" algn="l"/>
                <a:tab pos="450215" algn="l"/>
                <a:tab pos="1371600" algn="l"/>
              </a:tabLst>
            </a:pPr>
            <a:r>
              <a:rPr lang="en-US" altLang="zh-CN" dirty="0">
                <a:solidFill>
                  <a:srgbClr val="FF0000"/>
                </a:solidFill>
                <a:ea typeface="等线"/>
              </a:rPr>
              <a:t>Amplitude and phase coefficient </a:t>
            </a:r>
            <a:r>
              <a:rPr lang="en-US" altLang="zh-CN" dirty="0">
                <a:solidFill>
                  <a:srgbClr val="FF0000"/>
                </a:solidFill>
              </a:rPr>
              <a:t>randomization:</a:t>
            </a:r>
            <a:endParaRPr lang="zh-CN" altLang="zh-CN" dirty="0">
              <a:solidFill>
                <a:srgbClr val="FF0000"/>
              </a:solidFill>
            </a:endParaRPr>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solidFill>
                  <a:srgbClr val="FF0000"/>
                </a:solidFill>
              </a:rPr>
              <a:t>Option 1: For each weighting coefficient, independently and randomly chose an amplitude quantization gear and a phase quantization gear. To at least ensure one of the weighting coefficients is quantized as the highest grade, phase quantization is 0 gear and its position at 2L is randomly generated.</a:t>
            </a:r>
            <a:endParaRPr lang="zh-CN" altLang="zh-CN" dirty="0">
              <a:solidFill>
                <a:srgbClr val="FF0000"/>
              </a:solidFill>
            </a:endParaRPr>
          </a:p>
          <a:p>
            <a:pPr lvl="2"/>
            <a:r>
              <a:rPr lang="en-US" strike="sngStrike" dirty="0">
                <a:solidFill>
                  <a:srgbClr val="FF0000"/>
                </a:solidFill>
              </a:rPr>
              <a:t>One possible way for random Type II PMI from Huawei</a:t>
            </a:r>
          </a:p>
          <a:p>
            <a:pPr lvl="3"/>
            <a:r>
              <a:rPr lang="en-US" strike="sngStrike" dirty="0">
                <a:solidFill>
                  <a:srgbClr val="FF0000"/>
                </a:solidFill>
              </a:rPr>
              <a:t>Random beam combination selection: Randomly select a beam combination from a set which include all possible beam combinations;</a:t>
            </a:r>
          </a:p>
          <a:p>
            <a:pPr lvl="3"/>
            <a:r>
              <a:rPr lang="en-US" strike="sngStrike" dirty="0">
                <a:solidFill>
                  <a:srgbClr val="FF0000"/>
                </a:solidFill>
              </a:rPr>
              <a:t>Randomize weighting coefficient: For each weighting coefficient, independently and randomly chose an amplitude quantization gear and a phase quantization gear. To at least ensure one of the weighting coefficients is quantized as the highest grade, phase quantization is 0 gear and its position at 2L is randomly generated.</a:t>
            </a:r>
          </a:p>
          <a:p>
            <a:pPr lvl="2">
              <a:spcBef>
                <a:spcPts val="300"/>
              </a:spcBef>
              <a:spcAft>
                <a:spcPts val="300"/>
              </a:spcAft>
              <a:buFont typeface="Courier New"/>
              <a:buChar char="o"/>
              <a:tabLst>
                <a:tab pos="307340" algn="l"/>
                <a:tab pos="450215" algn="l"/>
                <a:tab pos="1371600" algn="l"/>
              </a:tabLst>
            </a:pPr>
            <a:r>
              <a:rPr lang="en-US" dirty="0">
                <a:ea typeface="等线"/>
              </a:rPr>
              <a:t>Note: The set is limited due to the limitation of quantization gears.</a:t>
            </a:r>
          </a:p>
        </p:txBody>
      </p:sp>
    </p:spTree>
    <p:extLst>
      <p:ext uri="{BB962C8B-B14F-4D97-AF65-F5344CB8AC3E}">
        <p14:creationId xmlns:p14="http://schemas.microsoft.com/office/powerpoint/2010/main" val="4124922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Autofit/>
          </a:bodyPr>
          <a:lstStyle/>
          <a:p>
            <a:r>
              <a:rPr lang="sv-SE" sz="3600" dirty="0"/>
              <a:t>Parameters for MU-MIMO Type II page 1</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92500" lnSpcReduction="20000"/>
          </a:bodyPr>
          <a:lstStyle/>
          <a:p>
            <a:pPr lvl="0"/>
            <a:r>
              <a:rPr lang="en-GB" dirty="0"/>
              <a:t>Test metric</a:t>
            </a:r>
          </a:p>
          <a:p>
            <a:pPr lvl="1"/>
            <a:r>
              <a:rPr lang="en-GB" dirty="0"/>
              <a:t>Option 1: TP ratio between following PMI and random PMI</a:t>
            </a:r>
            <a:endParaRPr lang="sv-SE" dirty="0"/>
          </a:p>
          <a:p>
            <a:pPr lvl="1"/>
            <a:r>
              <a:rPr lang="en-GB" dirty="0"/>
              <a:t>Option 2: TP ratio between following Type II codebook and following SP Type I codebook</a:t>
            </a:r>
          </a:p>
          <a:p>
            <a:pPr lvl="1"/>
            <a:r>
              <a:rPr lang="en-GB" dirty="0"/>
              <a:t>Other options are not precluded</a:t>
            </a:r>
          </a:p>
          <a:p>
            <a:pPr lvl="0"/>
            <a:r>
              <a:rPr lang="en-GB" dirty="0"/>
              <a:t>codebook construction</a:t>
            </a:r>
            <a:endParaRPr lang="sv-SE" dirty="0"/>
          </a:p>
          <a:p>
            <a:pPr lvl="1"/>
            <a:r>
              <a:rPr lang="en-GB" dirty="0"/>
              <a:t>Option 1: 32Tx ports (N1, N2) = (4,4), (O1, O2) = (4,4) </a:t>
            </a:r>
          </a:p>
          <a:p>
            <a:pPr lvl="1"/>
            <a:r>
              <a:rPr lang="en-GB" dirty="0"/>
              <a:t>Option 2: 16Tx ports (N1, N2) = (4,2), (O1, O2) = (4,4) </a:t>
            </a:r>
          </a:p>
          <a:p>
            <a:pPr lvl="0"/>
            <a:r>
              <a:rPr lang="en-GB" dirty="0" err="1"/>
              <a:t>Npsk</a:t>
            </a:r>
            <a:r>
              <a:rPr lang="en-GB" dirty="0"/>
              <a:t> (</a:t>
            </a:r>
            <a:r>
              <a:rPr lang="en-GB" dirty="0" err="1"/>
              <a:t>phaseAlphabetSize</a:t>
            </a:r>
            <a:r>
              <a:rPr lang="en-GB" dirty="0"/>
              <a:t>) </a:t>
            </a:r>
          </a:p>
          <a:p>
            <a:pPr lvl="1"/>
            <a:r>
              <a:rPr lang="en-GB" dirty="0">
                <a:highlight>
                  <a:srgbClr val="FFFF00"/>
                </a:highlight>
              </a:rPr>
              <a:t>[8]</a:t>
            </a:r>
            <a:r>
              <a:rPr lang="en-GB" dirty="0"/>
              <a:t> </a:t>
            </a:r>
            <a:endParaRPr lang="sv-SE" dirty="0"/>
          </a:p>
          <a:p>
            <a:pPr marL="0" indent="0">
              <a:buNone/>
            </a:pP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794963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17045</TotalTime>
  <Words>1384</Words>
  <Application>Microsoft Office PowerPoint</Application>
  <PresentationFormat>On-screen Show (4:3)</PresentationFormat>
  <Paragraphs>172</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Cambria Math</vt:lpstr>
      <vt:lpstr>Courier New</vt:lpstr>
      <vt:lpstr>Times New Roman</vt:lpstr>
      <vt:lpstr>Wingdings</vt:lpstr>
      <vt:lpstr>Office テーマ</vt:lpstr>
      <vt:lpstr>Way forward on PMI reporting requirements for Tx ports larger than 8 and up to 32</vt:lpstr>
      <vt:lpstr>Timeline of previous agreements</vt:lpstr>
      <vt:lpstr>Simulation assumptions</vt:lpstr>
      <vt:lpstr>PMI tests SP Type I page 1</vt:lpstr>
      <vt:lpstr>Type II test setup</vt:lpstr>
      <vt:lpstr>Parameters for SU-MIMO Type II page 1</vt:lpstr>
      <vt:lpstr>Parameters for SU-MIMO Type II page 2</vt:lpstr>
      <vt:lpstr>Parameters for SU-MIMO Type II page 3</vt:lpstr>
      <vt:lpstr>Parameters for MU-MIMO Type II page 1</vt:lpstr>
      <vt:lpstr>Parameters for MU-MIMO Type II page 2</vt:lpstr>
      <vt:lpstr>Parameters for MU-MIMO Type II page 3 </vt:lpstr>
      <vt:lpstr>Parameters for MU-MIMO Type II page 4</vt:lpstr>
      <vt:lpstr>Parameters for MU-MIMO Type II page 5</vt:lpstr>
      <vt:lpstr>Parameters for MU-MIMO Type II page 6</vt:lpstr>
      <vt:lpstr>For Information: Beam steering model for L number of beams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Fabian Huss</cp:lastModifiedBy>
  <cp:revision>740</cp:revision>
  <dcterms:created xsi:type="dcterms:W3CDTF">2017-01-18T16:32:26Z</dcterms:created>
  <dcterms:modified xsi:type="dcterms:W3CDTF">2020-08-26T21:18:38Z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NSCPROP_SA">
    <vt:lpwstr>D:\work\3GPP\RAN4#92b\Inbox\drafts\NR UE demod\draft R4-1912710 - Way forward on PMI reporting requirements for Tx ports larger than 8 and up to 32.pptx</vt:lpwstr>
  </property>
</Properties>
</file>