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487" r:id="rId6"/>
    <p:sldId id="479" r:id="rId7"/>
    <p:sldId id="482" r:id="rId8"/>
    <p:sldId id="475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06" d="100"/>
          <a:sy n="106" d="100"/>
        </p:scale>
        <p:origin x="16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26.08.2020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7063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#96-e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17 – 28 August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.16.1.1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R4-2012688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1D1C-951E-4028-B0F6-86A4E8EA3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28115-0072-4FC3-9680-D9ECB7937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Pcell</a:t>
            </a:r>
            <a:r>
              <a:rPr lang="en-US" sz="2000" dirty="0"/>
              <a:t> configuration for the test</a:t>
            </a:r>
          </a:p>
          <a:p>
            <a:pPr lvl="1"/>
            <a:r>
              <a:rPr lang="en-US" sz="1800" dirty="0"/>
              <a:t>The test coverage can be considered fulfilled if UE passes any one of scenario with one of the CC as </a:t>
            </a:r>
            <a:r>
              <a:rPr lang="en-US" sz="1800" dirty="0" err="1"/>
              <a:t>PCell</a:t>
            </a:r>
            <a:r>
              <a:rPr lang="en-US" sz="1800" dirty="0"/>
              <a:t> for FDD 15 kHz + TDD 15 kHz</a:t>
            </a:r>
          </a:p>
          <a:p>
            <a:pPr lvl="1"/>
            <a:r>
              <a:rPr lang="en-US" sz="1800" dirty="0"/>
              <a:t>If </a:t>
            </a:r>
            <a:r>
              <a:rPr lang="en-US" sz="1800" dirty="0" err="1"/>
              <a:t>Pcell</a:t>
            </a:r>
            <a:r>
              <a:rPr lang="en-US" sz="1800" dirty="0"/>
              <a:t> in both carriers are supported for FDD 15 kHz + TDD 30 kHz, configure TDD cell as </a:t>
            </a:r>
            <a:r>
              <a:rPr lang="en-US" sz="1800" dirty="0" err="1"/>
              <a:t>Pcell</a:t>
            </a:r>
            <a:endParaRPr lang="en-US" sz="1800" dirty="0"/>
          </a:p>
          <a:p>
            <a:pPr lvl="1"/>
            <a:r>
              <a:rPr lang="en-US" sz="1800" dirty="0"/>
              <a:t>If </a:t>
            </a:r>
            <a:r>
              <a:rPr lang="en-US" sz="1800" dirty="0" err="1"/>
              <a:t>Pcell</a:t>
            </a:r>
            <a:r>
              <a:rPr lang="en-US" sz="1800" dirty="0"/>
              <a:t> in both carriers are supported for TDD 15 kHz + TDD 30 kHz, configure </a:t>
            </a:r>
          </a:p>
          <a:p>
            <a:pPr lvl="2"/>
            <a:r>
              <a:rPr lang="en-US" sz="1600" dirty="0"/>
              <a:t>Option 1: 15 kHz SCS cell as </a:t>
            </a:r>
            <a:r>
              <a:rPr lang="en-US" sz="1600" dirty="0" err="1"/>
              <a:t>Pcell</a:t>
            </a:r>
            <a:endParaRPr lang="en-US" sz="1600" dirty="0"/>
          </a:p>
          <a:p>
            <a:pPr lvl="2"/>
            <a:r>
              <a:rPr lang="en-US" sz="1600" dirty="0"/>
              <a:t>Option 2: 30 kHz SCS cell as </a:t>
            </a:r>
            <a:r>
              <a:rPr lang="en-US" sz="1600" dirty="0" err="1"/>
              <a:t>Pcell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9804E8-A7FC-4D5C-9896-8A63F7C4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93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E3D9-F996-41C7-BAC1-616C8BC8B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1B32F-BED9-4518-BEAF-5C8A0E15E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HARQ process number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K1 values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lv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1C8988-F792-4C6E-8C25-14778332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30968A-B2EA-4E98-96AF-A6A5F3E06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072275"/>
              </p:ext>
            </p:extLst>
          </p:nvPr>
        </p:nvGraphicFramePr>
        <p:xfrm>
          <a:off x="990600" y="1676400"/>
          <a:ext cx="7391400" cy="171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09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502121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76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30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12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0F06C7-0053-42D3-B772-7CA3450BD9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81467"/>
              </p:ext>
            </p:extLst>
          </p:nvPr>
        </p:nvGraphicFramePr>
        <p:xfrm>
          <a:off x="990600" y="3845560"/>
          <a:ext cx="7391400" cy="171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09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502121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{8,7,6,5,5,4,3,2}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{7,5,4,11,9}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{4,3,2,6,5}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30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{4,4,3,3,2,2,6,6}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{8,7,6,5,5,4,3,2}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600"/>
                        </a:spcAft>
                        <a:tabLst>
                          <a:tab pos="457200" algn="l"/>
                          <a:tab pos="914400" algn="l"/>
                          <a:tab pos="18288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{7,5,4,11}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994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0724-467F-422F-90D3-C38F601E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34740-0DBF-4C54-93AA-C16431449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Categorizing of CA capabilities</a:t>
            </a:r>
          </a:p>
          <a:p>
            <a:pPr lvl="1"/>
            <a:r>
              <a:rPr lang="en-GB" sz="1600" dirty="0"/>
              <a:t>Define different capabilities for intra-band contiguous CA, intra-band non-contiguous CA and inter-band CA with different numbers of bands.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Test of different CA capabilities</a:t>
            </a:r>
          </a:p>
          <a:p>
            <a:pPr lvl="1"/>
            <a:r>
              <a:rPr lang="en-GB" sz="1600" dirty="0"/>
              <a:t>Option 1: Test intra-band contiguous CA, intra-band non-contiguous CA and inter-band CA with the largest number of bands.</a:t>
            </a:r>
          </a:p>
          <a:p>
            <a:pPr lvl="1"/>
            <a:r>
              <a:rPr lang="en-GB" sz="1600" dirty="0"/>
              <a:t>Option </a:t>
            </a:r>
            <a:r>
              <a:rPr lang="ru-RU" sz="1600" dirty="0"/>
              <a:t>2</a:t>
            </a:r>
            <a:r>
              <a:rPr lang="en-GB" sz="1600" dirty="0"/>
              <a:t>: Test all the supported CA capabilities, including intra-band contiguous CA, intra-band non-contiguous CA and inter-band CA with different numbers of bands.</a:t>
            </a:r>
          </a:p>
          <a:p>
            <a:pPr lvl="1"/>
            <a:r>
              <a:rPr lang="en-US" sz="1600" dirty="0"/>
              <a:t>Option 3:</a:t>
            </a:r>
          </a:p>
          <a:p>
            <a:pPr lvl="2"/>
            <a:r>
              <a:rPr lang="en-US" sz="1400" dirty="0"/>
              <a:t>Intra-band CA: test intra-band contiguous CA, and intra-band non-contiguous CA</a:t>
            </a:r>
          </a:p>
          <a:p>
            <a:pPr lvl="2"/>
            <a:r>
              <a:rPr lang="en-US" sz="1400" dirty="0"/>
              <a:t>Inter-band CA: test inter-band CA with the largest number of bands and inter-band CA with the largest aggregated CBW</a:t>
            </a:r>
          </a:p>
          <a:p>
            <a:pPr lvl="3"/>
            <a:r>
              <a:rPr lang="en-US" sz="1200" dirty="0"/>
              <a:t>The details are to be discussed</a:t>
            </a:r>
          </a:p>
          <a:p>
            <a:pPr lvl="3"/>
            <a:r>
              <a:rPr lang="en-US" sz="1200" dirty="0"/>
              <a:t>If the selection of “inter-band CA with the largest number of bands” and “inter-band CA with the largest aggregated CBW” results in the same CA configuration(s), only one inter-band CA configuration will be tested; otherwise, two inter-band CA configurations will be tested.</a:t>
            </a:r>
          </a:p>
          <a:p>
            <a:pPr lvl="1"/>
            <a:r>
              <a:rPr lang="en-US" sz="1600" dirty="0"/>
              <a:t>Other options are not precluded</a:t>
            </a:r>
          </a:p>
          <a:p>
            <a:pPr lvl="1"/>
            <a:endParaRPr lang="en-GB" sz="2000" dirty="0"/>
          </a:p>
          <a:p>
            <a:endParaRPr lang="en-US" sz="22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D57CE-520C-4792-A4ED-8AF326A4A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965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12C-FD1C-4CE9-B6F7-33D74290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6EF43-1023-492B-8CDA-3BF3B6411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Selection of CA configuration(s) and CBW combination </a:t>
            </a:r>
          </a:p>
          <a:p>
            <a:pPr lvl="1"/>
            <a:r>
              <a:rPr lang="en-US" sz="1600" dirty="0"/>
              <a:t>Agreement from RAN4 #95e</a:t>
            </a:r>
          </a:p>
          <a:p>
            <a:pPr lvl="2"/>
            <a:r>
              <a:rPr lang="en-US" sz="1400" dirty="0"/>
              <a:t>Further discuss by taking into account:</a:t>
            </a:r>
          </a:p>
          <a:p>
            <a:pPr lvl="3"/>
            <a:r>
              <a:rPr lang="en-US" sz="1200" dirty="0"/>
              <a:t>The </a:t>
            </a:r>
            <a:r>
              <a:rPr lang="en-US" sz="1200" i="1" dirty="0" err="1"/>
              <a:t>supportedSubCarrierSpacingDL</a:t>
            </a:r>
            <a:r>
              <a:rPr lang="en-US" sz="1200" dirty="0"/>
              <a:t>, </a:t>
            </a:r>
            <a:r>
              <a:rPr lang="en-US" sz="1200" i="1" dirty="0" err="1"/>
              <a:t>maxNumberMIMO-LayersPDSCH</a:t>
            </a:r>
            <a:r>
              <a:rPr lang="en-US" sz="1200" dirty="0"/>
              <a:t> and  </a:t>
            </a:r>
            <a:r>
              <a:rPr lang="en-US" sz="1200" i="1" dirty="0" err="1"/>
              <a:t>supportedModulationOrderDL</a:t>
            </a:r>
            <a:r>
              <a:rPr lang="en-US" sz="1200" dirty="0"/>
              <a:t> are reported for each CC and </a:t>
            </a:r>
            <a:r>
              <a:rPr lang="en-US" sz="1200" i="1" dirty="0" err="1"/>
              <a:t>scalingFactor</a:t>
            </a:r>
            <a:r>
              <a:rPr lang="en-US" sz="1200" dirty="0"/>
              <a:t> are reported per band for FR1 and FR2.</a:t>
            </a:r>
          </a:p>
          <a:p>
            <a:pPr lvl="3"/>
            <a:r>
              <a:rPr lang="en-US" sz="1200" dirty="0"/>
              <a:t>The testable SNR for FR2. </a:t>
            </a:r>
          </a:p>
          <a:p>
            <a:pPr lvl="1"/>
            <a:r>
              <a:rPr lang="en-US" sz="1600" dirty="0"/>
              <a:t>Options for further discussion</a:t>
            </a:r>
          </a:p>
          <a:p>
            <a:pPr lvl="2"/>
            <a:r>
              <a:rPr lang="en-US" sz="1400" dirty="0"/>
              <a:t>Option 1: Proposal 7 in R4-2009579</a:t>
            </a:r>
          </a:p>
          <a:p>
            <a:pPr lvl="2"/>
            <a:r>
              <a:rPr lang="en-US" sz="1400" dirty="0"/>
              <a:t>Option 2: Proposal 6 in R4-2011010</a:t>
            </a:r>
          </a:p>
          <a:p>
            <a:pPr lvl="2"/>
            <a:r>
              <a:rPr lang="en-US" sz="1400" dirty="0"/>
              <a:t>Option 3: Proposals 5 and 6 in R4-2009730</a:t>
            </a:r>
          </a:p>
          <a:p>
            <a:pPr lvl="2"/>
            <a:r>
              <a:rPr lang="en-US" sz="1400" dirty="0"/>
              <a:t>Other options are not precluded</a:t>
            </a:r>
          </a:p>
          <a:p>
            <a:pPr lvl="1"/>
            <a:r>
              <a:rPr lang="en-US" sz="1600" dirty="0"/>
              <a:t>Way forward</a:t>
            </a:r>
          </a:p>
          <a:p>
            <a:pPr lvl="2"/>
            <a:r>
              <a:rPr lang="en-US" sz="1400" dirty="0"/>
              <a:t>Companies are encouraged to provide the comments on the following questions:</a:t>
            </a:r>
          </a:p>
          <a:p>
            <a:pPr lvl="3"/>
            <a:r>
              <a:rPr lang="en-US" sz="1200" dirty="0"/>
              <a:t>Whether to consider </a:t>
            </a:r>
            <a:r>
              <a:rPr lang="en-US" sz="1200" dirty="0" err="1"/>
              <a:t>maxNumberMIMO-LayersPDSCH</a:t>
            </a:r>
            <a:r>
              <a:rPr lang="en-US" sz="1200" dirty="0"/>
              <a:t>, </a:t>
            </a:r>
            <a:r>
              <a:rPr lang="en-US" sz="1200" dirty="0" err="1"/>
              <a:t>supportedModulationOrderDL</a:t>
            </a:r>
            <a:r>
              <a:rPr lang="en-US" sz="1200" dirty="0"/>
              <a:t> and </a:t>
            </a:r>
            <a:r>
              <a:rPr lang="en-US" sz="1200" dirty="0" err="1"/>
              <a:t>scalingFactor</a:t>
            </a:r>
            <a:r>
              <a:rPr lang="en-US" sz="1200" dirty="0"/>
              <a:t>, since only 16QAM and rank 2 are used?</a:t>
            </a:r>
          </a:p>
          <a:p>
            <a:pPr lvl="3"/>
            <a:r>
              <a:rPr lang="en-US" sz="1200" dirty="0"/>
              <a:t>If yes for the above bullet, align the understanding of these capability based on 38.306, such as, applied per CC, per band or in the final data rate calculation?</a:t>
            </a:r>
          </a:p>
          <a:p>
            <a:pPr lvl="3"/>
            <a:r>
              <a:rPr lang="en-US" sz="1200" dirty="0"/>
              <a:t>Which option is better to accommodate the FR2 testability?</a:t>
            </a:r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E74C7-3386-483F-99ED-25E1B14C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96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20703</TotalTime>
  <Words>655</Words>
  <Application>Microsoft Office PowerPoint</Application>
  <PresentationFormat>On-screen Show (4:3)</PresentationFormat>
  <Paragraphs>109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Way forward on PDSCH CA normal demodulation requirements</vt:lpstr>
      <vt:lpstr>Requirements for TDD-FDD CA and  TDD-TDD CA with different SCSs</vt:lpstr>
      <vt:lpstr>Requirements for TDD-FDD CA and  TDD-TDD CA with different SCSs</vt:lpstr>
      <vt:lpstr>Test applicability rule</vt:lpstr>
      <vt:lpstr>Test applicability rule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#96)</cp:lastModifiedBy>
  <cp:revision>1533</cp:revision>
  <dcterms:created xsi:type="dcterms:W3CDTF">2013-05-13T16:02:00Z</dcterms:created>
  <dcterms:modified xsi:type="dcterms:W3CDTF">2020-08-26T20:52:11Z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2020-06-03 22:52:38Z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