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7" r:id="rId2"/>
    <p:sldId id="264" r:id="rId3"/>
    <p:sldId id="296" r:id="rId4"/>
    <p:sldId id="305" r:id="rId5"/>
    <p:sldId id="309" r:id="rId6"/>
    <p:sldId id="306" r:id="rId7"/>
    <p:sldId id="307" r:id="rId8"/>
    <p:sldId id="308" r:id="rId9"/>
    <p:sldId id="303" r:id="rId10"/>
    <p:sldId id="300" r:id="rId11"/>
    <p:sldId id="304" r:id="rId12"/>
    <p:sldId id="288" r:id="rId13"/>
    <p:sldId id="302" r:id="rId14"/>
    <p:sldId id="268" r:id="rId15"/>
    <p:sldId id="270" r:id="rId16"/>
    <p:sldId id="274"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494" autoAdjust="0"/>
  </p:normalViewPr>
  <p:slideViewPr>
    <p:cSldViewPr>
      <p:cViewPr varScale="1">
        <p:scale>
          <a:sx n="79" d="100"/>
          <a:sy n="79" d="100"/>
        </p:scale>
        <p:origin x="1570" y="8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zuyoshi Uesaka" userId="aeaeab76-c689-4b76-9153-89f795eadfdb" providerId="ADAL" clId="{3CF7ED38-2F80-48A5-B205-72F85E84F3D3}"/>
    <pc:docChg chg="modSld">
      <pc:chgData name="Kazuyoshi Uesaka" userId="aeaeab76-c689-4b76-9153-89f795eadfdb" providerId="ADAL" clId="{3CF7ED38-2F80-48A5-B205-72F85E84F3D3}" dt="2020-08-26T06:12:19.397" v="94" actId="20577"/>
      <pc:docMkLst>
        <pc:docMk/>
      </pc:docMkLst>
      <pc:sldChg chg="modSp">
        <pc:chgData name="Kazuyoshi Uesaka" userId="aeaeab76-c689-4b76-9153-89f795eadfdb" providerId="ADAL" clId="{3CF7ED38-2F80-48A5-B205-72F85E84F3D3}" dt="2020-08-26T06:12:19.397" v="94" actId="20577"/>
        <pc:sldMkLst>
          <pc:docMk/>
          <pc:sldMk cId="623218272" sldId="305"/>
        </pc:sldMkLst>
        <pc:spChg chg="mod">
          <ac:chgData name="Kazuyoshi Uesaka" userId="aeaeab76-c689-4b76-9153-89f795eadfdb" providerId="ADAL" clId="{3CF7ED38-2F80-48A5-B205-72F85E84F3D3}" dt="2020-08-26T06:12:19.397" v="94" actId="20577"/>
          <ac:spMkLst>
            <pc:docMk/>
            <pc:sldMk cId="623218272" sldId="305"/>
            <ac:spMk id="3" creationId="{00000000-0000-0000-0000-000000000000}"/>
          </ac:spMkLst>
        </pc:spChg>
      </pc:sldChg>
    </pc:docChg>
  </pc:docChgLst>
  <pc:docChgLst>
    <pc:chgData name="Kazuyoshi Uesaka" userId="aeaeab76-c689-4b76-9153-89f795eadfdb" providerId="ADAL" clId="{57F2250A-3335-485F-A395-A227B951983D}"/>
    <pc:docChg chg="modSld">
      <pc:chgData name="Kazuyoshi Uesaka" userId="aeaeab76-c689-4b76-9153-89f795eadfdb" providerId="ADAL" clId="{57F2250A-3335-485F-A395-A227B951983D}" dt="2020-08-26T12:49:48.935" v="35" actId="13926"/>
      <pc:docMkLst>
        <pc:docMk/>
      </pc:docMkLst>
      <pc:sldChg chg="modSp">
        <pc:chgData name="Kazuyoshi Uesaka" userId="aeaeab76-c689-4b76-9153-89f795eadfdb" providerId="ADAL" clId="{57F2250A-3335-485F-A395-A227B951983D}" dt="2020-08-26T12:49:48.935" v="35" actId="13926"/>
        <pc:sldMkLst>
          <pc:docMk/>
          <pc:sldMk cId="2304503097" sldId="306"/>
        </pc:sldMkLst>
        <pc:spChg chg="mod">
          <ac:chgData name="Kazuyoshi Uesaka" userId="aeaeab76-c689-4b76-9153-89f795eadfdb" providerId="ADAL" clId="{57F2250A-3335-485F-A395-A227B951983D}" dt="2020-08-26T12:49:48.935" v="35" actId="13926"/>
          <ac:spMkLst>
            <pc:docMk/>
            <pc:sldMk cId="2304503097" sldId="306"/>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F80043-67E6-409D-8A58-69BB9019E53A}" type="datetimeFigureOut">
              <a:rPr lang="zh-CN" altLang="en-US" smtClean="0"/>
              <a:pPr/>
              <a:t>2020-08-27</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8A4ACE-87AB-4BCF-B2C9-B9F4846237E8}" type="slidenum">
              <a:rPr lang="zh-CN" altLang="en-US" smtClean="0"/>
              <a:pPr/>
              <a:t>‹#›</a:t>
            </a:fld>
            <a:endParaRPr lang="zh-CN" altLang="en-US"/>
          </a:p>
        </p:txBody>
      </p:sp>
    </p:spTree>
    <p:extLst>
      <p:ext uri="{BB962C8B-B14F-4D97-AF65-F5344CB8AC3E}">
        <p14:creationId xmlns:p14="http://schemas.microsoft.com/office/powerpoint/2010/main" val="3821284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2</a:t>
            </a:fld>
            <a:endParaRPr lang="zh-CN" altLang="en-US"/>
          </a:p>
        </p:txBody>
      </p:sp>
    </p:spTree>
    <p:extLst>
      <p:ext uri="{BB962C8B-B14F-4D97-AF65-F5344CB8AC3E}">
        <p14:creationId xmlns:p14="http://schemas.microsoft.com/office/powerpoint/2010/main" val="28238178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12</a:t>
            </a:fld>
            <a:endParaRPr lang="zh-CN" altLang="en-US"/>
          </a:p>
        </p:txBody>
      </p:sp>
    </p:spTree>
    <p:extLst>
      <p:ext uri="{BB962C8B-B14F-4D97-AF65-F5344CB8AC3E}">
        <p14:creationId xmlns:p14="http://schemas.microsoft.com/office/powerpoint/2010/main" val="26195283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14</a:t>
            </a:fld>
            <a:endParaRPr lang="zh-CN" altLang="en-US"/>
          </a:p>
        </p:txBody>
      </p:sp>
    </p:spTree>
    <p:extLst>
      <p:ext uri="{BB962C8B-B14F-4D97-AF65-F5344CB8AC3E}">
        <p14:creationId xmlns:p14="http://schemas.microsoft.com/office/powerpoint/2010/main" val="20391497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15</a:t>
            </a:fld>
            <a:endParaRPr lang="zh-CN" altLang="en-US"/>
          </a:p>
        </p:txBody>
      </p:sp>
    </p:spTree>
    <p:extLst>
      <p:ext uri="{BB962C8B-B14F-4D97-AF65-F5344CB8AC3E}">
        <p14:creationId xmlns:p14="http://schemas.microsoft.com/office/powerpoint/2010/main" val="6779830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3</a:t>
            </a:fld>
            <a:endParaRPr lang="zh-CN" altLang="en-US"/>
          </a:p>
        </p:txBody>
      </p:sp>
    </p:spTree>
    <p:extLst>
      <p:ext uri="{BB962C8B-B14F-4D97-AF65-F5344CB8AC3E}">
        <p14:creationId xmlns:p14="http://schemas.microsoft.com/office/powerpoint/2010/main" val="2056866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4</a:t>
            </a:fld>
            <a:endParaRPr lang="zh-CN" altLang="en-US"/>
          </a:p>
        </p:txBody>
      </p:sp>
    </p:spTree>
    <p:extLst>
      <p:ext uri="{BB962C8B-B14F-4D97-AF65-F5344CB8AC3E}">
        <p14:creationId xmlns:p14="http://schemas.microsoft.com/office/powerpoint/2010/main" val="3602863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6</a:t>
            </a:fld>
            <a:endParaRPr lang="zh-CN" altLang="en-US"/>
          </a:p>
        </p:txBody>
      </p:sp>
    </p:spTree>
    <p:extLst>
      <p:ext uri="{BB962C8B-B14F-4D97-AF65-F5344CB8AC3E}">
        <p14:creationId xmlns:p14="http://schemas.microsoft.com/office/powerpoint/2010/main" val="1704034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7</a:t>
            </a:fld>
            <a:endParaRPr lang="zh-CN" altLang="en-US"/>
          </a:p>
        </p:txBody>
      </p:sp>
    </p:spTree>
    <p:extLst>
      <p:ext uri="{BB962C8B-B14F-4D97-AF65-F5344CB8AC3E}">
        <p14:creationId xmlns:p14="http://schemas.microsoft.com/office/powerpoint/2010/main" val="31075358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8</a:t>
            </a:fld>
            <a:endParaRPr lang="zh-CN" altLang="en-US"/>
          </a:p>
        </p:txBody>
      </p:sp>
    </p:spTree>
    <p:extLst>
      <p:ext uri="{BB962C8B-B14F-4D97-AF65-F5344CB8AC3E}">
        <p14:creationId xmlns:p14="http://schemas.microsoft.com/office/powerpoint/2010/main" val="2884563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9</a:t>
            </a:fld>
            <a:endParaRPr lang="zh-CN" altLang="en-US"/>
          </a:p>
        </p:txBody>
      </p:sp>
    </p:spTree>
    <p:extLst>
      <p:ext uri="{BB962C8B-B14F-4D97-AF65-F5344CB8AC3E}">
        <p14:creationId xmlns:p14="http://schemas.microsoft.com/office/powerpoint/2010/main" val="8323398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10</a:t>
            </a:fld>
            <a:endParaRPr lang="zh-CN" altLang="en-US"/>
          </a:p>
        </p:txBody>
      </p:sp>
    </p:spTree>
    <p:extLst>
      <p:ext uri="{BB962C8B-B14F-4D97-AF65-F5344CB8AC3E}">
        <p14:creationId xmlns:p14="http://schemas.microsoft.com/office/powerpoint/2010/main" val="37980053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11</a:t>
            </a:fld>
            <a:endParaRPr lang="zh-CN" altLang="en-US"/>
          </a:p>
        </p:txBody>
      </p:sp>
    </p:spTree>
    <p:extLst>
      <p:ext uri="{BB962C8B-B14F-4D97-AF65-F5344CB8AC3E}">
        <p14:creationId xmlns:p14="http://schemas.microsoft.com/office/powerpoint/2010/main" val="2798005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2020-08-27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2020-08-27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2020-08-27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2020-08-27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2020-08-27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2020-08-27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2020-08-27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99033"/>
            <a:ext cx="8640960" cy="923330"/>
          </a:xfrm>
          <a:prstGeom prst="rect">
            <a:avLst/>
          </a:prstGeom>
        </p:spPr>
        <p:txBody>
          <a:bodyPr wrap="square">
            <a:spAutoFit/>
          </a:bodyPr>
          <a:lstStyle/>
          <a:p>
            <a:pPr hangingPunct="0"/>
            <a:r>
              <a:rPr lang="en-GB" altLang="zh-CN" b="1" dirty="0"/>
              <a:t>3GPP TSG-RAN WG4 Meeting  #</a:t>
            </a:r>
            <a:r>
              <a:rPr lang="en-US" altLang="zh-CN" b="1" dirty="0"/>
              <a:t>96-e</a:t>
            </a:r>
            <a:r>
              <a:rPr lang="en-GB" altLang="zh-CN" b="1" dirty="0"/>
              <a:t>	                                                   R4-2012668</a:t>
            </a:r>
            <a:endParaRPr lang="en-US" altLang="zh-CN" b="1" dirty="0"/>
          </a:p>
          <a:p>
            <a:r>
              <a:rPr lang="x-none" altLang="zh-CN" b="1" dirty="0"/>
              <a:t>Electronic Meeting, </a:t>
            </a:r>
            <a:r>
              <a:rPr lang="pt-BR" altLang="zh-CN" b="1" dirty="0"/>
              <a:t>17-28 Aug.</a:t>
            </a:r>
            <a:r>
              <a:rPr lang="en-US" altLang="zh-CN" b="1" dirty="0"/>
              <a:t>, </a:t>
            </a:r>
            <a:r>
              <a:rPr lang="x-none" altLang="zh-CN" b="1" dirty="0"/>
              <a:t>2020</a:t>
            </a:r>
            <a:endParaRPr lang="zh-CN" altLang="zh-CN" dirty="0"/>
          </a:p>
          <a:p>
            <a:r>
              <a:rPr lang="en-GB" altLang="zh-CN" b="1" dirty="0"/>
              <a:t>Agenda Item: 7.15.3.1</a:t>
            </a:r>
            <a:endParaRPr lang="en-US" altLang="zh-CN" b="1" dirty="0"/>
          </a:p>
        </p:txBody>
      </p:sp>
      <p:sp>
        <p:nvSpPr>
          <p:cNvPr id="5" name="Title 1"/>
          <p:cNvSpPr txBox="1">
            <a:spLocks/>
          </p:cNvSpPr>
          <p:nvPr/>
        </p:nvSpPr>
        <p:spPr>
          <a:xfrm>
            <a:off x="755576" y="1640986"/>
            <a:ext cx="7056784" cy="273994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0" i="0" u="none" strike="noStrike" kern="1200" cap="none" spc="0" normalizeH="0" baseline="0" noProof="0" dirty="0">
                <a:ln>
                  <a:noFill/>
                </a:ln>
                <a:solidFill>
                  <a:schemeClr val="tx1"/>
                </a:solidFill>
                <a:effectLst/>
                <a:uLnTx/>
                <a:uFillTx/>
                <a:latin typeface="+mj-lt"/>
                <a:ea typeface="+mj-ea"/>
                <a:cs typeface="+mj-cs"/>
              </a:rPr>
              <a:t>WF </a:t>
            </a:r>
            <a:r>
              <a:rPr kumimoji="0" lang="en-US" altLang="zh-CN" sz="4800" b="0" i="0" u="none" strike="noStrike" kern="1200" cap="none" spc="0" normalizeH="0" baseline="0" noProof="0" dirty="0">
                <a:ln>
                  <a:noFill/>
                </a:ln>
                <a:solidFill>
                  <a:schemeClr val="tx1"/>
                </a:solidFill>
                <a:effectLst/>
                <a:uLnTx/>
                <a:uFillTx/>
                <a:latin typeface="+mj-lt"/>
                <a:ea typeface="+mj-ea"/>
                <a:cs typeface="+mj-cs"/>
              </a:rPr>
              <a:t>on UE </a:t>
            </a:r>
            <a:r>
              <a:rPr lang="en-US" altLang="zh-CN" sz="4800" noProof="0" dirty="0">
                <a:latin typeface="+mj-lt"/>
                <a:ea typeface="+mj-ea"/>
                <a:cs typeface="+mj-cs"/>
              </a:rPr>
              <a:t>demodulation for NR HST</a:t>
            </a:r>
            <a:endParaRPr kumimoji="0" lang="en-US" sz="4800" b="0" i="0" u="none" strike="noStrike" kern="1200" cap="none" spc="0" normalizeH="0" baseline="0" noProof="0" dirty="0">
              <a:ln>
                <a:noFill/>
              </a:ln>
              <a:effectLst/>
              <a:uLnTx/>
              <a:uFillTx/>
              <a:latin typeface="+mj-lt"/>
              <a:ea typeface="+mj-ea"/>
              <a:cs typeface="+mj-cs"/>
            </a:endParaRPr>
          </a:p>
        </p:txBody>
      </p:sp>
      <p:sp>
        <p:nvSpPr>
          <p:cNvPr id="6" name="Subtitle 2"/>
          <p:cNvSpPr txBox="1">
            <a:spLocks/>
          </p:cNvSpPr>
          <p:nvPr/>
        </p:nvSpPr>
        <p:spPr>
          <a:xfrm>
            <a:off x="3635896" y="4437112"/>
            <a:ext cx="3126567" cy="958755"/>
          </a:xfrm>
          <a:prstGeom prst="rect">
            <a:avLst/>
          </a:prstGeom>
        </p:spPr>
        <p:txBody>
          <a:bodyPr vert="horz" lIns="91440" tIns="45720" rIns="91440" bIns="45720" rtlCol="0">
            <a:normAutofit/>
          </a:bodyPr>
          <a:lstStyle/>
          <a:p>
            <a:pPr marL="342900" lvl="0" indent="-342900">
              <a:spcBef>
                <a:spcPct val="20000"/>
              </a:spcBef>
              <a:defRPr/>
            </a:pPr>
            <a:r>
              <a:rPr kumimoji="0" lang="en-US" sz="2800" b="0" i="0" u="none" strike="noStrike" kern="1200" cap="none" spc="0" normalizeH="0" baseline="0" noProof="0" dirty="0">
                <a:ln>
                  <a:noFill/>
                </a:ln>
                <a:solidFill>
                  <a:schemeClr val="tx1"/>
                </a:solidFill>
                <a:effectLst/>
                <a:uLnTx/>
                <a:uFillTx/>
                <a:latin typeface="+mn-lt"/>
                <a:ea typeface="+mn-ea"/>
                <a:cs typeface="+mn-cs"/>
              </a:rPr>
              <a:t>CMCC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42083" y="44326"/>
            <a:ext cx="8837179" cy="1143000"/>
          </a:xfrm>
        </p:spPr>
        <p:txBody>
          <a:bodyPr>
            <a:normAutofit/>
          </a:bodyPr>
          <a:lstStyle/>
          <a:p>
            <a:r>
              <a:rPr lang="en-US" altLang="zh-CN" dirty="0"/>
              <a:t>Applicability rule</a:t>
            </a:r>
            <a:endParaRPr lang="zh-CN" altLang="en-US" dirty="0"/>
          </a:p>
        </p:txBody>
      </p:sp>
      <p:sp>
        <p:nvSpPr>
          <p:cNvPr id="7" name="内容占位符 2"/>
          <p:cNvSpPr txBox="1">
            <a:spLocks/>
          </p:cNvSpPr>
          <p:nvPr/>
        </p:nvSpPr>
        <p:spPr>
          <a:xfrm>
            <a:off x="369434" y="1340768"/>
            <a:ext cx="8405132" cy="468538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en-US" altLang="zh-CN" sz="2000" dirty="0"/>
              <a:t>Test applicability between different Doppler frequencies for the same channel model</a:t>
            </a:r>
          </a:p>
          <a:p>
            <a:pPr lvl="1"/>
            <a:r>
              <a:rPr lang="en-US" altLang="zh-CN" sz="2000" dirty="0"/>
              <a:t>For FDD</a:t>
            </a:r>
          </a:p>
          <a:p>
            <a:pPr lvl="2"/>
            <a:r>
              <a:rPr lang="en-US" altLang="zh-CN" sz="2000" dirty="0"/>
              <a:t>Define applicability rule for TDLB100-400</a:t>
            </a:r>
          </a:p>
          <a:p>
            <a:pPr lvl="3"/>
            <a:r>
              <a:rPr lang="en-US" altLang="zh-CN" dirty="0"/>
              <a:t>Rel-15 multi-path fading with TDLB100-400 (Table 5.2.2.1.1-3 Test 1-1 and Table 5.2.3.1.1-3 Test 1-1) is not applicable for UE that passes Rel-16 multi-path fading tests TDLC300-600 for FDD</a:t>
            </a:r>
          </a:p>
          <a:p>
            <a:pPr lvl="2"/>
            <a:r>
              <a:rPr lang="en-US" altLang="zh-CN" sz="2000" dirty="0"/>
              <a:t>FFS whether to</a:t>
            </a:r>
            <a:r>
              <a:rPr lang="zh-CN" altLang="en-US" sz="2000" dirty="0"/>
              <a:t> </a:t>
            </a:r>
            <a:r>
              <a:rPr lang="en-US" altLang="zh-CN" sz="2000" dirty="0"/>
              <a:t>define applicability rule for TDLC300-100</a:t>
            </a:r>
          </a:p>
          <a:p>
            <a:pPr lvl="3"/>
            <a:r>
              <a:rPr lang="en-US" altLang="zh-CN" dirty="0"/>
              <a:t>Option 1: no applicability rule </a:t>
            </a:r>
          </a:p>
          <a:p>
            <a:pPr lvl="3"/>
            <a:r>
              <a:rPr lang="en-US" altLang="zh-CN" dirty="0"/>
              <a:t>Option 2: Rel-15 multi-path fading with TDLC300-100 (Table 5.2.2.1.1-3 Test 1-2 and Table 5.2.3.1.1-3 Test 1-2) is not applicable for UE that passes Rel-16 multi-path fading tests TDLC300-600 for FDD</a:t>
            </a:r>
          </a:p>
          <a:p>
            <a:pPr lvl="1"/>
            <a:endParaRPr lang="en-US" altLang="zh-CN" sz="2000" dirty="0"/>
          </a:p>
          <a:p>
            <a:pPr marL="0" lvl="0" indent="0">
              <a:buNone/>
            </a:pPr>
            <a:endParaRPr lang="en-GB" altLang="zh-CN" sz="2000" dirty="0"/>
          </a:p>
          <a:p>
            <a:pPr marL="457200" lvl="1" indent="0" hangingPunct="0">
              <a:buNone/>
            </a:pPr>
            <a:endParaRPr lang="en-US" altLang="zh-CN" sz="2000" dirty="0"/>
          </a:p>
          <a:p>
            <a:pPr marL="457200" lvl="1" indent="0" hangingPunct="0">
              <a:buNone/>
            </a:pPr>
            <a:endParaRPr lang="en-US" altLang="zh-CN" sz="2000" strike="sngStrike" dirty="0"/>
          </a:p>
          <a:p>
            <a:pPr marL="457200" lvl="1" indent="0" hangingPunct="0">
              <a:buNone/>
            </a:pPr>
            <a:endParaRPr lang="zh-CN" altLang="zh-CN" sz="2000" dirty="0"/>
          </a:p>
          <a:p>
            <a:pPr marL="457200" lvl="1" indent="0">
              <a:buFont typeface="Arial" pitchFamily="34" charset="0"/>
              <a:buNone/>
            </a:pPr>
            <a:endParaRPr lang="en-US" altLang="zh-CN" sz="2000" dirty="0"/>
          </a:p>
          <a:p>
            <a:pPr lvl="2">
              <a:buFont typeface="Arial" pitchFamily="34" charset="0"/>
              <a:buNone/>
            </a:pPr>
            <a:endParaRPr lang="en-US" altLang="zh-CN" sz="2000" dirty="0"/>
          </a:p>
          <a:p>
            <a:pPr marL="342900" lvl="1" indent="-342900">
              <a:buFont typeface="Arial" pitchFamily="34" charset="0"/>
              <a:buChar char="•"/>
            </a:pPr>
            <a:endParaRPr lang="en-US" altLang="zh-CN" sz="2000" dirty="0"/>
          </a:p>
        </p:txBody>
      </p:sp>
    </p:spTree>
    <p:extLst>
      <p:ext uri="{BB962C8B-B14F-4D97-AF65-F5344CB8AC3E}">
        <p14:creationId xmlns:p14="http://schemas.microsoft.com/office/powerpoint/2010/main" val="32903146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42083" y="44326"/>
            <a:ext cx="8837179" cy="1143000"/>
          </a:xfrm>
        </p:spPr>
        <p:txBody>
          <a:bodyPr>
            <a:normAutofit/>
          </a:bodyPr>
          <a:lstStyle/>
          <a:p>
            <a:r>
              <a:rPr lang="en-US" altLang="zh-CN" dirty="0"/>
              <a:t>Applicability rule</a:t>
            </a:r>
            <a:endParaRPr lang="zh-CN" altLang="en-US" dirty="0"/>
          </a:p>
        </p:txBody>
      </p:sp>
      <p:sp>
        <p:nvSpPr>
          <p:cNvPr id="7" name="内容占位符 2"/>
          <p:cNvSpPr txBox="1">
            <a:spLocks/>
          </p:cNvSpPr>
          <p:nvPr/>
        </p:nvSpPr>
        <p:spPr>
          <a:xfrm>
            <a:off x="369434" y="1340768"/>
            <a:ext cx="8405132" cy="468538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en-US" altLang="zh-CN" sz="2000" dirty="0"/>
              <a:t>Test applicability between different Doppler frequencies for the same channel model</a:t>
            </a:r>
          </a:p>
          <a:p>
            <a:pPr lvl="1"/>
            <a:r>
              <a:rPr lang="en-US" altLang="zh-CN" sz="2000" dirty="0"/>
              <a:t>For TDD</a:t>
            </a:r>
          </a:p>
          <a:p>
            <a:pPr lvl="2"/>
            <a:r>
              <a:rPr lang="en-US" altLang="zh-CN" sz="2000" dirty="0"/>
              <a:t>Not define any applicability rule for TDLB100-400 multi-path fading tests between Rel-15 and </a:t>
            </a:r>
          </a:p>
          <a:p>
            <a:pPr lvl="2"/>
            <a:r>
              <a:rPr lang="en-US" altLang="zh-CN" sz="2000" dirty="0"/>
              <a:t>FFS whether to</a:t>
            </a:r>
            <a:r>
              <a:rPr lang="zh-CN" altLang="en-US" sz="2000" dirty="0"/>
              <a:t> </a:t>
            </a:r>
            <a:r>
              <a:rPr lang="en-US" altLang="zh-CN" sz="2000" dirty="0"/>
              <a:t>define</a:t>
            </a:r>
            <a:r>
              <a:rPr lang="zh-CN" altLang="en-US" sz="2000" dirty="0"/>
              <a:t> </a:t>
            </a:r>
            <a:r>
              <a:rPr lang="en-US" altLang="zh-CN" sz="2000" dirty="0"/>
              <a:t>applicability rule for TDLC300-100</a:t>
            </a:r>
          </a:p>
          <a:p>
            <a:pPr lvl="3"/>
            <a:r>
              <a:rPr lang="en-US" altLang="zh-CN" dirty="0"/>
              <a:t>Option 1: no applicability rule </a:t>
            </a:r>
          </a:p>
          <a:p>
            <a:pPr lvl="3"/>
            <a:r>
              <a:rPr lang="en-US" altLang="zh-CN" dirty="0"/>
              <a:t>Option 2: Rel-15 multi-path fading with TDLC300-100 (Table 5.2.2.2.1-3 Test 1-2 and Table 5.2.3.2.1-3 Test 1-2) is not applicable for UE that passes Rel-16 multi-path fading tests TDLC300-1200 for TDD</a:t>
            </a:r>
          </a:p>
          <a:p>
            <a:pPr lvl="1"/>
            <a:endParaRPr lang="en-US" altLang="zh-CN" sz="2000" dirty="0"/>
          </a:p>
          <a:p>
            <a:pPr marL="0" lvl="0" indent="0">
              <a:buNone/>
            </a:pPr>
            <a:endParaRPr lang="en-GB" altLang="zh-CN" sz="2000" dirty="0"/>
          </a:p>
          <a:p>
            <a:pPr marL="457200" lvl="1" indent="0" hangingPunct="0">
              <a:buNone/>
            </a:pPr>
            <a:endParaRPr lang="en-US" altLang="zh-CN" sz="2000" dirty="0"/>
          </a:p>
          <a:p>
            <a:pPr marL="457200" lvl="1" indent="0" hangingPunct="0">
              <a:buNone/>
            </a:pPr>
            <a:endParaRPr lang="en-US" altLang="zh-CN" sz="2000" strike="sngStrike" dirty="0"/>
          </a:p>
          <a:p>
            <a:pPr marL="457200" lvl="1" indent="0" hangingPunct="0">
              <a:buNone/>
            </a:pPr>
            <a:endParaRPr lang="zh-CN" altLang="zh-CN" sz="2000" dirty="0"/>
          </a:p>
          <a:p>
            <a:pPr marL="457200" lvl="1" indent="0">
              <a:buFont typeface="Arial" pitchFamily="34" charset="0"/>
              <a:buNone/>
            </a:pPr>
            <a:endParaRPr lang="en-US" altLang="zh-CN" sz="2000" dirty="0"/>
          </a:p>
          <a:p>
            <a:pPr lvl="2">
              <a:buFont typeface="Arial" pitchFamily="34" charset="0"/>
              <a:buNone/>
            </a:pPr>
            <a:endParaRPr lang="en-US" altLang="zh-CN" sz="2000" dirty="0"/>
          </a:p>
          <a:p>
            <a:pPr marL="342900" lvl="1" indent="-342900">
              <a:buFont typeface="Arial" pitchFamily="34" charset="0"/>
              <a:buChar char="•"/>
            </a:pPr>
            <a:endParaRPr lang="en-US" altLang="zh-CN" sz="2000" dirty="0"/>
          </a:p>
        </p:txBody>
      </p:sp>
    </p:spTree>
    <p:extLst>
      <p:ext uri="{BB962C8B-B14F-4D97-AF65-F5344CB8AC3E}">
        <p14:creationId xmlns:p14="http://schemas.microsoft.com/office/powerpoint/2010/main" val="34019078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0144" y="170086"/>
            <a:ext cx="8229600" cy="1143000"/>
          </a:xfrm>
        </p:spPr>
        <p:txBody>
          <a:bodyPr/>
          <a:lstStyle/>
          <a:p>
            <a:r>
              <a:rPr lang="en-US" altLang="zh-CN" dirty="0"/>
              <a:t>Release independent </a:t>
            </a:r>
            <a:endParaRPr lang="zh-CN" altLang="en-US" dirty="0"/>
          </a:p>
        </p:txBody>
      </p:sp>
      <p:sp>
        <p:nvSpPr>
          <p:cNvPr id="7" name="内容占位符 2"/>
          <p:cNvSpPr txBox="1">
            <a:spLocks/>
          </p:cNvSpPr>
          <p:nvPr/>
        </p:nvSpPr>
        <p:spPr>
          <a:xfrm>
            <a:off x="410144" y="1700808"/>
            <a:ext cx="8424936" cy="44156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hangingPunct="0"/>
            <a:r>
              <a:rPr lang="en-US" altLang="zh-CN" sz="2400" dirty="0"/>
              <a:t>Rel-16 HST-SFN requirements are released independent from Rel-15</a:t>
            </a:r>
            <a:endParaRPr lang="en-US" altLang="zh-CN" sz="2400" strike="sngStrike" dirty="0"/>
          </a:p>
          <a:p>
            <a:pPr hangingPunct="0"/>
            <a:r>
              <a:rPr lang="en-US" altLang="zh-CN" sz="2400" dirty="0"/>
              <a:t>HST-DPS test is release independent from Rel-15</a:t>
            </a:r>
            <a:endParaRPr lang="zh-CN" altLang="zh-CN" sz="2400" dirty="0"/>
          </a:p>
          <a:p>
            <a:pPr marL="457200" lvl="1" indent="0">
              <a:buFont typeface="Arial" pitchFamily="34" charset="0"/>
              <a:buNone/>
            </a:pPr>
            <a:endParaRPr lang="en-US" altLang="zh-CN" sz="2400" dirty="0"/>
          </a:p>
          <a:p>
            <a:pPr lvl="2">
              <a:buFont typeface="Arial" pitchFamily="34" charset="0"/>
              <a:buNone/>
            </a:pPr>
            <a:endParaRPr lang="en-US" altLang="zh-CN" dirty="0"/>
          </a:p>
          <a:p>
            <a:pPr marL="342900" lvl="1" indent="-342900">
              <a:buFont typeface="Arial" pitchFamily="34" charset="0"/>
              <a:buChar char="•"/>
            </a:pPr>
            <a:endParaRPr lang="en-US" altLang="zh-CN" sz="2400" dirty="0"/>
          </a:p>
        </p:txBody>
      </p:sp>
    </p:spTree>
    <p:extLst>
      <p:ext uri="{BB962C8B-B14F-4D97-AF65-F5344CB8AC3E}">
        <p14:creationId xmlns:p14="http://schemas.microsoft.com/office/powerpoint/2010/main" val="3131341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65415CD3-75F7-4A56-B2B1-7C47EEEA67E0}"/>
              </a:ext>
            </a:extLst>
          </p:cNvPr>
          <p:cNvSpPr>
            <a:spLocks noGrp="1"/>
          </p:cNvSpPr>
          <p:nvPr>
            <p:ph type="title"/>
          </p:nvPr>
        </p:nvSpPr>
        <p:spPr>
          <a:xfrm>
            <a:off x="457200" y="44624"/>
            <a:ext cx="8229600" cy="562074"/>
          </a:xfrm>
        </p:spPr>
        <p:txBody>
          <a:bodyPr>
            <a:normAutofit/>
          </a:bodyPr>
          <a:lstStyle/>
          <a:p>
            <a:r>
              <a:rPr lang="en-US" altLang="zh-CN" sz="2800" dirty="0"/>
              <a:t>Simulation assumption for DPS transmission scheme</a:t>
            </a:r>
            <a:endParaRPr lang="zh-CN" altLang="en-US" sz="2800" dirty="0"/>
          </a:p>
        </p:txBody>
      </p:sp>
      <p:graphicFrame>
        <p:nvGraphicFramePr>
          <p:cNvPr id="5" name="表 4">
            <a:extLst>
              <a:ext uri="{FF2B5EF4-FFF2-40B4-BE49-F238E27FC236}">
                <a16:creationId xmlns:a16="http://schemas.microsoft.com/office/drawing/2014/main" id="{19B8548F-B3A0-455C-BEB9-A6CA5620B1A6}"/>
              </a:ext>
            </a:extLst>
          </p:cNvPr>
          <p:cNvGraphicFramePr>
            <a:graphicFrameLocks noGrp="1"/>
          </p:cNvGraphicFramePr>
          <p:nvPr>
            <p:extLst>
              <p:ext uri="{D42A27DB-BD31-4B8C-83A1-F6EECF244321}">
                <p14:modId xmlns:p14="http://schemas.microsoft.com/office/powerpoint/2010/main" val="1243059703"/>
              </p:ext>
            </p:extLst>
          </p:nvPr>
        </p:nvGraphicFramePr>
        <p:xfrm>
          <a:off x="683568" y="908720"/>
          <a:ext cx="8131296" cy="4951492"/>
        </p:xfrm>
        <a:graphic>
          <a:graphicData uri="http://schemas.openxmlformats.org/drawingml/2006/table">
            <a:tbl>
              <a:tblPr firstRow="1" firstCol="1" bandRow="1"/>
              <a:tblGrid>
                <a:gridCol w="3658464">
                  <a:extLst>
                    <a:ext uri="{9D8B030D-6E8A-4147-A177-3AD203B41FA5}">
                      <a16:colId xmlns:a16="http://schemas.microsoft.com/office/drawing/2014/main" val="3857802106"/>
                    </a:ext>
                  </a:extLst>
                </a:gridCol>
                <a:gridCol w="2365069">
                  <a:extLst>
                    <a:ext uri="{9D8B030D-6E8A-4147-A177-3AD203B41FA5}">
                      <a16:colId xmlns:a16="http://schemas.microsoft.com/office/drawing/2014/main" val="119297559"/>
                    </a:ext>
                  </a:extLst>
                </a:gridCol>
                <a:gridCol w="2107763">
                  <a:extLst>
                    <a:ext uri="{9D8B030D-6E8A-4147-A177-3AD203B41FA5}">
                      <a16:colId xmlns:a16="http://schemas.microsoft.com/office/drawing/2014/main" val="20002"/>
                    </a:ext>
                  </a:extLst>
                </a:gridCol>
              </a:tblGrid>
              <a:tr h="185358">
                <a:tc rowSpan="2">
                  <a:txBody>
                    <a:bodyPr/>
                    <a:lstStyle/>
                    <a:p>
                      <a:pPr algn="ctr">
                        <a:lnSpc>
                          <a:spcPct val="106000"/>
                        </a:lnSpc>
                        <a:spcAft>
                          <a:spcPts val="0"/>
                        </a:spcAft>
                      </a:pPr>
                      <a:r>
                        <a:rPr lang="en-GB" sz="14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Parameter</a:t>
                      </a:r>
                      <a:endParaRPr lang="ja-JP" sz="14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4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Value</a:t>
                      </a:r>
                      <a:endParaRPr lang="ja-JP" sz="14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dirty="0"/>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2163341"/>
                  </a:ext>
                </a:extLst>
              </a:tr>
              <a:tr h="218133">
                <a:tc vMerge="1">
                  <a:txBody>
                    <a:bodyPr/>
                    <a:lstStyle/>
                    <a:p>
                      <a:endParaRPr kumimoji="1" lang="ja-JP" altLang="en-US"/>
                    </a:p>
                  </a:txBody>
                  <a:tcPr/>
                </a:tc>
                <a:tc>
                  <a:txBody>
                    <a:bodyPr/>
                    <a:lstStyle/>
                    <a:p>
                      <a:pPr algn="ctr">
                        <a:lnSpc>
                          <a:spcPct val="106000"/>
                        </a:lnSpc>
                        <a:spcAft>
                          <a:spcPts val="0"/>
                        </a:spcAft>
                      </a:pPr>
                      <a:r>
                        <a:rPr lang="en-GB" sz="14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FDD 15KH</a:t>
                      </a:r>
                      <a:r>
                        <a:rPr lang="en-US" altLang="zh-CN" sz="14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z</a:t>
                      </a:r>
                      <a:r>
                        <a:rPr lang="en-US" altLang="zh-CN" sz="1400" b="1"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SCS</a:t>
                      </a:r>
                      <a:endParaRPr lang="ja-JP" sz="14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6000"/>
                        </a:lnSpc>
                        <a:spcBef>
                          <a:spcPts val="0"/>
                        </a:spcBef>
                        <a:spcAft>
                          <a:spcPts val="0"/>
                        </a:spcAft>
                        <a:buClrTx/>
                        <a:buSzTx/>
                        <a:buFontTx/>
                        <a:buNone/>
                        <a:tabLst/>
                        <a:defRPr/>
                      </a:pPr>
                      <a:r>
                        <a:rPr lang="en-GB" altLang="zh-CN" sz="14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TDD 30KH</a:t>
                      </a:r>
                      <a:r>
                        <a:rPr lang="en-US" altLang="zh-CN" sz="14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z</a:t>
                      </a:r>
                      <a:r>
                        <a:rPr lang="en-US" altLang="zh-CN" sz="1400" b="1"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SCS</a:t>
                      </a:r>
                      <a:endParaRPr lang="ja-JP" altLang="zh-CN" sz="14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8677697"/>
                  </a:ext>
                </a:extLst>
              </a:tr>
              <a:tr h="194200">
                <a:tc>
                  <a:txBody>
                    <a:bodyPr/>
                    <a:lstStyle/>
                    <a:p>
                      <a:pPr algn="ctr">
                        <a:lnSpc>
                          <a:spcPct val="106000"/>
                        </a:lnSpc>
                        <a:spcAft>
                          <a:spcPts val="0"/>
                        </a:spcAft>
                      </a:pPr>
                      <a:r>
                        <a:rPr lang="en-GB"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Antenna co</a:t>
                      </a:r>
                      <a:r>
                        <a:rPr lang="en-US" altLang="zh-CN"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a:t>
                      </a:r>
                      <a:r>
                        <a:rPr lang="en-GB"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figuration</a:t>
                      </a:r>
                      <a:endParaRPr lang="ja-JP" sz="14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2</a:t>
                      </a:r>
                      <a:r>
                        <a:rPr lang="en-US" altLang="zh-CN"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x2; 2x4</a:t>
                      </a:r>
                      <a:endParaRPr lang="ja-JP"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712743549"/>
                  </a:ext>
                </a:extLst>
              </a:tr>
              <a:tr h="194200">
                <a:tc>
                  <a:txBody>
                    <a:bodyPr/>
                    <a:lstStyle/>
                    <a:p>
                      <a:pPr algn="ctr">
                        <a:lnSpc>
                          <a:spcPct val="106000"/>
                        </a:lnSpc>
                        <a:spcAft>
                          <a:spcPts val="0"/>
                        </a:spcAft>
                      </a:pPr>
                      <a:r>
                        <a:rPr lang="en-GB"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DMRS type</a:t>
                      </a:r>
                      <a:endParaRPr lang="ja-JP" sz="14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type 1</a:t>
                      </a:r>
                      <a:endParaRPr lang="ja-JP"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437195867"/>
                  </a:ext>
                </a:extLst>
              </a:tr>
              <a:tr h="453980">
                <a:tc>
                  <a:txBody>
                    <a:bodyPr/>
                    <a:lstStyle/>
                    <a:p>
                      <a:pPr algn="ctr">
                        <a:lnSpc>
                          <a:spcPct val="106000"/>
                        </a:lnSpc>
                        <a:spcAft>
                          <a:spcPts val="0"/>
                        </a:spcAft>
                      </a:pPr>
                      <a:r>
                        <a:rPr lang="en-GB"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Number of DMRS symbols</a:t>
                      </a:r>
                      <a:endParaRPr lang="ja-JP" sz="14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indent="0" algn="ctr">
                        <a:lnSpc>
                          <a:spcPct val="106000"/>
                        </a:lnSpc>
                        <a:spcAft>
                          <a:spcPts val="0"/>
                        </a:spcAft>
                        <a:buFont typeface="Arial" panose="020B0604020202020204" pitchFamily="34" charset="0"/>
                        <a:buNone/>
                      </a:pPr>
                      <a:r>
                        <a:rPr lang="en-US"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DMRS 1+1+1</a:t>
                      </a:r>
                    </a:p>
                  </a:txBody>
                  <a:tcPr marL="50177" marR="5017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448209073"/>
                  </a:ext>
                </a:extLst>
              </a:tr>
              <a:tr h="453980">
                <a:tc>
                  <a:txBody>
                    <a:bodyPr/>
                    <a:lstStyle/>
                    <a:p>
                      <a:pPr algn="ctr">
                        <a:lnSpc>
                          <a:spcPct val="106000"/>
                        </a:lnSpc>
                        <a:spcAft>
                          <a:spcPts val="0"/>
                        </a:spcAft>
                      </a:pPr>
                      <a:r>
                        <a:rPr lang="en-US" altLang="ja-JP" sz="1400" dirty="0">
                          <a:solidFill>
                            <a:schemeClr val="tx1"/>
                          </a:solidFill>
                          <a:effectLst/>
                          <a:latin typeface="Times New Roman" panose="02020603050405020304" pitchFamily="18" charset="0"/>
                          <a:ea typeface="ＭＳ 明朝" panose="02020609040205080304" pitchFamily="17" charset="-128"/>
                        </a:rPr>
                        <a:t>TDD</a:t>
                      </a:r>
                      <a:r>
                        <a:rPr lang="en-US" altLang="ja-JP" sz="1400" baseline="0" dirty="0">
                          <a:solidFill>
                            <a:schemeClr val="tx1"/>
                          </a:solidFill>
                          <a:effectLst/>
                          <a:latin typeface="Times New Roman" panose="02020603050405020304" pitchFamily="18" charset="0"/>
                          <a:ea typeface="ＭＳ 明朝" panose="02020609040205080304" pitchFamily="17" charset="-128"/>
                        </a:rPr>
                        <a:t> pattern</a:t>
                      </a:r>
                      <a:endParaRPr lang="ja-JP" sz="14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indent="0" algn="ctr">
                        <a:lnSpc>
                          <a:spcPct val="106000"/>
                        </a:lnSpc>
                        <a:spcAft>
                          <a:spcPts val="0"/>
                        </a:spcAft>
                        <a:buFont typeface="Arial" panose="020B0604020202020204" pitchFamily="34" charset="0"/>
                        <a:buNone/>
                      </a:pPr>
                      <a:r>
                        <a:rPr lang="en-US"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7D1S2U, FFS whether PDSCH is scheduled in special slots </a:t>
                      </a:r>
                    </a:p>
                  </a:txBody>
                  <a:tcPr marL="50177" marR="5017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5"/>
                  </a:ext>
                </a:extLst>
              </a:tr>
              <a:tr h="194200">
                <a:tc>
                  <a:txBody>
                    <a:bodyPr/>
                    <a:lstStyle/>
                    <a:p>
                      <a:pPr algn="ctr">
                        <a:lnSpc>
                          <a:spcPct val="106000"/>
                        </a:lnSpc>
                        <a:spcAft>
                          <a:spcPts val="0"/>
                        </a:spcAft>
                      </a:pPr>
                      <a:r>
                        <a:rPr lang="en-GB"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MCS</a:t>
                      </a:r>
                      <a:endParaRPr lang="ja-JP" sz="14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indent="0" algn="ctr">
                        <a:lnSpc>
                          <a:spcPct val="106000"/>
                        </a:lnSpc>
                        <a:spcAft>
                          <a:spcPts val="0"/>
                        </a:spcAft>
                        <a:buFont typeface="Arial" panose="020B0604020202020204" pitchFamily="34" charset="0"/>
                        <a:buNone/>
                      </a:pPr>
                      <a:r>
                        <a:rPr lang="en-GB"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Option 1: MCS 13 </a:t>
                      </a:r>
                      <a:r>
                        <a:rPr lang="en-GB" altLang="zh-CN"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based on 64QAM table</a:t>
                      </a:r>
                    </a:p>
                    <a:p>
                      <a:pPr marL="0" indent="0" algn="ctr">
                        <a:lnSpc>
                          <a:spcPct val="106000"/>
                        </a:lnSpc>
                        <a:spcAft>
                          <a:spcPts val="0"/>
                        </a:spcAft>
                        <a:buFont typeface="Arial" panose="020B0604020202020204" pitchFamily="34" charset="0"/>
                        <a:buNone/>
                      </a:pPr>
                      <a:r>
                        <a:rPr lang="en-GB" altLang="zh-CN"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Option 2: MCS 17 based on 64QAM table</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74702665"/>
                  </a:ext>
                </a:extLst>
              </a:tr>
              <a:tr h="140645">
                <a:tc>
                  <a:txBody>
                    <a:bodyPr/>
                    <a:lstStyle/>
                    <a:p>
                      <a:pPr algn="ctr">
                        <a:lnSpc>
                          <a:spcPct val="106000"/>
                        </a:lnSpc>
                        <a:spcAft>
                          <a:spcPts val="0"/>
                        </a:spcAft>
                      </a:pPr>
                      <a:r>
                        <a:rPr lang="en-GB"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Propagation condition</a:t>
                      </a:r>
                      <a:endParaRPr lang="ja-JP" sz="14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US" altLang="ja-JP"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HST-DPS (Assume two TRPs for HST-DPS transmission scenario)</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dirty="0"/>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2239906"/>
                  </a:ext>
                </a:extLst>
              </a:tr>
              <a:tr h="100418">
                <a:tc>
                  <a:txBody>
                    <a:bodyPr/>
                    <a:lstStyle/>
                    <a:p>
                      <a:pPr algn="ctr">
                        <a:lnSpc>
                          <a:spcPct val="106000"/>
                        </a:lnSpc>
                        <a:spcAft>
                          <a:spcPts val="0"/>
                        </a:spcAft>
                      </a:pPr>
                      <a:r>
                        <a:rPr lang="en-GB"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TRS periodicity</a:t>
                      </a:r>
                      <a:endParaRPr lang="ja-JP" sz="14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10ms, 2slot pattern</a:t>
                      </a:r>
                      <a:endParaRPr lang="ja-JP"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dirty="0"/>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0">
                <a:tc>
                  <a:txBody>
                    <a:bodyPr/>
                    <a:lstStyle/>
                    <a:p>
                      <a:pPr algn="ctr">
                        <a:lnSpc>
                          <a:spcPct val="106000"/>
                        </a:lnSpc>
                        <a:spcAft>
                          <a:spcPts val="0"/>
                        </a:spcAft>
                      </a:pPr>
                      <a:r>
                        <a:rPr lang="en-US" altLang="ja-JP" sz="1400" dirty="0">
                          <a:solidFill>
                            <a:schemeClr val="tx1"/>
                          </a:solidFill>
                          <a:effectLst/>
                          <a:latin typeface="Times New Roman" panose="02020603050405020304" pitchFamily="18" charset="0"/>
                          <a:ea typeface="ＭＳ 明朝" panose="02020609040205080304" pitchFamily="17" charset="-128"/>
                        </a:rPr>
                        <a:t>PDSCH mapping</a:t>
                      </a:r>
                      <a:endParaRPr lang="ja-JP" sz="14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algn="ctr" defTabSz="914400" rtl="0" eaLnBrk="1" latinLnBrk="0" hangingPunct="1">
                        <a:lnSpc>
                          <a:spcPct val="106000"/>
                        </a:lnSpc>
                        <a:spcAft>
                          <a:spcPts val="0"/>
                        </a:spcAft>
                      </a:pPr>
                      <a:r>
                        <a:rPr lang="en-GB" altLang="zh-CN"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Type A, Start symbol 2, Duration 12</a:t>
                      </a:r>
                      <a:endParaRPr lang="ja-JP"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9"/>
                  </a:ext>
                </a:extLst>
              </a:tr>
              <a:tr h="100418">
                <a:tc>
                  <a:txBody>
                    <a:bodyPr/>
                    <a:lstStyle/>
                    <a:p>
                      <a:pPr marL="0" marR="0" indent="0" algn="ctr" defTabSz="914400" rtl="0" eaLnBrk="1" fontAlgn="auto" latinLnBrk="0" hangingPunct="1">
                        <a:lnSpc>
                          <a:spcPct val="106000"/>
                        </a:lnSpc>
                        <a:spcBef>
                          <a:spcPts val="0"/>
                        </a:spcBef>
                        <a:spcAft>
                          <a:spcPts val="0"/>
                        </a:spcAft>
                        <a:buClrTx/>
                        <a:buSzTx/>
                        <a:buFontTx/>
                        <a:buNone/>
                        <a:tabLst/>
                        <a:defRPr/>
                      </a:pPr>
                      <a:r>
                        <a:rPr lang="en-US" altLang="ja-JP" sz="1400" dirty="0">
                          <a:solidFill>
                            <a:schemeClr val="tx1"/>
                          </a:solidFill>
                          <a:effectLst/>
                          <a:latin typeface="Times New Roman" panose="02020603050405020304" pitchFamily="18" charset="0"/>
                          <a:ea typeface="ＭＳ 明朝" panose="02020609040205080304" pitchFamily="17" charset="-128"/>
                        </a:rPr>
                        <a:t>Ds and </a:t>
                      </a:r>
                      <a:r>
                        <a:rPr lang="en-US" altLang="ja-JP" sz="1400" dirty="0" err="1">
                          <a:solidFill>
                            <a:schemeClr val="tx1"/>
                          </a:solidFill>
                          <a:effectLst/>
                          <a:latin typeface="Times New Roman" panose="02020603050405020304" pitchFamily="18" charset="0"/>
                          <a:ea typeface="ＭＳ 明朝" panose="02020609040205080304" pitchFamily="17" charset="-128"/>
                        </a:rPr>
                        <a:t>Dmin</a:t>
                      </a:r>
                      <a:endParaRPr lang="ja-JP" altLang="zh-CN" sz="14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lvl="2" indent="0" algn="ctr" defTabSz="914400" rtl="0" eaLnBrk="1" latinLnBrk="0" hangingPunct="1">
                        <a:lnSpc>
                          <a:spcPct val="106000"/>
                        </a:lnSpc>
                        <a:spcAft>
                          <a:spcPts val="0"/>
                        </a:spcAft>
                        <a:buFont typeface="Arial" panose="020B0604020202020204" pitchFamily="34" charset="0"/>
                        <a:buNone/>
                      </a:pPr>
                      <a:r>
                        <a:rPr lang="en-GB" altLang="zh-CN"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Ds=700m, </a:t>
                      </a:r>
                      <a:r>
                        <a:rPr lang="en-GB" altLang="zh-CN" sz="1400" kern="1200" dirty="0" err="1">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Dmin</a:t>
                      </a:r>
                      <a:r>
                        <a:rPr lang="en-GB" altLang="zh-CN"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=150m</a:t>
                      </a:r>
                      <a:endParaRPr lang="zh-CN" altLang="zh-CN"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10"/>
                  </a:ext>
                </a:extLst>
              </a:tr>
              <a:tr h="0">
                <a:tc>
                  <a:txBody>
                    <a:bodyPr/>
                    <a:lstStyle/>
                    <a:p>
                      <a:pPr algn="ctr">
                        <a:lnSpc>
                          <a:spcPct val="106000"/>
                        </a:lnSpc>
                        <a:spcAft>
                          <a:spcPts val="0"/>
                        </a:spcAft>
                      </a:pPr>
                      <a:r>
                        <a:rPr lang="en-US" altLang="ja-JP" sz="1400" dirty="0">
                          <a:solidFill>
                            <a:schemeClr val="tx1"/>
                          </a:solidFill>
                          <a:effectLst/>
                          <a:latin typeface="Times New Roman" panose="02020603050405020304" pitchFamily="18" charset="0"/>
                          <a:ea typeface="ＭＳ 明朝" panose="02020609040205080304" pitchFamily="17" charset="-128"/>
                        </a:rPr>
                        <a:t>Rank</a:t>
                      </a:r>
                      <a:endParaRPr lang="ja-JP" sz="14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US" altLang="ja-JP"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Rank = 2</a:t>
                      </a:r>
                      <a:endParaRPr lang="ja-JP"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11"/>
                  </a:ext>
                </a:extLst>
              </a:tr>
              <a:tr h="246402">
                <a:tc>
                  <a:txBody>
                    <a:bodyPr/>
                    <a:lstStyle/>
                    <a:p>
                      <a:pPr algn="ctr">
                        <a:lnSpc>
                          <a:spcPct val="106000"/>
                        </a:lnSpc>
                        <a:spcAft>
                          <a:spcPts val="0"/>
                        </a:spcAft>
                      </a:pPr>
                      <a:r>
                        <a:rPr lang="en-GB"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BW</a:t>
                      </a:r>
                      <a:endParaRPr lang="ja-JP" sz="14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6000"/>
                        </a:lnSpc>
                        <a:spcAft>
                          <a:spcPts val="0"/>
                        </a:spcAft>
                      </a:pPr>
                      <a:r>
                        <a:rPr lang="en-GB"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10MHz</a:t>
                      </a:r>
                      <a:endParaRPr lang="ja-JP"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6000"/>
                        </a:lnSpc>
                        <a:spcBef>
                          <a:spcPts val="0"/>
                        </a:spcBef>
                        <a:spcAft>
                          <a:spcPts val="0"/>
                        </a:spcAft>
                        <a:buClrTx/>
                        <a:buSzTx/>
                        <a:buFontTx/>
                        <a:buNone/>
                        <a:tabLst/>
                        <a:defRPr/>
                      </a:pPr>
                      <a:r>
                        <a:rPr lang="en-GB" altLang="zh-CN"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40MHz</a:t>
                      </a:r>
                      <a:endParaRPr lang="ja-JP" altLang="zh-CN"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5903327"/>
                  </a:ext>
                </a:extLst>
              </a:tr>
              <a:tr h="111784">
                <a:tc>
                  <a:txBody>
                    <a:bodyPr/>
                    <a:lstStyle/>
                    <a:p>
                      <a:pPr algn="ctr">
                        <a:lnSpc>
                          <a:spcPct val="106000"/>
                        </a:lnSpc>
                        <a:spcAft>
                          <a:spcPts val="0"/>
                        </a:spcAft>
                      </a:pPr>
                      <a:r>
                        <a:rPr lang="en-US" altLang="ja-JP" sz="1400" dirty="0">
                          <a:solidFill>
                            <a:schemeClr val="tx1"/>
                          </a:solidFill>
                          <a:effectLst/>
                          <a:latin typeface="Times New Roman" panose="02020603050405020304" pitchFamily="18" charset="0"/>
                          <a:ea typeface="ＭＳ 明朝" panose="02020609040205080304" pitchFamily="17" charset="-128"/>
                        </a:rPr>
                        <a:t>Maximum Doppler shift</a:t>
                      </a:r>
                      <a:endParaRPr lang="ja-JP" sz="14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marR="0" lvl="1" indent="0" algn="l" defTabSz="914400" rtl="0" eaLnBrk="1" fontAlgn="auto" latinLnBrk="0" hangingPunct="0">
                        <a:lnSpc>
                          <a:spcPct val="100000"/>
                        </a:lnSpc>
                        <a:spcBef>
                          <a:spcPts val="0"/>
                        </a:spcBef>
                        <a:spcAft>
                          <a:spcPts val="0"/>
                        </a:spcAft>
                        <a:buClrTx/>
                        <a:buSzTx/>
                        <a:buFont typeface="Wingdings" panose="05000000000000000000" pitchFamily="2" charset="2"/>
                        <a:buNone/>
                        <a:tabLst/>
                        <a:defRPr/>
                      </a:pPr>
                      <a:r>
                        <a:rPr lang="en-US" altLang="zh-CN" sz="1400" kern="1200" noProof="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870Hz</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algn="ctr" defTabSz="914400" rtl="0" eaLnBrk="1" latinLnBrk="0" hangingPunct="1">
                        <a:lnSpc>
                          <a:spcPct val="106000"/>
                        </a:lnSpc>
                        <a:spcAft>
                          <a:spcPts val="0"/>
                        </a:spcAft>
                        <a:buFont typeface="Wingdings" panose="05000000000000000000" pitchFamily="2" charset="2"/>
                        <a:buNone/>
                      </a:pPr>
                      <a:r>
                        <a:rPr lang="en-US" altLang="zh-CN"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1667Hz</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0">
                <a:tc>
                  <a:txBody>
                    <a:bodyPr/>
                    <a:lstStyle/>
                    <a:p>
                      <a:pPr marL="0" marR="0" lvl="0" indent="0" algn="ctr" defTabSz="914400" rtl="0" eaLnBrk="1" fontAlgn="auto" latinLnBrk="0" hangingPunct="1">
                        <a:lnSpc>
                          <a:spcPct val="106000"/>
                        </a:lnSpc>
                        <a:spcBef>
                          <a:spcPts val="0"/>
                        </a:spcBef>
                        <a:spcAft>
                          <a:spcPts val="0"/>
                        </a:spcAft>
                        <a:buClrTx/>
                        <a:buSzTx/>
                        <a:buFontTx/>
                        <a:buNone/>
                        <a:tabLst/>
                        <a:defRPr/>
                      </a:pPr>
                      <a:r>
                        <a:rPr lang="en-US" altLang="ja-JP" sz="1400" dirty="0">
                          <a:solidFill>
                            <a:schemeClr val="tx1"/>
                          </a:solidFill>
                          <a:effectLst/>
                          <a:latin typeface="Times New Roman" panose="02020603050405020304" pitchFamily="18" charset="0"/>
                          <a:ea typeface="ＭＳ 明朝" panose="02020609040205080304" pitchFamily="17" charset="-128"/>
                        </a:rPr>
                        <a:t>HARQ needed time/slots</a:t>
                      </a:r>
                      <a:endParaRPr lang="ja-JP" altLang="zh-CN" sz="14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marR="0" lvl="1" indent="0" algn="ctr" defTabSz="914400" rtl="0" eaLnBrk="1" fontAlgn="auto" latinLnBrk="0" hangingPunct="0">
                        <a:lnSpc>
                          <a:spcPct val="100000"/>
                        </a:lnSpc>
                        <a:spcBef>
                          <a:spcPts val="0"/>
                        </a:spcBef>
                        <a:spcAft>
                          <a:spcPts val="0"/>
                        </a:spcAft>
                        <a:buClrTx/>
                        <a:buSzTx/>
                        <a:buFont typeface="Wingdings" panose="05000000000000000000" pitchFamily="2" charset="2"/>
                        <a:buNone/>
                        <a:tabLst/>
                        <a:defRPr/>
                      </a:pPr>
                      <a:r>
                        <a:rPr lang="en-US" altLang="zh-CN" sz="1400" kern="1200" noProof="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2</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6000"/>
                        </a:lnSpc>
                        <a:spcBef>
                          <a:spcPts val="0"/>
                        </a:spcBef>
                        <a:spcAft>
                          <a:spcPts val="0"/>
                        </a:spcAft>
                        <a:buClrTx/>
                        <a:buSzTx/>
                        <a:buFont typeface="Wingdings" panose="05000000000000000000" pitchFamily="2" charset="2"/>
                        <a:buNone/>
                        <a:tabLst/>
                        <a:defRPr/>
                      </a:pPr>
                      <a:r>
                        <a:rPr lang="en-GB" altLang="zh-CN"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8,7,6,5,5,4,3,2</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2812653"/>
                  </a:ext>
                </a:extLst>
              </a:tr>
              <a:tr h="127215">
                <a:tc>
                  <a:txBody>
                    <a:bodyPr/>
                    <a:lstStyle/>
                    <a:p>
                      <a:pPr algn="ctr">
                        <a:lnSpc>
                          <a:spcPct val="106000"/>
                        </a:lnSpc>
                        <a:spcAft>
                          <a:spcPts val="0"/>
                        </a:spcAft>
                      </a:pPr>
                      <a:r>
                        <a:rPr lang="en-US" altLang="ja-JP" sz="1400" dirty="0">
                          <a:solidFill>
                            <a:schemeClr val="tx1"/>
                          </a:solidFill>
                          <a:effectLst/>
                          <a:latin typeface="Times New Roman" panose="02020603050405020304" pitchFamily="18" charset="0"/>
                          <a:ea typeface="ＭＳ 明朝" panose="02020609040205080304" pitchFamily="17" charset="-128"/>
                        </a:rPr>
                        <a:t>TRS processing time</a:t>
                      </a:r>
                      <a:endParaRPr lang="ja-JP" sz="14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457200" marR="0" lvl="1" indent="0" algn="ctr" defTabSz="914400" rtl="0" eaLnBrk="1" fontAlgn="auto" latinLnBrk="0" hangingPunct="0">
                        <a:lnSpc>
                          <a:spcPct val="100000"/>
                        </a:lnSpc>
                        <a:spcBef>
                          <a:spcPts val="0"/>
                        </a:spcBef>
                        <a:spcAft>
                          <a:spcPts val="0"/>
                        </a:spcAft>
                        <a:buClrTx/>
                        <a:buSzTx/>
                        <a:buFont typeface="Wingdings" panose="05000000000000000000" pitchFamily="2" charset="2"/>
                        <a:buNone/>
                        <a:tabLst/>
                        <a:defRPr/>
                      </a:pPr>
                      <a:r>
                        <a:rPr lang="en-US" altLang="zh-CN" sz="1400" kern="1200" noProof="0" dirty="0">
                          <a:solidFill>
                            <a:schemeClr val="tx1"/>
                          </a:solidFill>
                          <a:effectLst/>
                          <a:latin typeface="Times New Roman" panose="02020603050405020304" pitchFamily="18" charset="0"/>
                          <a:ea typeface="ＭＳ 明朝" panose="02020609040205080304" pitchFamily="17" charset="-128"/>
                          <a:cs typeface="+mn-cs"/>
                        </a:rPr>
                        <a:t>2ms</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lvl="0" indent="0" algn="ctr" defTabSz="914400" rtl="0" eaLnBrk="1" latinLnBrk="0" hangingPunct="1">
                        <a:lnSpc>
                          <a:spcPct val="106000"/>
                        </a:lnSpc>
                        <a:spcAft>
                          <a:spcPts val="0"/>
                        </a:spcAft>
                        <a:buFont typeface="Wingdings" panose="05000000000000000000" pitchFamily="2" charset="2"/>
                        <a:buNone/>
                      </a:pPr>
                      <a:endParaRPr lang="en-US" altLang="zh-CN" sz="1600" kern="1200" dirty="0">
                        <a:solidFill>
                          <a:schemeClr val="accent5"/>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759269"/>
                  </a:ext>
                </a:extLst>
              </a:tr>
              <a:tr h="153399">
                <a:tc>
                  <a:txBody>
                    <a:bodyPr/>
                    <a:lstStyle/>
                    <a:p>
                      <a:pPr marL="0" algn="ctr" defTabSz="914400" rtl="0" eaLnBrk="1" latinLnBrk="0" hangingPunct="1">
                        <a:lnSpc>
                          <a:spcPct val="106000"/>
                        </a:lnSpc>
                        <a:spcAft>
                          <a:spcPts val="0"/>
                        </a:spcAft>
                      </a:pPr>
                      <a:r>
                        <a:rPr lang="en-GB"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Testing metric</a:t>
                      </a:r>
                      <a:endParaRPr lang="ja-JP"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algn="ctr" defTabSz="914400" rtl="0" eaLnBrk="1" latinLnBrk="0" hangingPunct="1">
                        <a:lnSpc>
                          <a:spcPct val="106000"/>
                        </a:lnSpc>
                        <a:spcAft>
                          <a:spcPts val="0"/>
                        </a:spcAft>
                      </a:pPr>
                      <a:r>
                        <a:rPr lang="en-GB" sz="14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SNR @70% of maximum throughput</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dirty="0"/>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054565"/>
                  </a:ext>
                </a:extLst>
              </a:tr>
              <a:tr h="153399">
                <a:tc gridSpan="3">
                  <a:txBody>
                    <a:bodyPr/>
                    <a:lstStyle/>
                    <a:p>
                      <a:r>
                        <a:rPr lang="en-US" altLang="zh-CN" sz="1400" dirty="0">
                          <a:solidFill>
                            <a:schemeClr val="tx1"/>
                          </a:solidFill>
                        </a:rPr>
                        <a:t>Note: The other parameters are same as Rel-15</a:t>
                      </a:r>
                      <a:endParaRPr lang="zh-CN" altLang="en-US" sz="1400" dirty="0">
                        <a:solidFill>
                          <a:schemeClr val="tx1"/>
                        </a:solidFill>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algn="ctr" defTabSz="914400" rtl="0" eaLnBrk="1" latinLnBrk="0" hangingPunct="1">
                        <a:lnSpc>
                          <a:spcPct val="106000"/>
                        </a:lnSpc>
                        <a:spcAft>
                          <a:spcPts val="0"/>
                        </a:spcAft>
                      </a:pPr>
                      <a:endParaRPr lang="en-GB" sz="1600" kern="1200" dirty="0">
                        <a:solidFill>
                          <a:schemeClr val="accent5"/>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750450597"/>
                  </a:ext>
                </a:extLst>
              </a:tr>
            </a:tbl>
          </a:graphicData>
        </a:graphic>
      </p:graphicFrame>
    </p:spTree>
    <p:extLst>
      <p:ext uri="{BB962C8B-B14F-4D97-AF65-F5344CB8AC3E}">
        <p14:creationId xmlns:p14="http://schemas.microsoft.com/office/powerpoint/2010/main" val="1529355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8229600" cy="562074"/>
          </a:xfrm>
        </p:spPr>
        <p:txBody>
          <a:bodyPr>
            <a:normAutofit/>
          </a:bodyPr>
          <a:lstStyle/>
          <a:p>
            <a:r>
              <a:rPr lang="en-US" altLang="zh-CN" sz="2800" dirty="0"/>
              <a:t>Simulation assumption for HST-SFN </a:t>
            </a:r>
            <a:endParaRPr lang="zh-CN" altLang="en-US" sz="2800" dirty="0"/>
          </a:p>
        </p:txBody>
      </p:sp>
      <p:graphicFrame>
        <p:nvGraphicFramePr>
          <p:cNvPr id="4" name="表 4"/>
          <p:cNvGraphicFramePr>
            <a:graphicFrameLocks noGrp="1"/>
          </p:cNvGraphicFramePr>
          <p:nvPr>
            <p:extLst>
              <p:ext uri="{D42A27DB-BD31-4B8C-83A1-F6EECF244321}">
                <p14:modId xmlns:p14="http://schemas.microsoft.com/office/powerpoint/2010/main" val="1934234026"/>
              </p:ext>
            </p:extLst>
          </p:nvPr>
        </p:nvGraphicFramePr>
        <p:xfrm>
          <a:off x="611560" y="1196752"/>
          <a:ext cx="8131296" cy="4265365"/>
        </p:xfrm>
        <a:graphic>
          <a:graphicData uri="http://schemas.openxmlformats.org/drawingml/2006/table">
            <a:tbl>
              <a:tblPr firstRow="1" firstCol="1" bandRow="1"/>
              <a:tblGrid>
                <a:gridCol w="3658464">
                  <a:extLst>
                    <a:ext uri="{9D8B030D-6E8A-4147-A177-3AD203B41FA5}">
                      <a16:colId xmlns:a16="http://schemas.microsoft.com/office/drawing/2014/main" val="3857802106"/>
                    </a:ext>
                  </a:extLst>
                </a:gridCol>
                <a:gridCol w="2365069">
                  <a:extLst>
                    <a:ext uri="{9D8B030D-6E8A-4147-A177-3AD203B41FA5}">
                      <a16:colId xmlns:a16="http://schemas.microsoft.com/office/drawing/2014/main" val="119297559"/>
                    </a:ext>
                  </a:extLst>
                </a:gridCol>
                <a:gridCol w="2107763">
                  <a:extLst>
                    <a:ext uri="{9D8B030D-6E8A-4147-A177-3AD203B41FA5}">
                      <a16:colId xmlns:a16="http://schemas.microsoft.com/office/drawing/2014/main" val="20002"/>
                    </a:ext>
                  </a:extLst>
                </a:gridCol>
              </a:tblGrid>
              <a:tr h="185358">
                <a:tc rowSpan="2">
                  <a:txBody>
                    <a:bodyPr/>
                    <a:lstStyle/>
                    <a:p>
                      <a:pPr algn="ctr">
                        <a:lnSpc>
                          <a:spcPct val="106000"/>
                        </a:lnSpc>
                        <a:spcAft>
                          <a:spcPts val="0"/>
                        </a:spcAft>
                      </a:pPr>
                      <a:r>
                        <a:rPr lang="en-GB"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Parameter</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Value</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dirty="0"/>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2163341"/>
                  </a:ext>
                </a:extLst>
              </a:tr>
              <a:tr h="218133">
                <a:tc vMerge="1">
                  <a:txBody>
                    <a:bodyPr/>
                    <a:lstStyle/>
                    <a:p>
                      <a:endParaRPr kumimoji="1" lang="ja-JP" altLang="en-US"/>
                    </a:p>
                  </a:txBody>
                  <a:tcPr/>
                </a:tc>
                <a:tc>
                  <a:txBody>
                    <a:bodyPr/>
                    <a:lstStyle/>
                    <a:p>
                      <a:pPr algn="ctr">
                        <a:lnSpc>
                          <a:spcPct val="106000"/>
                        </a:lnSpc>
                        <a:spcAft>
                          <a:spcPts val="0"/>
                        </a:spcAft>
                      </a:pPr>
                      <a:r>
                        <a:rPr lang="en-GB"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FDD 15KH</a:t>
                      </a:r>
                      <a:r>
                        <a:rPr lang="en-US" altLang="zh-CN"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z</a:t>
                      </a:r>
                      <a:r>
                        <a:rPr lang="en-US" altLang="zh-CN" sz="1600" b="1"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SCS</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6000"/>
                        </a:lnSpc>
                        <a:spcBef>
                          <a:spcPts val="0"/>
                        </a:spcBef>
                        <a:spcAft>
                          <a:spcPts val="0"/>
                        </a:spcAft>
                        <a:buClrTx/>
                        <a:buSzTx/>
                        <a:buFontTx/>
                        <a:buNone/>
                        <a:tabLst/>
                        <a:defRPr/>
                      </a:pPr>
                      <a:r>
                        <a:rPr lang="en-GB" altLang="zh-CN"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TDD 30KH</a:t>
                      </a:r>
                      <a:r>
                        <a:rPr lang="en-US" altLang="zh-CN"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z</a:t>
                      </a:r>
                      <a:r>
                        <a:rPr lang="en-US" altLang="zh-CN" sz="1600" b="1"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SCS</a:t>
                      </a:r>
                      <a:endParaRPr lang="ja-JP" altLang="zh-CN"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8677697"/>
                  </a:ext>
                </a:extLst>
              </a:tr>
              <a:tr h="194200">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Antenna co</a:t>
                      </a:r>
                      <a:r>
                        <a:rPr lang="en-US"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a:t>
                      </a: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figuration</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2</a:t>
                      </a:r>
                      <a:r>
                        <a:rPr lang="en-US"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x2; 2x4</a:t>
                      </a:r>
                      <a:endParaRPr lang="ja-JP"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712743549"/>
                  </a:ext>
                </a:extLst>
              </a:tr>
              <a:tr h="194200">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DMRS type</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type 1</a:t>
                      </a:r>
                      <a:endParaRPr lang="ja-JP"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437195867"/>
                  </a:ext>
                </a:extLst>
              </a:tr>
              <a:tr h="453980">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Number of DMRS symbols</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indent="0" algn="ctr">
                        <a:lnSpc>
                          <a:spcPct val="106000"/>
                        </a:lnSpc>
                        <a:spcAft>
                          <a:spcPts val="0"/>
                        </a:spcAft>
                        <a:buFont typeface="Arial" panose="020B0604020202020204" pitchFamily="34" charset="0"/>
                        <a:buNone/>
                      </a:pPr>
                      <a:r>
                        <a:rPr lang="en-US"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DMRS 1+1+1</a:t>
                      </a:r>
                    </a:p>
                  </a:txBody>
                  <a:tcPr marL="50177" marR="5017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448209073"/>
                  </a:ext>
                </a:extLst>
              </a:tr>
              <a:tr h="453980">
                <a:tc>
                  <a:txBody>
                    <a:bodyPr/>
                    <a:lstStyle/>
                    <a:p>
                      <a:pPr algn="ctr">
                        <a:lnSpc>
                          <a:spcPct val="106000"/>
                        </a:lnSpc>
                        <a:spcAft>
                          <a:spcPts val="0"/>
                        </a:spcAft>
                      </a:pPr>
                      <a:r>
                        <a:rPr lang="en-US" altLang="ja-JP" sz="1600" dirty="0">
                          <a:solidFill>
                            <a:schemeClr val="tx1"/>
                          </a:solidFill>
                          <a:effectLst/>
                          <a:latin typeface="Times New Roman" panose="02020603050405020304" pitchFamily="18" charset="0"/>
                          <a:ea typeface="ＭＳ 明朝" panose="02020609040205080304" pitchFamily="17" charset="-128"/>
                        </a:rPr>
                        <a:t>TDD</a:t>
                      </a:r>
                      <a:r>
                        <a:rPr lang="en-US" altLang="ja-JP" sz="1600" baseline="0" dirty="0">
                          <a:solidFill>
                            <a:schemeClr val="tx1"/>
                          </a:solidFill>
                          <a:effectLst/>
                          <a:latin typeface="Times New Roman" panose="02020603050405020304" pitchFamily="18" charset="0"/>
                          <a:ea typeface="ＭＳ 明朝" panose="02020609040205080304" pitchFamily="17" charset="-128"/>
                        </a:rPr>
                        <a:t> pattern</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indent="0" algn="ctr">
                        <a:lnSpc>
                          <a:spcPct val="106000"/>
                        </a:lnSpc>
                        <a:spcAft>
                          <a:spcPts val="0"/>
                        </a:spcAft>
                        <a:buFont typeface="Arial" panose="020B0604020202020204" pitchFamily="34" charset="0"/>
                        <a:buNone/>
                      </a:pPr>
                      <a:r>
                        <a:rPr lang="en-US"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7D1S2U, S: 6D 4G 4U</a:t>
                      </a:r>
                    </a:p>
                  </a:txBody>
                  <a:tcPr marL="50177" marR="5017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5"/>
                  </a:ext>
                </a:extLst>
              </a:tr>
              <a:tr h="194200">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MCS</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indent="0" algn="ctr">
                        <a:lnSpc>
                          <a:spcPct val="106000"/>
                        </a:lnSpc>
                        <a:spcAft>
                          <a:spcPts val="0"/>
                        </a:spcAft>
                        <a:buFont typeface="Arial" panose="020B0604020202020204" pitchFamily="34" charset="0"/>
                        <a:buNone/>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MCS 13 </a:t>
                      </a:r>
                      <a:r>
                        <a:rPr lang="en-GB"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based on 64QAM table</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74702665"/>
                  </a:ext>
                </a:extLst>
              </a:tr>
              <a:tr h="140645">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Propagation condition</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US" altLang="ja-JP"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HST-SFN</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dirty="0"/>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2239906"/>
                  </a:ext>
                </a:extLst>
              </a:tr>
              <a:tr h="100418">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TRS periodicity</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10ms, 2slot pattern</a:t>
                      </a:r>
                      <a:endParaRPr lang="ja-JP"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dirty="0"/>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0">
                <a:tc>
                  <a:txBody>
                    <a:bodyPr/>
                    <a:lstStyle/>
                    <a:p>
                      <a:pPr algn="ctr">
                        <a:lnSpc>
                          <a:spcPct val="106000"/>
                        </a:lnSpc>
                        <a:spcAft>
                          <a:spcPts val="0"/>
                        </a:spcAft>
                      </a:pPr>
                      <a:r>
                        <a:rPr lang="en-US" altLang="ja-JP" sz="1600" dirty="0">
                          <a:solidFill>
                            <a:schemeClr val="tx1"/>
                          </a:solidFill>
                          <a:effectLst/>
                          <a:latin typeface="Times New Roman" panose="02020603050405020304" pitchFamily="18" charset="0"/>
                          <a:ea typeface="ＭＳ 明朝" panose="02020609040205080304" pitchFamily="17" charset="-128"/>
                        </a:rPr>
                        <a:t>PDSCH mapping</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algn="ctr" defTabSz="914400" rtl="0" eaLnBrk="1" latinLnBrk="0" hangingPunct="1">
                        <a:lnSpc>
                          <a:spcPct val="106000"/>
                        </a:lnSpc>
                        <a:spcAft>
                          <a:spcPts val="0"/>
                        </a:spcAft>
                      </a:pPr>
                      <a:r>
                        <a:rPr lang="en-GB"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Type A, Start symbol 2, Duration 12</a:t>
                      </a:r>
                      <a:endParaRPr lang="ja-JP"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9"/>
                  </a:ext>
                </a:extLst>
              </a:tr>
              <a:tr h="100418">
                <a:tc>
                  <a:txBody>
                    <a:bodyPr/>
                    <a:lstStyle/>
                    <a:p>
                      <a:pPr marL="0" marR="0" indent="0" algn="ctr" defTabSz="914400" rtl="0" eaLnBrk="1" fontAlgn="auto" latinLnBrk="0" hangingPunct="1">
                        <a:lnSpc>
                          <a:spcPct val="106000"/>
                        </a:lnSpc>
                        <a:spcBef>
                          <a:spcPts val="0"/>
                        </a:spcBef>
                        <a:spcAft>
                          <a:spcPts val="0"/>
                        </a:spcAft>
                        <a:buClrTx/>
                        <a:buSzTx/>
                        <a:buFontTx/>
                        <a:buNone/>
                        <a:tabLst/>
                        <a:defRPr/>
                      </a:pPr>
                      <a:r>
                        <a:rPr lang="en-US" altLang="ja-JP" sz="1600" dirty="0">
                          <a:solidFill>
                            <a:schemeClr val="tx1"/>
                          </a:solidFill>
                          <a:effectLst/>
                          <a:latin typeface="Times New Roman" panose="02020603050405020304" pitchFamily="18" charset="0"/>
                          <a:ea typeface="ＭＳ 明朝" panose="02020609040205080304" pitchFamily="17" charset="-128"/>
                        </a:rPr>
                        <a:t>Ds and </a:t>
                      </a:r>
                      <a:r>
                        <a:rPr lang="en-US" altLang="ja-JP" sz="1600" dirty="0" err="1">
                          <a:solidFill>
                            <a:schemeClr val="tx1"/>
                          </a:solidFill>
                          <a:effectLst/>
                          <a:latin typeface="Times New Roman" panose="02020603050405020304" pitchFamily="18" charset="0"/>
                          <a:ea typeface="ＭＳ 明朝" panose="02020609040205080304" pitchFamily="17" charset="-128"/>
                        </a:rPr>
                        <a:t>Dmin</a:t>
                      </a:r>
                      <a:endParaRPr lang="ja-JP" altLang="zh-CN"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lvl="2" indent="0" algn="ctr" defTabSz="914400" rtl="0" eaLnBrk="1" latinLnBrk="0" hangingPunct="1">
                        <a:lnSpc>
                          <a:spcPct val="106000"/>
                        </a:lnSpc>
                        <a:spcAft>
                          <a:spcPts val="0"/>
                        </a:spcAft>
                        <a:buFont typeface="Arial" panose="020B0604020202020204" pitchFamily="34" charset="0"/>
                        <a:buNone/>
                      </a:pPr>
                      <a:r>
                        <a:rPr lang="en-GB"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Ds=700m, </a:t>
                      </a:r>
                      <a:r>
                        <a:rPr lang="en-GB" altLang="zh-CN" sz="1600" kern="1200" dirty="0" err="1">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Dmin</a:t>
                      </a:r>
                      <a:r>
                        <a:rPr lang="en-GB"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=150m</a:t>
                      </a:r>
                      <a:endParaRPr lang="zh-CN"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10"/>
                  </a:ext>
                </a:extLst>
              </a:tr>
              <a:tr h="0">
                <a:tc>
                  <a:txBody>
                    <a:bodyPr/>
                    <a:lstStyle/>
                    <a:p>
                      <a:pPr algn="ctr">
                        <a:lnSpc>
                          <a:spcPct val="106000"/>
                        </a:lnSpc>
                        <a:spcAft>
                          <a:spcPts val="0"/>
                        </a:spcAft>
                      </a:pPr>
                      <a:r>
                        <a:rPr lang="en-US" altLang="ja-JP" sz="1600" dirty="0">
                          <a:solidFill>
                            <a:schemeClr val="tx1"/>
                          </a:solidFill>
                          <a:effectLst/>
                          <a:latin typeface="Times New Roman" panose="02020603050405020304" pitchFamily="18" charset="0"/>
                          <a:ea typeface="ＭＳ 明朝" panose="02020609040205080304" pitchFamily="17" charset="-128"/>
                        </a:rPr>
                        <a:t>Rank</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US" altLang="ja-JP"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Rank = 2</a:t>
                      </a:r>
                      <a:endParaRPr lang="ja-JP"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11"/>
                  </a:ext>
                </a:extLst>
              </a:tr>
              <a:tr h="246402">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BW</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10MHz</a:t>
                      </a:r>
                      <a:endParaRPr lang="ja-JP"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6000"/>
                        </a:lnSpc>
                        <a:spcBef>
                          <a:spcPts val="0"/>
                        </a:spcBef>
                        <a:spcAft>
                          <a:spcPts val="0"/>
                        </a:spcAft>
                        <a:buClrTx/>
                        <a:buSzTx/>
                        <a:buFontTx/>
                        <a:buNone/>
                        <a:tabLst/>
                        <a:defRPr/>
                      </a:pPr>
                      <a:r>
                        <a:rPr lang="en-GB"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40MHz</a:t>
                      </a:r>
                      <a:endParaRPr lang="ja-JP"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5903327"/>
                  </a:ext>
                </a:extLst>
              </a:tr>
              <a:tr h="0">
                <a:tc>
                  <a:txBody>
                    <a:bodyPr/>
                    <a:lstStyle/>
                    <a:p>
                      <a:pPr algn="ctr">
                        <a:lnSpc>
                          <a:spcPct val="106000"/>
                        </a:lnSpc>
                        <a:spcAft>
                          <a:spcPts val="0"/>
                        </a:spcAft>
                      </a:pPr>
                      <a:r>
                        <a:rPr lang="en-US" altLang="ja-JP" sz="1600" dirty="0">
                          <a:solidFill>
                            <a:schemeClr val="tx1"/>
                          </a:solidFill>
                          <a:effectLst/>
                          <a:latin typeface="Times New Roman" panose="02020603050405020304" pitchFamily="18" charset="0"/>
                          <a:ea typeface="ＭＳ 明朝" panose="02020609040205080304" pitchFamily="17" charset="-128"/>
                        </a:rPr>
                        <a:t>Maximum Doppler shift</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marR="0" lvl="1" indent="0" algn="l" defTabSz="914400" rtl="0" eaLnBrk="1" fontAlgn="auto" latinLnBrk="0" hangingPunct="0">
                        <a:lnSpc>
                          <a:spcPct val="100000"/>
                        </a:lnSpc>
                        <a:spcBef>
                          <a:spcPts val="0"/>
                        </a:spcBef>
                        <a:spcAft>
                          <a:spcPts val="0"/>
                        </a:spcAft>
                        <a:buClrTx/>
                        <a:buSzTx/>
                        <a:buFont typeface="Wingdings" panose="05000000000000000000" pitchFamily="2" charset="2"/>
                        <a:buNone/>
                        <a:tabLst/>
                        <a:defRPr/>
                      </a:pPr>
                      <a:r>
                        <a:rPr lang="en-US" altLang="zh-CN" sz="1600" kern="1200" noProof="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870Hz</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algn="ctr" defTabSz="914400" rtl="0" eaLnBrk="1" latinLnBrk="0" hangingPunct="1">
                        <a:lnSpc>
                          <a:spcPct val="106000"/>
                        </a:lnSpc>
                        <a:spcAft>
                          <a:spcPts val="0"/>
                        </a:spcAft>
                        <a:buFont typeface="Wingdings" panose="05000000000000000000" pitchFamily="2" charset="2"/>
                        <a:buNone/>
                      </a:pPr>
                      <a:r>
                        <a:rPr lang="en-US"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1667Hz</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306797">
                <a:tc>
                  <a:txBody>
                    <a:bodyPr/>
                    <a:lstStyle/>
                    <a:p>
                      <a:pPr marL="0" algn="ctr" defTabSz="914400" rtl="0" eaLnBrk="1" latinLnBrk="0" hangingPunct="1">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Testing metric</a:t>
                      </a:r>
                      <a:endParaRPr lang="ja-JP"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algn="ctr" defTabSz="914400" rtl="0" eaLnBrk="1" latinLnBrk="0" hangingPunct="1">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SNR @70% of maximum throughput</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dirty="0"/>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054565"/>
                  </a:ext>
                </a:extLst>
              </a:tr>
            </a:tbl>
          </a:graphicData>
        </a:graphic>
      </p:graphicFrame>
      <p:sp>
        <p:nvSpPr>
          <p:cNvPr id="5" name="TextBox 4"/>
          <p:cNvSpPr txBox="1"/>
          <p:nvPr/>
        </p:nvSpPr>
        <p:spPr>
          <a:xfrm>
            <a:off x="539552" y="5621792"/>
            <a:ext cx="4614212" cy="369332"/>
          </a:xfrm>
          <a:prstGeom prst="rect">
            <a:avLst/>
          </a:prstGeom>
          <a:noFill/>
        </p:spPr>
        <p:txBody>
          <a:bodyPr wrap="none" rtlCol="0">
            <a:spAutoFit/>
          </a:bodyPr>
          <a:lstStyle/>
          <a:p>
            <a:r>
              <a:rPr lang="en-US" altLang="zh-CN" dirty="0"/>
              <a:t>Note: The other parameters are same as Rel-15</a:t>
            </a:r>
            <a:endParaRPr lang="zh-CN" altLang="en-US" dirty="0"/>
          </a:p>
        </p:txBody>
      </p:sp>
    </p:spTree>
    <p:extLst>
      <p:ext uri="{BB962C8B-B14F-4D97-AF65-F5344CB8AC3E}">
        <p14:creationId xmlns:p14="http://schemas.microsoft.com/office/powerpoint/2010/main" val="25639921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130622"/>
            <a:ext cx="8229600" cy="562074"/>
          </a:xfrm>
        </p:spPr>
        <p:txBody>
          <a:bodyPr>
            <a:normAutofit/>
          </a:bodyPr>
          <a:lstStyle/>
          <a:p>
            <a:r>
              <a:rPr lang="en-US" altLang="zh-CN" sz="2800" dirty="0"/>
              <a:t>Simulation assumption for HST-single tap</a:t>
            </a:r>
            <a:endParaRPr lang="zh-CN" altLang="en-US" sz="2800" dirty="0"/>
          </a:p>
        </p:txBody>
      </p:sp>
      <p:graphicFrame>
        <p:nvGraphicFramePr>
          <p:cNvPr id="4" name="表 4"/>
          <p:cNvGraphicFramePr>
            <a:graphicFrameLocks noGrp="1"/>
          </p:cNvGraphicFramePr>
          <p:nvPr>
            <p:extLst>
              <p:ext uri="{D42A27DB-BD31-4B8C-83A1-F6EECF244321}">
                <p14:modId xmlns:p14="http://schemas.microsoft.com/office/powerpoint/2010/main" val="4069802864"/>
              </p:ext>
            </p:extLst>
          </p:nvPr>
        </p:nvGraphicFramePr>
        <p:xfrm>
          <a:off x="204651" y="849792"/>
          <a:ext cx="8131296" cy="4724757"/>
        </p:xfrm>
        <a:graphic>
          <a:graphicData uri="http://schemas.openxmlformats.org/drawingml/2006/table">
            <a:tbl>
              <a:tblPr firstRow="1" firstCol="1" bandRow="1"/>
              <a:tblGrid>
                <a:gridCol w="3658464">
                  <a:extLst>
                    <a:ext uri="{9D8B030D-6E8A-4147-A177-3AD203B41FA5}">
                      <a16:colId xmlns:a16="http://schemas.microsoft.com/office/drawing/2014/main" val="3857802106"/>
                    </a:ext>
                  </a:extLst>
                </a:gridCol>
                <a:gridCol w="2581093">
                  <a:extLst>
                    <a:ext uri="{9D8B030D-6E8A-4147-A177-3AD203B41FA5}">
                      <a16:colId xmlns:a16="http://schemas.microsoft.com/office/drawing/2014/main" val="119297559"/>
                    </a:ext>
                  </a:extLst>
                </a:gridCol>
                <a:gridCol w="1891739">
                  <a:extLst>
                    <a:ext uri="{9D8B030D-6E8A-4147-A177-3AD203B41FA5}">
                      <a16:colId xmlns:a16="http://schemas.microsoft.com/office/drawing/2014/main" val="20002"/>
                    </a:ext>
                  </a:extLst>
                </a:gridCol>
              </a:tblGrid>
              <a:tr h="185358">
                <a:tc rowSpan="2">
                  <a:txBody>
                    <a:bodyPr/>
                    <a:lstStyle/>
                    <a:p>
                      <a:pPr algn="ctr">
                        <a:lnSpc>
                          <a:spcPct val="106000"/>
                        </a:lnSpc>
                        <a:spcAft>
                          <a:spcPts val="0"/>
                        </a:spcAft>
                      </a:pPr>
                      <a:r>
                        <a:rPr lang="en-GB" sz="18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Parameter</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8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Value</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332163341"/>
                  </a:ext>
                </a:extLst>
              </a:tr>
              <a:tr h="218133">
                <a:tc vMerge="1">
                  <a:txBody>
                    <a:bodyPr/>
                    <a:lstStyle/>
                    <a:p>
                      <a:endParaRPr kumimoji="1" lang="ja-JP" altLang="en-US"/>
                    </a:p>
                  </a:txBody>
                  <a:tcPr/>
                </a:tc>
                <a:tc>
                  <a:txBody>
                    <a:bodyPr/>
                    <a:lstStyle/>
                    <a:p>
                      <a:pPr algn="ctr">
                        <a:lnSpc>
                          <a:spcPct val="106000"/>
                        </a:lnSpc>
                        <a:spcAft>
                          <a:spcPts val="0"/>
                        </a:spcAft>
                      </a:pPr>
                      <a:r>
                        <a:rPr lang="en-GB" sz="18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FDD 15KH</a:t>
                      </a:r>
                      <a:r>
                        <a:rPr lang="en-US" altLang="zh-CN" sz="18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z</a:t>
                      </a:r>
                      <a:r>
                        <a:rPr lang="en-US" altLang="zh-CN" sz="1800" b="1"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SCS</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6000"/>
                        </a:lnSpc>
                        <a:spcBef>
                          <a:spcPts val="0"/>
                        </a:spcBef>
                        <a:spcAft>
                          <a:spcPts val="0"/>
                        </a:spcAft>
                        <a:buClrTx/>
                        <a:buSzTx/>
                        <a:buFontTx/>
                        <a:buNone/>
                        <a:tabLst/>
                        <a:defRPr/>
                      </a:pPr>
                      <a:r>
                        <a:rPr lang="en-GB" altLang="zh-CN" sz="18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TDD 30KH</a:t>
                      </a:r>
                      <a:r>
                        <a:rPr lang="en-US" altLang="zh-CN" sz="18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z</a:t>
                      </a:r>
                      <a:r>
                        <a:rPr lang="en-US" altLang="zh-CN" sz="1800" b="1"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SCS</a:t>
                      </a:r>
                      <a:endParaRPr lang="ja-JP" altLang="zh-CN"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8677697"/>
                  </a:ext>
                </a:extLst>
              </a:tr>
              <a:tr h="194200">
                <a:tc>
                  <a:txBody>
                    <a:bodyPr/>
                    <a:lstStyle/>
                    <a:p>
                      <a:pPr algn="ctr">
                        <a:lnSpc>
                          <a:spcPct val="106000"/>
                        </a:lnSpc>
                        <a:spcAft>
                          <a:spcPts val="0"/>
                        </a:spcAft>
                      </a:pPr>
                      <a:r>
                        <a:rPr lang="en-GB"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Antenna co</a:t>
                      </a:r>
                      <a:r>
                        <a:rPr lang="en-US" altLang="zh-CN"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a:t>
                      </a:r>
                      <a:r>
                        <a:rPr lang="en-GB"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figuration</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altLang="zh-CN" sz="1800"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1</a:t>
                      </a:r>
                      <a:r>
                        <a:rPr lang="en-US" altLang="zh-CN" sz="1800"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x2; 1x4</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712743549"/>
                  </a:ext>
                </a:extLst>
              </a:tr>
              <a:tr h="194200">
                <a:tc>
                  <a:txBody>
                    <a:bodyPr/>
                    <a:lstStyle/>
                    <a:p>
                      <a:pPr algn="ctr">
                        <a:lnSpc>
                          <a:spcPct val="106000"/>
                        </a:lnSpc>
                        <a:spcAft>
                          <a:spcPts val="0"/>
                        </a:spcAft>
                      </a:pPr>
                      <a:r>
                        <a:rPr lang="en-GB"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DMRS type</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type 1</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437195867"/>
                  </a:ext>
                </a:extLst>
              </a:tr>
              <a:tr h="453980">
                <a:tc>
                  <a:txBody>
                    <a:bodyPr/>
                    <a:lstStyle/>
                    <a:p>
                      <a:pPr algn="ctr">
                        <a:lnSpc>
                          <a:spcPct val="106000"/>
                        </a:lnSpc>
                        <a:spcAft>
                          <a:spcPts val="0"/>
                        </a:spcAft>
                      </a:pPr>
                      <a:r>
                        <a:rPr lang="en-GB"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Number of DMRS symbols</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indent="0" algn="ctr">
                        <a:lnSpc>
                          <a:spcPct val="106000"/>
                        </a:lnSpc>
                        <a:spcAft>
                          <a:spcPts val="0"/>
                        </a:spcAft>
                        <a:buFont typeface="Arial" panose="020B0604020202020204" pitchFamily="34" charset="0"/>
                        <a:buNone/>
                      </a:pPr>
                      <a:r>
                        <a:rPr lang="en-US"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DMRS 1+1+1</a:t>
                      </a:r>
                    </a:p>
                  </a:txBody>
                  <a:tcPr marL="50177" marR="5017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448209073"/>
                  </a:ext>
                </a:extLst>
              </a:tr>
              <a:tr h="194200">
                <a:tc>
                  <a:txBody>
                    <a:bodyPr/>
                    <a:lstStyle/>
                    <a:p>
                      <a:pPr algn="ctr">
                        <a:lnSpc>
                          <a:spcPct val="106000"/>
                        </a:lnSpc>
                        <a:spcAft>
                          <a:spcPts val="0"/>
                        </a:spcAft>
                      </a:pPr>
                      <a:r>
                        <a:rPr lang="en-GB"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MCS</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indent="0" algn="ctr">
                        <a:lnSpc>
                          <a:spcPct val="106000"/>
                        </a:lnSpc>
                        <a:spcAft>
                          <a:spcPts val="0"/>
                        </a:spcAft>
                        <a:buFont typeface="Arial" panose="020B0604020202020204" pitchFamily="34" charset="0"/>
                        <a:buNone/>
                      </a:pPr>
                      <a:r>
                        <a:rPr lang="en-GB" altLang="zh-CN"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MCS 17 based on 64QAM table</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74702665"/>
                  </a:ext>
                </a:extLst>
              </a:tr>
              <a:tr h="276508">
                <a:tc>
                  <a:txBody>
                    <a:bodyPr/>
                    <a:lstStyle/>
                    <a:p>
                      <a:pPr algn="ctr">
                        <a:lnSpc>
                          <a:spcPct val="106000"/>
                        </a:lnSpc>
                        <a:spcAft>
                          <a:spcPts val="0"/>
                        </a:spcAft>
                      </a:pPr>
                      <a:r>
                        <a:rPr lang="en-US" altLang="ja-JP" sz="1600" dirty="0">
                          <a:solidFill>
                            <a:schemeClr val="tx1"/>
                          </a:solidFill>
                          <a:effectLst/>
                          <a:latin typeface="Times New Roman" panose="02020603050405020304" pitchFamily="18" charset="0"/>
                          <a:ea typeface="ＭＳ 明朝" panose="02020609040205080304" pitchFamily="17" charset="-128"/>
                        </a:rPr>
                        <a:t>TDD</a:t>
                      </a:r>
                      <a:r>
                        <a:rPr lang="en-US" altLang="ja-JP" sz="1600" baseline="0" dirty="0">
                          <a:solidFill>
                            <a:schemeClr val="tx1"/>
                          </a:solidFill>
                          <a:effectLst/>
                          <a:latin typeface="Times New Roman" panose="02020603050405020304" pitchFamily="18" charset="0"/>
                          <a:ea typeface="ＭＳ 明朝" panose="02020609040205080304" pitchFamily="17" charset="-128"/>
                        </a:rPr>
                        <a:t> pattern</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indent="0" algn="ctr">
                        <a:lnSpc>
                          <a:spcPct val="106000"/>
                        </a:lnSpc>
                        <a:spcAft>
                          <a:spcPts val="0"/>
                        </a:spcAft>
                        <a:buFont typeface="Arial" panose="020B0604020202020204" pitchFamily="34" charset="0"/>
                        <a:buNone/>
                      </a:pPr>
                      <a:r>
                        <a:rPr lang="en-US" altLang="zh-CN"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7D1S2U, S: 6D 4G 4U</a:t>
                      </a:r>
                    </a:p>
                  </a:txBody>
                  <a:tcPr marL="50177" marR="5017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6"/>
                  </a:ext>
                </a:extLst>
              </a:tr>
              <a:tr h="140645">
                <a:tc>
                  <a:txBody>
                    <a:bodyPr/>
                    <a:lstStyle/>
                    <a:p>
                      <a:pPr algn="ctr">
                        <a:lnSpc>
                          <a:spcPct val="106000"/>
                        </a:lnSpc>
                        <a:spcAft>
                          <a:spcPts val="0"/>
                        </a:spcAft>
                      </a:pPr>
                      <a:r>
                        <a:rPr lang="en-GB"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Propagation condition</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US" altLang="ja-JP"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HST-single tap</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512239906"/>
                  </a:ext>
                </a:extLst>
              </a:tr>
              <a:tr h="100418">
                <a:tc>
                  <a:txBody>
                    <a:bodyPr/>
                    <a:lstStyle/>
                    <a:p>
                      <a:pPr algn="ctr">
                        <a:lnSpc>
                          <a:spcPct val="106000"/>
                        </a:lnSpc>
                        <a:spcAft>
                          <a:spcPts val="0"/>
                        </a:spcAft>
                      </a:pPr>
                      <a:r>
                        <a:rPr lang="en-GB"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TRS periodicity</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10ms, 2slot pattern</a:t>
                      </a:r>
                      <a:endParaRPr lang="ja-JP"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8"/>
                  </a:ext>
                </a:extLst>
              </a:tr>
              <a:tr h="0">
                <a:tc>
                  <a:txBody>
                    <a:bodyPr/>
                    <a:lstStyle/>
                    <a:p>
                      <a:pPr algn="ctr">
                        <a:lnSpc>
                          <a:spcPct val="106000"/>
                        </a:lnSpc>
                        <a:spcAft>
                          <a:spcPts val="0"/>
                        </a:spcAft>
                      </a:pPr>
                      <a:r>
                        <a:rPr lang="en-US" altLang="ja-JP" sz="1800" dirty="0">
                          <a:solidFill>
                            <a:schemeClr val="tx1"/>
                          </a:solidFill>
                          <a:effectLst/>
                          <a:latin typeface="Times New Roman" panose="02020603050405020304" pitchFamily="18" charset="0"/>
                          <a:ea typeface="ＭＳ 明朝" panose="02020609040205080304" pitchFamily="17" charset="-128"/>
                        </a:rPr>
                        <a:t>PDSCH mapping</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algn="ctr" defTabSz="914400" rtl="0" eaLnBrk="1" latinLnBrk="0" hangingPunct="1">
                        <a:lnSpc>
                          <a:spcPct val="106000"/>
                        </a:lnSpc>
                        <a:spcAft>
                          <a:spcPts val="0"/>
                        </a:spcAft>
                      </a:pPr>
                      <a:r>
                        <a:rPr lang="en-GB" altLang="zh-CN"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Type A, Start symbol 2, Duration 12</a:t>
                      </a:r>
                      <a:endParaRPr lang="ja-JP"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9"/>
                  </a:ext>
                </a:extLst>
              </a:tr>
              <a:tr h="100418">
                <a:tc>
                  <a:txBody>
                    <a:bodyPr/>
                    <a:lstStyle/>
                    <a:p>
                      <a:pPr marL="0" marR="0" indent="0" algn="ctr" defTabSz="914400" rtl="0" eaLnBrk="1" fontAlgn="auto" latinLnBrk="0" hangingPunct="1">
                        <a:lnSpc>
                          <a:spcPct val="106000"/>
                        </a:lnSpc>
                        <a:spcBef>
                          <a:spcPts val="0"/>
                        </a:spcBef>
                        <a:spcAft>
                          <a:spcPts val="0"/>
                        </a:spcAft>
                        <a:buClrTx/>
                        <a:buSzTx/>
                        <a:buFontTx/>
                        <a:buNone/>
                        <a:tabLst/>
                        <a:defRPr/>
                      </a:pPr>
                      <a:r>
                        <a:rPr lang="en-US" altLang="ja-JP" sz="1800" dirty="0">
                          <a:solidFill>
                            <a:schemeClr val="tx1"/>
                          </a:solidFill>
                          <a:effectLst/>
                          <a:latin typeface="Times New Roman" panose="02020603050405020304" pitchFamily="18" charset="0"/>
                          <a:ea typeface="ＭＳ 明朝" panose="02020609040205080304" pitchFamily="17" charset="-128"/>
                        </a:rPr>
                        <a:t>Ds and </a:t>
                      </a:r>
                      <a:r>
                        <a:rPr lang="en-US" altLang="ja-JP" sz="1800" dirty="0" err="1">
                          <a:solidFill>
                            <a:schemeClr val="tx1"/>
                          </a:solidFill>
                          <a:effectLst/>
                          <a:latin typeface="Times New Roman" panose="02020603050405020304" pitchFamily="18" charset="0"/>
                          <a:ea typeface="ＭＳ 明朝" panose="02020609040205080304" pitchFamily="17" charset="-128"/>
                        </a:rPr>
                        <a:t>Dmin</a:t>
                      </a:r>
                      <a:endParaRPr lang="ja-JP" altLang="zh-CN"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lvl="2" indent="0" algn="ctr" defTabSz="914400" rtl="0" eaLnBrk="1" latinLnBrk="0" hangingPunct="1">
                        <a:lnSpc>
                          <a:spcPct val="106000"/>
                        </a:lnSpc>
                        <a:spcAft>
                          <a:spcPts val="0"/>
                        </a:spcAft>
                        <a:buFont typeface="Arial" panose="020B0604020202020204" pitchFamily="34" charset="0"/>
                        <a:buNone/>
                      </a:pPr>
                      <a:r>
                        <a:rPr lang="en-GB" altLang="zh-CN"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Ds= 300m, </a:t>
                      </a:r>
                      <a:r>
                        <a:rPr lang="en-GB" altLang="zh-CN" sz="1800" kern="1200" dirty="0" err="1">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Dmin</a:t>
                      </a:r>
                      <a:r>
                        <a:rPr lang="en-GB" altLang="zh-CN"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=2m</a:t>
                      </a:r>
                      <a:endParaRPr lang="zh-CN" altLang="zh-CN"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10"/>
                  </a:ext>
                </a:extLst>
              </a:tr>
              <a:tr h="0">
                <a:tc>
                  <a:txBody>
                    <a:bodyPr/>
                    <a:lstStyle/>
                    <a:p>
                      <a:pPr algn="ctr">
                        <a:lnSpc>
                          <a:spcPct val="106000"/>
                        </a:lnSpc>
                        <a:spcAft>
                          <a:spcPts val="0"/>
                        </a:spcAft>
                      </a:pPr>
                      <a:r>
                        <a:rPr lang="en-US" altLang="ja-JP" sz="1800" dirty="0">
                          <a:solidFill>
                            <a:schemeClr val="tx1"/>
                          </a:solidFill>
                          <a:effectLst/>
                          <a:latin typeface="Times New Roman" panose="02020603050405020304" pitchFamily="18" charset="0"/>
                          <a:ea typeface="ＭＳ 明朝" panose="02020609040205080304" pitchFamily="17" charset="-128"/>
                        </a:rPr>
                        <a:t>Rank</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US" altLang="ja-JP"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 Rank = 1</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11"/>
                  </a:ext>
                </a:extLst>
              </a:tr>
              <a:tr h="246402">
                <a:tc>
                  <a:txBody>
                    <a:bodyPr/>
                    <a:lstStyle/>
                    <a:p>
                      <a:pPr algn="ctr">
                        <a:lnSpc>
                          <a:spcPct val="106000"/>
                        </a:lnSpc>
                        <a:spcAft>
                          <a:spcPts val="0"/>
                        </a:spcAft>
                      </a:pPr>
                      <a:r>
                        <a:rPr lang="en-GB"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BW</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6000"/>
                        </a:lnSpc>
                        <a:spcAft>
                          <a:spcPts val="0"/>
                        </a:spcAft>
                      </a:pPr>
                      <a:r>
                        <a:rPr lang="en-GB"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10MHz</a:t>
                      </a:r>
                      <a:endParaRPr lang="ja-JP"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6000"/>
                        </a:lnSpc>
                        <a:spcBef>
                          <a:spcPts val="0"/>
                        </a:spcBef>
                        <a:spcAft>
                          <a:spcPts val="0"/>
                        </a:spcAft>
                        <a:buClrTx/>
                        <a:buSzTx/>
                        <a:buFontTx/>
                        <a:buNone/>
                        <a:tabLst/>
                        <a:defRPr/>
                      </a:pPr>
                      <a:r>
                        <a:rPr lang="en-GB" altLang="zh-CN"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40MHz</a:t>
                      </a:r>
                      <a:endParaRPr lang="ja-JP" altLang="zh-CN"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5903327"/>
                  </a:ext>
                </a:extLst>
              </a:tr>
              <a:tr h="434260">
                <a:tc>
                  <a:txBody>
                    <a:bodyPr/>
                    <a:lstStyle/>
                    <a:p>
                      <a:pPr algn="ctr">
                        <a:lnSpc>
                          <a:spcPct val="106000"/>
                        </a:lnSpc>
                        <a:spcAft>
                          <a:spcPts val="0"/>
                        </a:spcAft>
                      </a:pPr>
                      <a:r>
                        <a:rPr lang="en-US" altLang="ja-JP" sz="1800" dirty="0">
                          <a:solidFill>
                            <a:schemeClr val="tx1"/>
                          </a:solidFill>
                          <a:effectLst/>
                          <a:latin typeface="Times New Roman" panose="02020603050405020304" pitchFamily="18" charset="0"/>
                          <a:ea typeface="ＭＳ 明朝" panose="02020609040205080304" pitchFamily="17" charset="-128"/>
                        </a:rPr>
                        <a:t>Maximum Doppler shift</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lvl="1" indent="0" algn="ctr" defTabSz="914400" rtl="0" eaLnBrk="1" latinLnBrk="0" hangingPunct="0">
                        <a:buFont typeface="Wingdings" panose="05000000000000000000" pitchFamily="2" charset="2"/>
                        <a:buNone/>
                      </a:pPr>
                      <a:r>
                        <a:rPr lang="en-US" altLang="zh-CN"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972Hz</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hangingPunct="0">
                        <a:buFont typeface="Arial" panose="020B0604020202020204" pitchFamily="34" charset="0"/>
                        <a:buNone/>
                      </a:pPr>
                      <a:r>
                        <a:rPr lang="en-US" altLang="zh-CN"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1667Hz </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415896">
                <a:tc>
                  <a:txBody>
                    <a:bodyPr/>
                    <a:lstStyle/>
                    <a:p>
                      <a:pPr marL="0" algn="ctr" defTabSz="914400" rtl="0" eaLnBrk="1" latinLnBrk="0" hangingPunct="1">
                        <a:lnSpc>
                          <a:spcPct val="106000"/>
                        </a:lnSpc>
                        <a:spcAft>
                          <a:spcPts val="0"/>
                        </a:spcAft>
                      </a:pPr>
                      <a:r>
                        <a:rPr lang="en-GB"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Testing metric</a:t>
                      </a:r>
                      <a:endParaRPr lang="ja-JP"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algn="ctr" defTabSz="914400" rtl="0" eaLnBrk="1" latinLnBrk="0" hangingPunct="1">
                        <a:lnSpc>
                          <a:spcPct val="106000"/>
                        </a:lnSpc>
                        <a:spcAft>
                          <a:spcPts val="0"/>
                        </a:spcAft>
                      </a:pPr>
                      <a:r>
                        <a:rPr lang="en-GB"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SNR @70% of maximum throughput</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71054565"/>
                  </a:ext>
                </a:extLst>
              </a:tr>
            </a:tbl>
          </a:graphicData>
        </a:graphic>
      </p:graphicFrame>
      <p:sp>
        <p:nvSpPr>
          <p:cNvPr id="5" name="TextBox 4"/>
          <p:cNvSpPr txBox="1"/>
          <p:nvPr/>
        </p:nvSpPr>
        <p:spPr>
          <a:xfrm>
            <a:off x="200550" y="5805264"/>
            <a:ext cx="4614212" cy="369332"/>
          </a:xfrm>
          <a:prstGeom prst="rect">
            <a:avLst/>
          </a:prstGeom>
          <a:noFill/>
        </p:spPr>
        <p:txBody>
          <a:bodyPr wrap="none" rtlCol="0">
            <a:spAutoFit/>
          </a:bodyPr>
          <a:lstStyle/>
          <a:p>
            <a:r>
              <a:rPr lang="en-US" altLang="zh-CN" dirty="0"/>
              <a:t>Note: The other parameters are same as Rel-15</a:t>
            </a:r>
            <a:endParaRPr lang="zh-CN" altLang="en-US" dirty="0"/>
          </a:p>
        </p:txBody>
      </p:sp>
    </p:spTree>
    <p:extLst>
      <p:ext uri="{BB962C8B-B14F-4D97-AF65-F5344CB8AC3E}">
        <p14:creationId xmlns:p14="http://schemas.microsoft.com/office/powerpoint/2010/main" val="4088056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866567"/>
          </a:xfrm>
        </p:spPr>
        <p:txBody>
          <a:bodyPr>
            <a:noAutofit/>
          </a:bodyPr>
          <a:lstStyle/>
          <a:p>
            <a:r>
              <a:rPr lang="en-US" altLang="zh-CN" sz="2800" dirty="0"/>
              <a:t>Simulation assumption for multi-path fading channel</a:t>
            </a:r>
            <a:endParaRPr lang="zh-CN" altLang="en-US" sz="2800" dirty="0"/>
          </a:p>
        </p:txBody>
      </p:sp>
      <p:graphicFrame>
        <p:nvGraphicFramePr>
          <p:cNvPr id="4" name="表 4"/>
          <p:cNvGraphicFramePr>
            <a:graphicFrameLocks noGrp="1"/>
          </p:cNvGraphicFramePr>
          <p:nvPr>
            <p:extLst>
              <p:ext uri="{D42A27DB-BD31-4B8C-83A1-F6EECF244321}">
                <p14:modId xmlns:p14="http://schemas.microsoft.com/office/powerpoint/2010/main" val="222017114"/>
              </p:ext>
            </p:extLst>
          </p:nvPr>
        </p:nvGraphicFramePr>
        <p:xfrm>
          <a:off x="611560" y="1196752"/>
          <a:ext cx="8131296" cy="3994997"/>
        </p:xfrm>
        <a:graphic>
          <a:graphicData uri="http://schemas.openxmlformats.org/drawingml/2006/table">
            <a:tbl>
              <a:tblPr firstRow="1" firstCol="1" bandRow="1"/>
              <a:tblGrid>
                <a:gridCol w="3658464">
                  <a:extLst>
                    <a:ext uri="{9D8B030D-6E8A-4147-A177-3AD203B41FA5}">
                      <a16:colId xmlns:a16="http://schemas.microsoft.com/office/drawing/2014/main" val="3857802106"/>
                    </a:ext>
                  </a:extLst>
                </a:gridCol>
                <a:gridCol w="2365069">
                  <a:extLst>
                    <a:ext uri="{9D8B030D-6E8A-4147-A177-3AD203B41FA5}">
                      <a16:colId xmlns:a16="http://schemas.microsoft.com/office/drawing/2014/main" val="119297559"/>
                    </a:ext>
                  </a:extLst>
                </a:gridCol>
                <a:gridCol w="2107763">
                  <a:extLst>
                    <a:ext uri="{9D8B030D-6E8A-4147-A177-3AD203B41FA5}">
                      <a16:colId xmlns:a16="http://schemas.microsoft.com/office/drawing/2014/main" val="20002"/>
                    </a:ext>
                  </a:extLst>
                </a:gridCol>
              </a:tblGrid>
              <a:tr h="185358">
                <a:tc rowSpan="2">
                  <a:txBody>
                    <a:bodyPr/>
                    <a:lstStyle/>
                    <a:p>
                      <a:pPr algn="ctr">
                        <a:lnSpc>
                          <a:spcPct val="106000"/>
                        </a:lnSpc>
                        <a:spcAft>
                          <a:spcPts val="0"/>
                        </a:spcAft>
                      </a:pPr>
                      <a:r>
                        <a:rPr lang="en-GB"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Parameter</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Value</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dirty="0"/>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2163341"/>
                  </a:ext>
                </a:extLst>
              </a:tr>
              <a:tr h="218133">
                <a:tc vMerge="1">
                  <a:txBody>
                    <a:bodyPr/>
                    <a:lstStyle/>
                    <a:p>
                      <a:endParaRPr kumimoji="1" lang="ja-JP" altLang="en-US"/>
                    </a:p>
                  </a:txBody>
                  <a:tcPr/>
                </a:tc>
                <a:tc>
                  <a:txBody>
                    <a:bodyPr/>
                    <a:lstStyle/>
                    <a:p>
                      <a:pPr algn="ctr">
                        <a:lnSpc>
                          <a:spcPct val="106000"/>
                        </a:lnSpc>
                        <a:spcAft>
                          <a:spcPts val="0"/>
                        </a:spcAft>
                      </a:pPr>
                      <a:r>
                        <a:rPr lang="en-GB"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FDD 15KH</a:t>
                      </a:r>
                      <a:r>
                        <a:rPr lang="en-US" altLang="zh-CN"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z</a:t>
                      </a:r>
                      <a:r>
                        <a:rPr lang="en-US" altLang="zh-CN" sz="1600" b="1"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SCS</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6000"/>
                        </a:lnSpc>
                        <a:spcBef>
                          <a:spcPts val="0"/>
                        </a:spcBef>
                        <a:spcAft>
                          <a:spcPts val="0"/>
                        </a:spcAft>
                        <a:buClrTx/>
                        <a:buSzTx/>
                        <a:buFontTx/>
                        <a:buNone/>
                        <a:tabLst/>
                        <a:defRPr/>
                      </a:pPr>
                      <a:r>
                        <a:rPr lang="en-GB" altLang="zh-CN"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TDD 30KH</a:t>
                      </a:r>
                      <a:r>
                        <a:rPr lang="en-US" altLang="zh-CN"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z</a:t>
                      </a:r>
                      <a:r>
                        <a:rPr lang="en-US" altLang="zh-CN" sz="1600" b="1"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SCS</a:t>
                      </a:r>
                      <a:endParaRPr lang="ja-JP" altLang="zh-CN"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8677697"/>
                  </a:ext>
                </a:extLst>
              </a:tr>
              <a:tr h="194200">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Antenna co</a:t>
                      </a:r>
                      <a:r>
                        <a:rPr lang="en-US"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a:t>
                      </a: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figuration</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2</a:t>
                      </a:r>
                      <a:r>
                        <a:rPr lang="en-US"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x2;</a:t>
                      </a:r>
                      <a:r>
                        <a:rPr lang="en-US" altLang="zh-CN" sz="1600"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2x4</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712743549"/>
                  </a:ext>
                </a:extLst>
              </a:tr>
              <a:tr h="194200">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DMRS type</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type 1</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437195867"/>
                  </a:ext>
                </a:extLst>
              </a:tr>
              <a:tr h="453980">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Number of DMRS symbols</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indent="0" algn="ctr">
                        <a:lnSpc>
                          <a:spcPct val="106000"/>
                        </a:lnSpc>
                        <a:spcAft>
                          <a:spcPts val="0"/>
                        </a:spcAft>
                        <a:buFont typeface="Arial" panose="020B0604020202020204" pitchFamily="34" charset="0"/>
                        <a:buNone/>
                      </a:pPr>
                      <a:r>
                        <a:rPr lang="en-US" sz="16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DMRS 1+1+1</a:t>
                      </a:r>
                    </a:p>
                  </a:txBody>
                  <a:tcPr marL="50177" marR="5017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448209073"/>
                  </a:ext>
                </a:extLst>
              </a:tr>
              <a:tr h="453980">
                <a:tc>
                  <a:txBody>
                    <a:bodyPr/>
                    <a:lstStyle/>
                    <a:p>
                      <a:pPr algn="ctr">
                        <a:lnSpc>
                          <a:spcPct val="106000"/>
                        </a:lnSpc>
                        <a:spcAft>
                          <a:spcPts val="0"/>
                        </a:spcAft>
                      </a:pPr>
                      <a:r>
                        <a:rPr lang="en-US" altLang="ja-JP" sz="1600" dirty="0">
                          <a:solidFill>
                            <a:schemeClr val="tx1"/>
                          </a:solidFill>
                          <a:effectLst/>
                          <a:latin typeface="Times New Roman" panose="02020603050405020304" pitchFamily="18" charset="0"/>
                          <a:ea typeface="ＭＳ 明朝" panose="02020609040205080304" pitchFamily="17" charset="-128"/>
                        </a:rPr>
                        <a:t>TDD</a:t>
                      </a:r>
                      <a:r>
                        <a:rPr lang="en-US" altLang="ja-JP" sz="1600" baseline="0" dirty="0">
                          <a:solidFill>
                            <a:schemeClr val="tx1"/>
                          </a:solidFill>
                          <a:effectLst/>
                          <a:latin typeface="Times New Roman" panose="02020603050405020304" pitchFamily="18" charset="0"/>
                          <a:ea typeface="ＭＳ 明朝" panose="02020609040205080304" pitchFamily="17" charset="-128"/>
                        </a:rPr>
                        <a:t> pattern</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indent="0" algn="ctr">
                        <a:lnSpc>
                          <a:spcPct val="106000"/>
                        </a:lnSpc>
                        <a:spcAft>
                          <a:spcPts val="0"/>
                        </a:spcAft>
                        <a:buFont typeface="Arial" panose="020B0604020202020204" pitchFamily="34" charset="0"/>
                        <a:buNone/>
                      </a:pPr>
                      <a:r>
                        <a:rPr lang="en-US" altLang="zh-CN" sz="16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7D1S2U,</a:t>
                      </a:r>
                      <a:r>
                        <a:rPr lang="en-US" altLang="zh-CN" sz="1600" kern="1200" baseline="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 S: 6D 4G 4U</a:t>
                      </a:r>
                      <a:endParaRPr lang="en-US" altLang="zh-CN" sz="16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endParaRPr>
                    </a:p>
                  </a:txBody>
                  <a:tcPr marL="50177" marR="5017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5"/>
                  </a:ext>
                </a:extLst>
              </a:tr>
              <a:tr h="194200">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MCS</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indent="0" algn="ctr">
                        <a:lnSpc>
                          <a:spcPct val="106000"/>
                        </a:lnSpc>
                        <a:spcAft>
                          <a:spcPts val="0"/>
                        </a:spcAft>
                        <a:buFont typeface="Arial" panose="020B0604020202020204" pitchFamily="34" charset="0"/>
                        <a:buNone/>
                      </a:pPr>
                      <a:r>
                        <a:rPr lang="en-GB" sz="16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MCS 13 </a:t>
                      </a:r>
                      <a:r>
                        <a:rPr lang="en-GB" altLang="zh-CN" sz="16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based on 64QAM table</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74702665"/>
                  </a:ext>
                </a:extLst>
              </a:tr>
              <a:tr h="140645">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Propagation condition</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x-none" altLang="zh-CN" sz="1600" dirty="0">
                          <a:solidFill>
                            <a:schemeClr val="tx1"/>
                          </a:solidFill>
                        </a:rPr>
                        <a:t>TDL-C 300ns </a:t>
                      </a:r>
                      <a:endParaRPr lang="en-US" altLang="ja-JP" sz="1600" strike="sngStrike"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dirty="0"/>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2239906"/>
                  </a:ext>
                </a:extLst>
              </a:tr>
              <a:tr h="100418">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TRS periodicity</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10ms, 2slot</a:t>
                      </a:r>
                      <a:r>
                        <a:rPr lang="en-GB" sz="1600" kern="1200" baseline="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 pattern</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dirty="0"/>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0">
                <a:tc>
                  <a:txBody>
                    <a:bodyPr/>
                    <a:lstStyle/>
                    <a:p>
                      <a:pPr algn="ctr">
                        <a:lnSpc>
                          <a:spcPct val="106000"/>
                        </a:lnSpc>
                        <a:spcAft>
                          <a:spcPts val="0"/>
                        </a:spcAft>
                      </a:pPr>
                      <a:r>
                        <a:rPr lang="en-US" altLang="ja-JP" sz="1600" dirty="0">
                          <a:solidFill>
                            <a:schemeClr val="tx1"/>
                          </a:solidFill>
                          <a:effectLst/>
                          <a:latin typeface="Times New Roman" panose="02020603050405020304" pitchFamily="18" charset="0"/>
                          <a:ea typeface="ＭＳ 明朝" panose="02020609040205080304" pitchFamily="17" charset="-128"/>
                        </a:rPr>
                        <a:t>PDSCH mapping</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algn="ctr" defTabSz="914400" rtl="0" eaLnBrk="1" latinLnBrk="0" hangingPunct="1">
                        <a:lnSpc>
                          <a:spcPct val="106000"/>
                        </a:lnSpc>
                        <a:spcAft>
                          <a:spcPts val="0"/>
                        </a:spcAft>
                      </a:pPr>
                      <a:r>
                        <a:rPr lang="en-GB" altLang="zh-CN" sz="16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Type A, Start symbol 2, Duration 12</a:t>
                      </a:r>
                      <a:endParaRPr lang="ja-JP" sz="16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9"/>
                  </a:ext>
                </a:extLst>
              </a:tr>
              <a:tr h="0">
                <a:tc>
                  <a:txBody>
                    <a:bodyPr/>
                    <a:lstStyle/>
                    <a:p>
                      <a:pPr algn="ctr">
                        <a:lnSpc>
                          <a:spcPct val="106000"/>
                        </a:lnSpc>
                        <a:spcAft>
                          <a:spcPts val="0"/>
                        </a:spcAft>
                      </a:pPr>
                      <a:r>
                        <a:rPr lang="en-US" altLang="ja-JP" sz="1600" dirty="0">
                          <a:solidFill>
                            <a:schemeClr val="tx1"/>
                          </a:solidFill>
                          <a:effectLst/>
                          <a:latin typeface="Times New Roman" panose="02020603050405020304" pitchFamily="18" charset="0"/>
                          <a:ea typeface="ＭＳ 明朝" panose="02020609040205080304" pitchFamily="17" charset="-128"/>
                        </a:rPr>
                        <a:t>Rank</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US" altLang="ja-JP" sz="1600" dirty="0">
                          <a:solidFill>
                            <a:schemeClr val="tx1"/>
                          </a:solidFill>
                          <a:effectLst/>
                          <a:latin typeface="Times New Roman" panose="02020603050405020304" pitchFamily="18" charset="0"/>
                          <a:ea typeface="ＭＳ 明朝" panose="02020609040205080304" pitchFamily="17" charset="-128"/>
                        </a:rPr>
                        <a:t>Rank</a:t>
                      </a:r>
                      <a:r>
                        <a:rPr lang="en-US" altLang="ja-JP" sz="1600" baseline="0" dirty="0">
                          <a:solidFill>
                            <a:schemeClr val="tx1"/>
                          </a:solidFill>
                          <a:effectLst/>
                          <a:latin typeface="Times New Roman" panose="02020603050405020304" pitchFamily="18" charset="0"/>
                          <a:ea typeface="ＭＳ 明朝" panose="02020609040205080304" pitchFamily="17" charset="-128"/>
                        </a:rPr>
                        <a:t> = 1</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10"/>
                  </a:ext>
                </a:extLst>
              </a:tr>
              <a:tr h="246402">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BW</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10MHz</a:t>
                      </a:r>
                      <a:endParaRPr lang="ja-JP" sz="1600" strike="sngStrike"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6000"/>
                        </a:lnSpc>
                        <a:spcBef>
                          <a:spcPts val="0"/>
                        </a:spcBef>
                        <a:spcAft>
                          <a:spcPts val="0"/>
                        </a:spcAft>
                        <a:buClrTx/>
                        <a:buSzTx/>
                        <a:buFontTx/>
                        <a:buNone/>
                        <a:tabLst/>
                        <a:defRPr/>
                      </a:pPr>
                      <a:r>
                        <a:rPr lang="en-GB" altLang="zh-CN" sz="1600"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40MHz</a:t>
                      </a:r>
                      <a:endParaRPr lang="ja-JP" altLang="zh-CN" sz="1600" strike="sngStrike"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5903327"/>
                  </a:ext>
                </a:extLst>
              </a:tr>
              <a:tr h="0">
                <a:tc>
                  <a:txBody>
                    <a:bodyPr/>
                    <a:lstStyle/>
                    <a:p>
                      <a:pPr algn="ctr">
                        <a:lnSpc>
                          <a:spcPct val="106000"/>
                        </a:lnSpc>
                        <a:spcAft>
                          <a:spcPts val="0"/>
                        </a:spcAft>
                      </a:pPr>
                      <a:r>
                        <a:rPr lang="en-US" altLang="ja-JP" sz="1600" dirty="0">
                          <a:solidFill>
                            <a:schemeClr val="tx1"/>
                          </a:solidFill>
                          <a:effectLst/>
                          <a:latin typeface="Times New Roman" panose="02020603050405020304" pitchFamily="18" charset="0"/>
                          <a:ea typeface="ＭＳ 明朝" panose="02020609040205080304" pitchFamily="17" charset="-128"/>
                        </a:rPr>
                        <a:t>Maximum Doppler shift</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28650" marR="0" lvl="1" indent="-171450" algn="l" defTabSz="914400" rtl="0" eaLnBrk="1" fontAlgn="auto" latinLnBrk="0" hangingPunct="0">
                        <a:lnSpc>
                          <a:spcPct val="100000"/>
                        </a:lnSpc>
                        <a:spcBef>
                          <a:spcPts val="0"/>
                        </a:spcBef>
                        <a:spcAft>
                          <a:spcPts val="0"/>
                        </a:spcAft>
                        <a:buClrTx/>
                        <a:buSzTx/>
                        <a:buFont typeface="Wingdings" panose="05000000000000000000" pitchFamily="2" charset="2"/>
                        <a:buChar char="ü"/>
                        <a:tabLst/>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ＭＳ 明朝" panose="02020609040205080304" pitchFamily="17" charset="-128"/>
                          <a:cs typeface="+mn-cs"/>
                        </a:rPr>
                        <a:t>600Hz</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1450" indent="-171450" algn="ctr">
                        <a:lnSpc>
                          <a:spcPct val="106000"/>
                        </a:lnSpc>
                        <a:spcAft>
                          <a:spcPts val="0"/>
                        </a:spcAft>
                        <a:buFont typeface="Wingdings" panose="05000000000000000000" pitchFamily="2" charset="2"/>
                        <a:buChar char="ü"/>
                      </a:pPr>
                      <a:r>
                        <a:rPr lang="en-US" altLang="ja-JP" sz="1600" dirty="0">
                          <a:solidFill>
                            <a:schemeClr val="tx1"/>
                          </a:solidFill>
                          <a:effectLst/>
                          <a:latin typeface="Times New Roman" panose="02020603050405020304" pitchFamily="18" charset="0"/>
                          <a:ea typeface="ＭＳ 明朝" panose="02020609040205080304" pitchFamily="17" charset="-128"/>
                        </a:rPr>
                        <a:t>1200Hz</a:t>
                      </a:r>
                      <a:endParaRPr lang="ja-JP" altLang="zh-CN"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306797">
                <a:tc>
                  <a:txBody>
                    <a:bodyPr/>
                    <a:lstStyle/>
                    <a:p>
                      <a:pPr marL="0" algn="ctr" defTabSz="914400" rtl="0" eaLnBrk="1" latinLnBrk="0" hangingPunct="1">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Testing metric</a:t>
                      </a:r>
                      <a:endParaRPr lang="ja-JP"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algn="ctr" defTabSz="914400" rtl="0" eaLnBrk="1" latinLnBrk="0" hangingPunct="1">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SNR @70% of maximum throughput</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dirty="0"/>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054565"/>
                  </a:ext>
                </a:extLst>
              </a:tr>
            </a:tbl>
          </a:graphicData>
        </a:graphic>
      </p:graphicFrame>
      <p:sp>
        <p:nvSpPr>
          <p:cNvPr id="5" name="TextBox 4"/>
          <p:cNvSpPr txBox="1"/>
          <p:nvPr/>
        </p:nvSpPr>
        <p:spPr>
          <a:xfrm>
            <a:off x="471827" y="5331063"/>
            <a:ext cx="4614212" cy="369332"/>
          </a:xfrm>
          <a:prstGeom prst="rect">
            <a:avLst/>
          </a:prstGeom>
          <a:noFill/>
        </p:spPr>
        <p:txBody>
          <a:bodyPr wrap="none" rtlCol="0">
            <a:spAutoFit/>
          </a:bodyPr>
          <a:lstStyle/>
          <a:p>
            <a:r>
              <a:rPr lang="en-US" altLang="zh-CN" dirty="0"/>
              <a:t>Note: The other parameters are same as Rel-15</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1143000"/>
          </a:xfrm>
        </p:spPr>
        <p:txBody>
          <a:bodyPr/>
          <a:lstStyle/>
          <a:p>
            <a:r>
              <a:rPr lang="en-US" altLang="zh-CN" dirty="0"/>
              <a:t>Background</a:t>
            </a:r>
            <a:endParaRPr lang="zh-CN" altLang="en-US" dirty="0"/>
          </a:p>
        </p:txBody>
      </p:sp>
      <p:sp>
        <p:nvSpPr>
          <p:cNvPr id="3" name="内容占位符 2"/>
          <p:cNvSpPr>
            <a:spLocks noGrp="1"/>
          </p:cNvSpPr>
          <p:nvPr>
            <p:ph idx="1"/>
          </p:nvPr>
        </p:nvSpPr>
        <p:spPr>
          <a:xfrm>
            <a:off x="323528" y="1124744"/>
            <a:ext cx="8528842" cy="4176464"/>
          </a:xfrm>
        </p:spPr>
        <p:txBody>
          <a:bodyPr>
            <a:noAutofit/>
          </a:bodyPr>
          <a:lstStyle/>
          <a:p>
            <a:r>
              <a:rPr lang="en-US" altLang="zh-CN" sz="2400" dirty="0"/>
              <a:t>The </a:t>
            </a:r>
            <a:r>
              <a:rPr lang="en-US" altLang="zh-CN" sz="2800" dirty="0"/>
              <a:t>following</a:t>
            </a:r>
            <a:r>
              <a:rPr lang="en-US" altLang="zh-CN" sz="2400" dirty="0"/>
              <a:t> WFs were approved:</a:t>
            </a:r>
          </a:p>
          <a:p>
            <a:pPr lvl="1"/>
            <a:r>
              <a:rPr lang="en-GB" altLang="zh-CN" sz="2400" dirty="0"/>
              <a:t>R4-1910050  WF on demodulation for UE NR HST, </a:t>
            </a:r>
            <a:r>
              <a:rPr lang="en-US" altLang="zh-CN" sz="2400" dirty="0"/>
              <a:t>RAN4#92</a:t>
            </a:r>
            <a:endParaRPr lang="zh-CN" altLang="en-US" sz="2400" dirty="0"/>
          </a:p>
          <a:p>
            <a:pPr lvl="1"/>
            <a:r>
              <a:rPr lang="en-GB" altLang="zh-CN" sz="2400" dirty="0"/>
              <a:t>R4-1912808 </a:t>
            </a:r>
            <a:r>
              <a:rPr lang="en-US" altLang="zh-CN" sz="2400" dirty="0"/>
              <a:t> Way forward on NR HST UE demodulation, RAN4#92BIS</a:t>
            </a:r>
          </a:p>
          <a:p>
            <a:pPr lvl="1"/>
            <a:r>
              <a:rPr lang="en-GB" altLang="zh-CN" sz="2400" dirty="0"/>
              <a:t>R4-1915926 </a:t>
            </a:r>
            <a:r>
              <a:rPr lang="en-US" altLang="zh-CN" sz="2400" dirty="0"/>
              <a:t> WF on UE demodulation for NR HST, RAN4#93</a:t>
            </a:r>
          </a:p>
          <a:p>
            <a:pPr lvl="1"/>
            <a:r>
              <a:rPr lang="en-GB" altLang="zh-CN" sz="2400" dirty="0"/>
              <a:t>R4-2002418 </a:t>
            </a:r>
            <a:r>
              <a:rPr lang="en-US" altLang="zh-CN" sz="2400" dirty="0"/>
              <a:t> WF on UE demodulation for NR HST, RAN4#94-e</a:t>
            </a:r>
          </a:p>
          <a:p>
            <a:pPr lvl="1"/>
            <a:r>
              <a:rPr lang="en-GB" altLang="zh-CN" sz="2400" dirty="0"/>
              <a:t>R4-2005532 </a:t>
            </a:r>
            <a:r>
              <a:rPr lang="en-US" altLang="zh-CN" sz="2400" dirty="0"/>
              <a:t> WF on UE demodulation for NR HST, RAN4#94bis-e</a:t>
            </a:r>
          </a:p>
          <a:p>
            <a:pPr lvl="1"/>
            <a:r>
              <a:rPr lang="en-US" altLang="zh-CN" sz="2400" dirty="0"/>
              <a:t>R4-2008820  WF on UE demodulation for NR HST, RAN4#95-e</a:t>
            </a:r>
          </a:p>
          <a:p>
            <a:pPr lvl="1"/>
            <a:endParaRPr lang="en-US" altLang="zh-CN" sz="2400" dirty="0"/>
          </a:p>
          <a:p>
            <a:pPr lvl="1"/>
            <a:endParaRPr lang="en-US" altLang="zh-CN" sz="2400" dirty="0"/>
          </a:p>
          <a:p>
            <a:pPr lvl="1"/>
            <a:endParaRPr lang="en-US" altLang="zh-CN" sz="2400" dirty="0"/>
          </a:p>
          <a:p>
            <a:pPr marL="457200" lvl="1" indent="0">
              <a:buNone/>
            </a:pPr>
            <a:endParaRPr lang="en-US" altLang="zh-CN" sz="2400" dirty="0"/>
          </a:p>
          <a:p>
            <a:pPr lvl="2">
              <a:buNone/>
            </a:pPr>
            <a:endParaRPr lang="en-US" altLang="zh-CN" dirty="0"/>
          </a:p>
          <a:p>
            <a:pPr marL="342900" lvl="1" indent="-342900">
              <a:buFont typeface="Arial" pitchFamily="34" charset="0"/>
              <a:buChar char="•"/>
            </a:pPr>
            <a:endParaRPr lang="en-US" altLang="zh-CN" sz="2400" dirty="0"/>
          </a:p>
        </p:txBody>
      </p:sp>
    </p:spTree>
    <p:extLst>
      <p:ext uri="{BB962C8B-B14F-4D97-AF65-F5344CB8AC3E}">
        <p14:creationId xmlns:p14="http://schemas.microsoft.com/office/powerpoint/2010/main" val="32200817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8640"/>
            <a:ext cx="8229600" cy="836712"/>
          </a:xfrm>
        </p:spPr>
        <p:txBody>
          <a:bodyPr/>
          <a:lstStyle/>
          <a:p>
            <a:r>
              <a:rPr lang="en-US" altLang="zh-CN" dirty="0"/>
              <a:t>Test case for DPS</a:t>
            </a:r>
            <a:endParaRPr lang="zh-CN" altLang="en-US" dirty="0"/>
          </a:p>
        </p:txBody>
      </p:sp>
      <p:sp>
        <p:nvSpPr>
          <p:cNvPr id="3" name="内容占位符 2"/>
          <p:cNvSpPr>
            <a:spLocks noGrp="1"/>
          </p:cNvSpPr>
          <p:nvPr>
            <p:ph idx="1"/>
          </p:nvPr>
        </p:nvSpPr>
        <p:spPr>
          <a:xfrm>
            <a:off x="446856" y="1268760"/>
            <a:ext cx="8229600" cy="4752528"/>
          </a:xfrm>
        </p:spPr>
        <p:txBody>
          <a:bodyPr>
            <a:noAutofit/>
          </a:bodyPr>
          <a:lstStyle/>
          <a:p>
            <a:pPr hangingPunct="0"/>
            <a:r>
              <a:rPr lang="en-US" altLang="zh-CN" sz="2000" dirty="0"/>
              <a:t>Whether to introduce test cases for DPS transmission scheme 1b</a:t>
            </a:r>
          </a:p>
          <a:p>
            <a:pPr marL="800100" lvl="1" hangingPunct="0"/>
            <a:r>
              <a:rPr lang="en-US" altLang="zh-CN" sz="2000" dirty="0"/>
              <a:t>Introduce DPS transmission scheme 1b  test cases with test applicable rules which  can be further discussed among below options</a:t>
            </a:r>
          </a:p>
          <a:p>
            <a:pPr marL="1200150" lvl="2" hangingPunct="0"/>
            <a:r>
              <a:rPr lang="en-US" altLang="zh-CN" sz="2000" dirty="0"/>
              <a:t>Option 1:</a:t>
            </a:r>
          </a:p>
          <a:p>
            <a:pPr marL="1657350" lvl="3" hangingPunct="0"/>
            <a:r>
              <a:rPr lang="en-US" altLang="zh-CN" dirty="0"/>
              <a:t>If UE declared supporting &gt; 1 TCI states, UE will pass scheme 1b and skipped HST single tap test cases and scheme 1a test cases </a:t>
            </a:r>
          </a:p>
          <a:p>
            <a:pPr marL="1657350" lvl="3" hangingPunct="0"/>
            <a:r>
              <a:rPr lang="en-US" altLang="zh-CN" dirty="0"/>
              <a:t>If UE only support 1TCI state, UE need to pass both scheme 1a and HST single tap test cases and skip scheme 1b test cases</a:t>
            </a:r>
          </a:p>
          <a:p>
            <a:pPr marL="1200150" lvl="2" hangingPunct="0"/>
            <a:r>
              <a:rPr lang="en-US" altLang="zh-CN" sz="2000" dirty="0"/>
              <a:t>Option 2: </a:t>
            </a:r>
          </a:p>
          <a:p>
            <a:pPr marL="1657350" lvl="3" hangingPunct="0"/>
            <a:r>
              <a:rPr lang="en-US" altLang="zh-CN" dirty="0"/>
              <a:t>If UE pass HST-SFN test cases, then UE can skip HST-DPS scheme 1a/1b</a:t>
            </a:r>
          </a:p>
          <a:p>
            <a:pPr marL="800100" lvl="1" hangingPunct="0"/>
            <a:endParaRPr lang="en-US" altLang="zh-CN" sz="2000" dirty="0"/>
          </a:p>
          <a:p>
            <a:pPr marL="800100" lvl="1" hangingPunct="0"/>
            <a:endParaRPr lang="en-US" altLang="zh-CN" sz="2000" dirty="0"/>
          </a:p>
          <a:p>
            <a:pPr marL="457200" lvl="1" indent="0" hangingPunct="0">
              <a:buNone/>
            </a:pPr>
            <a:endParaRPr lang="en-US" altLang="zh-CN" sz="2000" dirty="0"/>
          </a:p>
          <a:p>
            <a:pPr lvl="1" hangingPunct="0"/>
            <a:endParaRPr lang="en-US" altLang="zh-CN" sz="2000" dirty="0"/>
          </a:p>
          <a:p>
            <a:pPr lvl="2">
              <a:buNone/>
            </a:pPr>
            <a:endParaRPr lang="en-US" altLang="zh-CN" sz="2000" dirty="0"/>
          </a:p>
          <a:p>
            <a:pPr marL="342900" lvl="1" indent="-342900">
              <a:buFont typeface="Arial" pitchFamily="34" charset="0"/>
              <a:buChar char="•"/>
            </a:pPr>
            <a:endParaRPr lang="en-US" altLang="zh-CN" sz="2000" dirty="0"/>
          </a:p>
        </p:txBody>
      </p:sp>
    </p:spTree>
    <p:extLst>
      <p:ext uri="{BB962C8B-B14F-4D97-AF65-F5344CB8AC3E}">
        <p14:creationId xmlns:p14="http://schemas.microsoft.com/office/powerpoint/2010/main" val="12358263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0"/>
            <a:ext cx="8229600" cy="836712"/>
          </a:xfrm>
        </p:spPr>
        <p:txBody>
          <a:bodyPr>
            <a:normAutofit/>
          </a:bodyPr>
          <a:lstStyle/>
          <a:p>
            <a:r>
              <a:rPr lang="en-US" altLang="zh-CN" dirty="0"/>
              <a:t>Test setup for DPS 1a </a:t>
            </a:r>
            <a:endParaRPr lang="zh-CN" altLang="en-US" dirty="0"/>
          </a:p>
        </p:txBody>
      </p:sp>
      <p:sp>
        <p:nvSpPr>
          <p:cNvPr id="3" name="内容占位符 2"/>
          <p:cNvSpPr>
            <a:spLocks noGrp="1"/>
          </p:cNvSpPr>
          <p:nvPr>
            <p:ph idx="1"/>
          </p:nvPr>
        </p:nvSpPr>
        <p:spPr>
          <a:xfrm>
            <a:off x="447006" y="815491"/>
            <a:ext cx="8229600" cy="4752528"/>
          </a:xfrm>
        </p:spPr>
        <p:txBody>
          <a:bodyPr>
            <a:noAutofit/>
          </a:bodyPr>
          <a:lstStyle/>
          <a:p>
            <a:pPr hangingPunct="0">
              <a:buFont typeface="+mj-lt"/>
              <a:buAutoNum type="arabicPeriod"/>
            </a:pPr>
            <a:r>
              <a:rPr lang="en-US" altLang="zh-CN" sz="1600" dirty="0"/>
              <a:t>Two RRH s of RRH#(2k) and RRH#(2k+1) are assumed, and SSB#0 is transmitted from both TRPs, where k is the RRH number with k=0,1, 2, …</a:t>
            </a:r>
          </a:p>
          <a:p>
            <a:pPr lvl="1" hangingPunct="0"/>
            <a:r>
              <a:rPr lang="en-US" altLang="zh-CN" sz="1600" dirty="0"/>
              <a:t>UE is configured with TCI#(k mod 2) and TCI#(k+1 mod 2) that are associated with TRS#(k mod 2) and TRS#(k+1 mod 2) transmitted from RRH#(2k) and RRH#(2k+1) respectively by RRC </a:t>
            </a:r>
            <a:r>
              <a:rPr lang="en-US" altLang="zh-CN" sz="1600" dirty="0" err="1"/>
              <a:t>signalling</a:t>
            </a:r>
            <a:r>
              <a:rPr lang="en-US" altLang="zh-CN" sz="1600" dirty="0"/>
              <a:t> </a:t>
            </a:r>
            <a:r>
              <a:rPr lang="en-US" altLang="zh-CN" sz="1600" dirty="0" err="1"/>
              <a:t>tci-StatesToAddModList</a:t>
            </a:r>
            <a:r>
              <a:rPr lang="en-US" altLang="zh-CN" sz="1600" dirty="0"/>
              <a:t> in the PDSCH-Config and </a:t>
            </a:r>
            <a:r>
              <a:rPr lang="en-US" altLang="zh-CN" sz="1600" dirty="0" err="1"/>
              <a:t>tci-PresentInDCI</a:t>
            </a:r>
            <a:r>
              <a:rPr lang="en-US" altLang="zh-CN" sz="1600" dirty="0"/>
              <a:t> is not configured;</a:t>
            </a:r>
          </a:p>
          <a:p>
            <a:pPr lvl="1" hangingPunct="0"/>
            <a:r>
              <a:rPr lang="en-US" altLang="zh-CN" sz="1600" dirty="0"/>
              <a:t>All the configured TCI states are known to UE. UE is configured with NZP-CSI-RS resource for L1-RSRP measurements by RRC signaling </a:t>
            </a:r>
            <a:r>
              <a:rPr lang="en-US" altLang="zh-CN" sz="1600" dirty="0" err="1"/>
              <a:t>nzp</a:t>
            </a:r>
            <a:r>
              <a:rPr lang="en-US" altLang="zh-CN" sz="1600" dirty="0"/>
              <a:t>-CSI-RS-</a:t>
            </a:r>
            <a:r>
              <a:rPr lang="en-US" altLang="zh-CN" sz="1600" dirty="0" err="1"/>
              <a:t>ResourceSet</a:t>
            </a:r>
            <a:r>
              <a:rPr lang="en-US" altLang="zh-CN" sz="1600" dirty="0"/>
              <a:t> within the CSI-</a:t>
            </a:r>
            <a:r>
              <a:rPr lang="en-US" altLang="zh-CN" sz="1600" dirty="0" err="1"/>
              <a:t>ResourceConfig</a:t>
            </a:r>
            <a:r>
              <a:rPr lang="en-US" altLang="zh-CN" sz="1600" dirty="0"/>
              <a:t> and periodic CSI reporting by setting </a:t>
            </a:r>
            <a:r>
              <a:rPr lang="en-US" altLang="zh-CN" sz="1600" dirty="0" err="1"/>
              <a:t>reportConfigType</a:t>
            </a:r>
            <a:r>
              <a:rPr lang="en-US" altLang="zh-CN" sz="1600" dirty="0"/>
              <a:t> to periodic and </a:t>
            </a:r>
            <a:r>
              <a:rPr lang="en-US" altLang="zh-CN" sz="1600" dirty="0" err="1"/>
              <a:t>reportQuantity</a:t>
            </a:r>
            <a:r>
              <a:rPr lang="en-US" altLang="zh-CN" sz="1600" dirty="0"/>
              <a:t> to cri-RSRP (Note: reported L1-RSRP </a:t>
            </a:r>
            <a:r>
              <a:rPr lang="en-US" altLang="zh-CN" sz="1600" dirty="0" err="1"/>
              <a:t>mesurements</a:t>
            </a:r>
            <a:r>
              <a:rPr lang="en-US" altLang="zh-CN" sz="1600" dirty="0"/>
              <a:t> are not tested)</a:t>
            </a:r>
          </a:p>
          <a:p>
            <a:pPr hangingPunct="0">
              <a:buFont typeface="+mj-lt"/>
              <a:buAutoNum type="arabicPeriod"/>
            </a:pPr>
            <a:r>
              <a:rPr lang="en-US" altLang="zh-CN" sz="1600" dirty="0"/>
              <a:t>TE actives TCI #0 for PDCCH by “TCI State Indication for UE-specific PDCCH MAC CE”;</a:t>
            </a:r>
          </a:p>
          <a:p>
            <a:pPr hangingPunct="0">
              <a:buFont typeface="+mj-lt"/>
              <a:buAutoNum type="arabicPeriod"/>
            </a:pPr>
            <a:r>
              <a:rPr lang="en-US" altLang="zh-CN" sz="1600" dirty="0"/>
              <a:t>PDSCH associated with TCI #0 is transmitted during the slots from 0 to (n-1) + HARQ needed time + 3ms + first TRS + TRS processing time;</a:t>
            </a:r>
          </a:p>
          <a:p>
            <a:pPr hangingPunct="0">
              <a:buFont typeface="+mj-lt"/>
              <a:buAutoNum type="arabicPeriod"/>
            </a:pPr>
            <a:r>
              <a:rPr lang="en-US" altLang="zh-CN" sz="1600" dirty="0"/>
              <a:t>In slot n TE start triggering TCI state switching command to TCI #1 by “TCI State Indication for UE-specific PDCCH MAC CE”;</a:t>
            </a:r>
          </a:p>
          <a:p>
            <a:pPr hangingPunct="0">
              <a:buFont typeface="+mj-lt"/>
              <a:buAutoNum type="arabicPeriod"/>
            </a:pPr>
            <a:r>
              <a:rPr lang="en-US" altLang="zh-CN" sz="1600" dirty="0"/>
              <a:t>PDSCH associated with TCI #1 is transmitted in slots from n + HARQ needed time + 3ms + first TRS + TRS processing time to N.</a:t>
            </a:r>
          </a:p>
          <a:p>
            <a:pPr marL="0" indent="0" hangingPunct="0">
              <a:buNone/>
            </a:pPr>
            <a:endParaRPr lang="en-US" altLang="zh-CN" sz="1600" dirty="0"/>
          </a:p>
          <a:p>
            <a:pPr marL="0" indent="0" hangingPunct="0">
              <a:buNone/>
            </a:pPr>
            <a:r>
              <a:rPr lang="en-US" altLang="zh-CN" sz="1600" dirty="0"/>
              <a:t>PDSCH associated with TCI #(k mod 2) (k=0,1,2,…) is transmitted in slot from max((2k-1)n, 0) to ((2k+1)n-1)  + HARQ needed time + 3ms + first TRS + TRS processing, where n slots are equivalent to time that needed to pass middle point between two RRHs, N slots is equivalent to time that needed to pass second RRH. And k is the RRH number in the channel model.</a:t>
            </a:r>
          </a:p>
          <a:p>
            <a:pPr marL="457200" lvl="1" indent="0" hangingPunct="0">
              <a:buNone/>
            </a:pPr>
            <a:endParaRPr lang="en-US" altLang="zh-CN" sz="1600" dirty="0"/>
          </a:p>
          <a:p>
            <a:pPr lvl="1" hangingPunct="0"/>
            <a:endParaRPr lang="en-US" altLang="zh-CN" sz="1600" dirty="0"/>
          </a:p>
          <a:p>
            <a:pPr lvl="2">
              <a:buNone/>
            </a:pPr>
            <a:endParaRPr lang="en-US" altLang="zh-CN" sz="1600" dirty="0"/>
          </a:p>
          <a:p>
            <a:pPr marL="342900" lvl="1" indent="-342900">
              <a:buFont typeface="Arial" pitchFamily="34" charset="0"/>
              <a:buChar char="•"/>
            </a:pPr>
            <a:endParaRPr lang="en-US" altLang="zh-CN" sz="1600" dirty="0"/>
          </a:p>
        </p:txBody>
      </p:sp>
    </p:spTree>
    <p:extLst>
      <p:ext uri="{BB962C8B-B14F-4D97-AF65-F5344CB8AC3E}">
        <p14:creationId xmlns:p14="http://schemas.microsoft.com/office/powerpoint/2010/main" val="6232182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8876" y="188640"/>
            <a:ext cx="8229600" cy="994122"/>
          </a:xfrm>
        </p:spPr>
        <p:txBody>
          <a:bodyPr/>
          <a:lstStyle/>
          <a:p>
            <a:r>
              <a:rPr lang="en-US" altLang="zh-CN" dirty="0"/>
              <a:t>Test parameters for DPS</a:t>
            </a:r>
            <a:endParaRPr lang="zh-CN" altLang="en-US" dirty="0"/>
          </a:p>
        </p:txBody>
      </p:sp>
      <p:sp>
        <p:nvSpPr>
          <p:cNvPr id="3" name="内容占位符 2"/>
          <p:cNvSpPr>
            <a:spLocks noGrp="1"/>
          </p:cNvSpPr>
          <p:nvPr>
            <p:ph idx="1"/>
          </p:nvPr>
        </p:nvSpPr>
        <p:spPr>
          <a:xfrm>
            <a:off x="251520" y="1340768"/>
            <a:ext cx="8766308" cy="4525963"/>
          </a:xfrm>
        </p:spPr>
        <p:txBody>
          <a:bodyPr>
            <a:noAutofit/>
          </a:bodyPr>
          <a:lstStyle/>
          <a:p>
            <a:r>
              <a:rPr lang="en-US" altLang="zh-CN" sz="2400" dirty="0"/>
              <a:t>Transmission scheme 1a</a:t>
            </a:r>
          </a:p>
          <a:p>
            <a:pPr lvl="1"/>
            <a:r>
              <a:rPr lang="en-US" altLang="zh-CN" sz="2400" dirty="0"/>
              <a:t>Rank 2</a:t>
            </a:r>
          </a:p>
          <a:p>
            <a:pPr lvl="1"/>
            <a:r>
              <a:rPr lang="en-US" altLang="zh-CN" sz="2400" dirty="0"/>
              <a:t>PDSCH is scheduled in DL, FFS for special slots</a:t>
            </a:r>
          </a:p>
          <a:p>
            <a:pPr lvl="1"/>
            <a:r>
              <a:rPr lang="en-US" altLang="zh-CN" sz="2400" dirty="0"/>
              <a:t>TRS processing time: 2ms</a:t>
            </a:r>
          </a:p>
          <a:p>
            <a:pPr lvl="1"/>
            <a:r>
              <a:rPr lang="en-US" altLang="zh-CN" sz="2400" dirty="0"/>
              <a:t>MCS</a:t>
            </a:r>
          </a:p>
          <a:p>
            <a:pPr lvl="2"/>
            <a:r>
              <a:rPr lang="en-US" altLang="zh-CN" dirty="0"/>
              <a:t>Option 1: MCS 13 based on 64QAM table (same as HST-SFN)</a:t>
            </a:r>
            <a:endParaRPr lang="zh-CN" altLang="zh-CN" dirty="0"/>
          </a:p>
          <a:p>
            <a:pPr lvl="2"/>
            <a:r>
              <a:rPr lang="en-US" altLang="zh-CN" dirty="0"/>
              <a:t>Option 2: MCS 17 based on 64QAM tables</a:t>
            </a:r>
            <a:endParaRPr lang="zh-CN" altLang="zh-CN" dirty="0"/>
          </a:p>
          <a:p>
            <a:pPr lvl="1"/>
            <a:r>
              <a:rPr lang="en-US" altLang="zh-CN" sz="2400" dirty="0"/>
              <a:t>HARQ timing</a:t>
            </a:r>
          </a:p>
          <a:p>
            <a:pPr lvl="2"/>
            <a:r>
              <a:rPr lang="en-US" altLang="zh-CN" dirty="0"/>
              <a:t>FDD 15kHz SCS: 2 slots</a:t>
            </a:r>
          </a:p>
          <a:p>
            <a:pPr lvl="2"/>
            <a:r>
              <a:rPr lang="en-US" altLang="zh-CN" dirty="0"/>
              <a:t>TDD 30kHz SCS with TDD pattern 7D1S2U: {8,7,6,5,5,4,3,2} slots</a:t>
            </a:r>
          </a:p>
          <a:p>
            <a:endParaRPr lang="zh-CN" altLang="en-US" sz="2400" dirty="0"/>
          </a:p>
        </p:txBody>
      </p:sp>
    </p:spTree>
    <p:extLst>
      <p:ext uri="{BB962C8B-B14F-4D97-AF65-F5344CB8AC3E}">
        <p14:creationId xmlns:p14="http://schemas.microsoft.com/office/powerpoint/2010/main" val="39401088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16632"/>
            <a:ext cx="8229600" cy="836712"/>
          </a:xfrm>
        </p:spPr>
        <p:txBody>
          <a:bodyPr>
            <a:normAutofit/>
          </a:bodyPr>
          <a:lstStyle/>
          <a:p>
            <a:r>
              <a:rPr lang="en-US" altLang="zh-CN" dirty="0"/>
              <a:t>Open issues for DPS </a:t>
            </a:r>
            <a:endParaRPr lang="zh-CN" altLang="en-US" dirty="0"/>
          </a:p>
        </p:txBody>
      </p:sp>
      <p:sp>
        <p:nvSpPr>
          <p:cNvPr id="3" name="内容占位符 2"/>
          <p:cNvSpPr>
            <a:spLocks noGrp="1"/>
          </p:cNvSpPr>
          <p:nvPr>
            <p:ph idx="1"/>
          </p:nvPr>
        </p:nvSpPr>
        <p:spPr>
          <a:xfrm>
            <a:off x="457200" y="1412776"/>
            <a:ext cx="8229600" cy="4752528"/>
          </a:xfrm>
        </p:spPr>
        <p:txBody>
          <a:bodyPr>
            <a:noAutofit/>
          </a:bodyPr>
          <a:lstStyle/>
          <a:p>
            <a:pPr marL="342900" lvl="1" indent="-342900" hangingPunct="0">
              <a:spcBef>
                <a:spcPts val="0"/>
              </a:spcBef>
            </a:pPr>
            <a:r>
              <a:rPr lang="en-US" altLang="zh-CN" sz="1800" dirty="0"/>
              <a:t>Number of active TCI states in </a:t>
            </a:r>
            <a:r>
              <a:rPr lang="en-GB" altLang="zh-CN" sz="1800" dirty="0"/>
              <a:t>DPS transmission scheme 1b</a:t>
            </a:r>
          </a:p>
          <a:p>
            <a:pPr marL="742950" lvl="2" indent="-342900" hangingPunct="0">
              <a:spcBef>
                <a:spcPts val="0"/>
              </a:spcBef>
            </a:pPr>
            <a:r>
              <a:rPr lang="en-US" altLang="zh-CN" sz="1800" dirty="0"/>
              <a:t>Option 1: with 2 active TCI states. </a:t>
            </a:r>
          </a:p>
          <a:p>
            <a:pPr marL="742950" lvl="2" indent="-342900" hangingPunct="0">
              <a:spcBef>
                <a:spcPts val="0"/>
              </a:spcBef>
            </a:pPr>
            <a:r>
              <a:rPr lang="en-GB" altLang="zh-CN" sz="1800" dirty="0"/>
              <a:t>Option 2: with 2 and more than 2 active TCI states.</a:t>
            </a:r>
          </a:p>
          <a:p>
            <a:pPr marL="342900" lvl="1" indent="-342900" hangingPunct="0">
              <a:spcBef>
                <a:spcPts val="0"/>
              </a:spcBef>
            </a:pPr>
            <a:r>
              <a:rPr lang="en-GB" altLang="zh-CN" sz="1800" dirty="0"/>
              <a:t>FFS Test setup of DPS 1b</a:t>
            </a:r>
          </a:p>
          <a:p>
            <a:pPr marL="342900" lvl="1" indent="-342900" hangingPunct="0">
              <a:spcBef>
                <a:spcPts val="0"/>
              </a:spcBef>
            </a:pPr>
            <a:r>
              <a:rPr lang="en-GB" altLang="zh-CN" sz="1800" dirty="0"/>
              <a:t>Statistics during the switching time for both DPS 1a and 1b</a:t>
            </a:r>
          </a:p>
          <a:p>
            <a:pPr marL="742950" lvl="2" indent="-342900" hangingPunct="0">
              <a:spcBef>
                <a:spcPts val="0"/>
              </a:spcBef>
            </a:pPr>
            <a:r>
              <a:rPr lang="en-US" altLang="zh-CN" sz="1800" dirty="0"/>
              <a:t>Option 1: The switch command is transmitted via MAC CE, the corresponding PDSCH carrying that MAC CE should be ensured to be decoded successfully and lower MCS should be used, such as MCS 4.</a:t>
            </a:r>
          </a:p>
          <a:p>
            <a:pPr marL="742950" lvl="2" indent="-342900" hangingPunct="0">
              <a:spcBef>
                <a:spcPts val="0"/>
              </a:spcBef>
            </a:pPr>
            <a:r>
              <a:rPr lang="en-US" altLang="zh-CN" sz="1800" dirty="0"/>
              <a:t>Option 2: PDCCH/PDSCH are </a:t>
            </a:r>
            <a:r>
              <a:rPr lang="en-US" altLang="zh-CN" sz="1800" dirty="0" err="1"/>
              <a:t>DTXed</a:t>
            </a:r>
            <a:r>
              <a:rPr lang="en-US" altLang="zh-CN" sz="1800" dirty="0"/>
              <a:t> from the time </a:t>
            </a:r>
            <a:r>
              <a:rPr lang="en-US" altLang="zh-CN" sz="1800" dirty="0" err="1"/>
              <a:t>gNB</a:t>
            </a:r>
            <a:r>
              <a:rPr lang="en-US" altLang="zh-CN" sz="1800" dirty="0"/>
              <a:t> indicates MAC CE TCI state switch to the time UE receive the first TRS from the new TRP.</a:t>
            </a:r>
          </a:p>
          <a:p>
            <a:pPr marL="742950" lvl="2" indent="-342900" hangingPunct="0">
              <a:spcBef>
                <a:spcPts val="0"/>
              </a:spcBef>
            </a:pPr>
            <a:r>
              <a:rPr lang="en-US" altLang="zh-CN" sz="1800" dirty="0"/>
              <a:t>Option 3: Use same SNR point for all DPS </a:t>
            </a:r>
            <a:r>
              <a:rPr lang="en-US" altLang="zh-CN" sz="1800" dirty="0" err="1"/>
              <a:t>Tx</a:t>
            </a:r>
            <a:r>
              <a:rPr lang="en-US" altLang="zh-CN" sz="1800" dirty="0"/>
              <a:t> schemes requirements definition:</a:t>
            </a:r>
          </a:p>
          <a:p>
            <a:pPr marL="1200150" lvl="3" indent="-342900" hangingPunct="0">
              <a:spcBef>
                <a:spcPts val="0"/>
              </a:spcBef>
            </a:pPr>
            <a:r>
              <a:rPr lang="en-GB" altLang="zh-CN" sz="1800" dirty="0"/>
              <a:t>Skip PDSCH allocation on slots with TRS transmission</a:t>
            </a:r>
            <a:endParaRPr lang="zh-CN" altLang="zh-CN" sz="1800" dirty="0"/>
          </a:p>
          <a:p>
            <a:pPr marL="1200150" lvl="3" indent="-342900" hangingPunct="0">
              <a:spcBef>
                <a:spcPts val="0"/>
              </a:spcBef>
            </a:pPr>
            <a:r>
              <a:rPr lang="en-GB" altLang="zh-CN" sz="1800" dirty="0"/>
              <a:t>Skip PDSCH allocation on slots from n to m, where n slots are equivalent to time that needed to pass middle point between two RRH and m is a slot which corresponds to HARQ needed time on MAC CE command in DPS scheme 1a.</a:t>
            </a:r>
          </a:p>
          <a:p>
            <a:pPr marL="742950" lvl="2" indent="-342900" hangingPunct="0">
              <a:spcBef>
                <a:spcPts val="0"/>
              </a:spcBef>
            </a:pPr>
            <a:r>
              <a:rPr lang="en-US" altLang="zh-CN" sz="1800" dirty="0"/>
              <a:t>Other options are not precluded. </a:t>
            </a:r>
          </a:p>
        </p:txBody>
      </p:sp>
    </p:spTree>
    <p:extLst>
      <p:ext uri="{BB962C8B-B14F-4D97-AF65-F5344CB8AC3E}">
        <p14:creationId xmlns:p14="http://schemas.microsoft.com/office/powerpoint/2010/main" val="23045030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836712"/>
          </a:xfrm>
        </p:spPr>
        <p:txBody>
          <a:bodyPr/>
          <a:lstStyle/>
          <a:p>
            <a:r>
              <a:rPr lang="en-US" altLang="zh-CN" dirty="0"/>
              <a:t>Test setup of DPS 1b</a:t>
            </a:r>
          </a:p>
        </p:txBody>
      </p:sp>
      <p:sp>
        <p:nvSpPr>
          <p:cNvPr id="3" name="内容占位符 2"/>
          <p:cNvSpPr>
            <a:spLocks noGrp="1"/>
          </p:cNvSpPr>
          <p:nvPr>
            <p:ph idx="1"/>
          </p:nvPr>
        </p:nvSpPr>
        <p:spPr>
          <a:xfrm>
            <a:off x="449838" y="1052736"/>
            <a:ext cx="8445624" cy="4752528"/>
          </a:xfrm>
        </p:spPr>
        <p:txBody>
          <a:bodyPr>
            <a:noAutofit/>
          </a:bodyPr>
          <a:lstStyle/>
          <a:p>
            <a:pPr hangingPunct="0"/>
            <a:r>
              <a:rPr lang="en-US" altLang="zh-CN" sz="1400" dirty="0"/>
              <a:t>Test setup for transmission scheme 1b</a:t>
            </a:r>
          </a:p>
          <a:p>
            <a:pPr lvl="1" hangingPunct="0"/>
            <a:r>
              <a:rPr lang="en-US" altLang="zh-CN" sz="1400" dirty="0"/>
              <a:t>Use following as baseline for DPS transmission scheme 1b test setup (agreement in last meeting)</a:t>
            </a:r>
          </a:p>
          <a:p>
            <a:pPr lvl="2" hangingPunct="0"/>
            <a:r>
              <a:rPr lang="en-US" altLang="zh-CN" sz="1400" dirty="0"/>
              <a:t>for scenario with 2 active TCI states</a:t>
            </a:r>
          </a:p>
          <a:p>
            <a:pPr marL="1314450" lvl="3" indent="0" hangingPunct="0">
              <a:buNone/>
            </a:pPr>
            <a:r>
              <a:rPr lang="en-US" altLang="zh-CN" sz="1400" dirty="0"/>
              <a:t>(total 2 active TCI states): PDCCH TCI state switching delay caused by MAC CE, but less than DPS 1a with pre-tracking of second TCI state and only HARQ needed time + 3ms delay is needed, UE tracks 2 active TCI states in advance so that UE can quickly get better Doppler shift estimation for the second TRP compared to DPS 1a.</a:t>
            </a:r>
          </a:p>
          <a:p>
            <a:pPr marL="1657350" lvl="3" indent="-342900" hangingPunct="0">
              <a:buFont typeface="+mj-lt"/>
              <a:buAutoNum type="arabicPeriod"/>
            </a:pPr>
            <a:r>
              <a:rPr lang="en-US" altLang="zh-CN" sz="1400" dirty="0"/>
              <a:t>UE is configured with two different TCI states (TCI #0 and TCI #1) associated with two different RRHs by RRC </a:t>
            </a:r>
            <a:r>
              <a:rPr lang="en-US" altLang="zh-CN" sz="1400" dirty="0" err="1"/>
              <a:t>signalling</a:t>
            </a:r>
            <a:r>
              <a:rPr lang="en-US" altLang="zh-CN" sz="1400" dirty="0"/>
              <a:t> </a:t>
            </a:r>
            <a:r>
              <a:rPr lang="en-US" altLang="zh-CN" sz="1400" dirty="0" err="1"/>
              <a:t>tci-StatesToAddModList</a:t>
            </a:r>
            <a:r>
              <a:rPr lang="en-US" altLang="zh-CN" sz="1400" dirty="0"/>
              <a:t> in the PDSCH-Config and </a:t>
            </a:r>
            <a:r>
              <a:rPr lang="en-US" altLang="zh-CN" sz="1400" dirty="0" err="1"/>
              <a:t>tci-PresentInDCI</a:t>
            </a:r>
            <a:r>
              <a:rPr lang="en-US" altLang="zh-CN" sz="1400" dirty="0"/>
              <a:t> is not configured;</a:t>
            </a:r>
          </a:p>
          <a:p>
            <a:pPr marL="1657350" lvl="3" indent="-342900" hangingPunct="0">
              <a:buFont typeface="+mj-lt"/>
              <a:buAutoNum type="arabicPeriod"/>
            </a:pPr>
            <a:r>
              <a:rPr lang="en-US" altLang="zh-CN" sz="1400" dirty="0"/>
              <a:t>TE activates TCI #0 and TCI #1 for PDSCH at the same time by “TCI States Activation/Deactivation for UE-specific PDSCH MAC CE” and activates TCI #0 for PDCCH by “TCI State Indication for UE-specific PDCCH MAC CE” command with the field of CORESET ID set to 0;</a:t>
            </a:r>
          </a:p>
          <a:p>
            <a:pPr marL="1657350" lvl="3" indent="-342900" hangingPunct="0">
              <a:buFont typeface="+mj-lt"/>
              <a:buAutoNum type="arabicPeriod"/>
            </a:pPr>
            <a:r>
              <a:rPr lang="en-US" altLang="zh-CN" sz="1400" dirty="0"/>
              <a:t>TE transmits PDCCH and PDSCH associated with TCI #0 from TRP#1 from slot 0 to n-1;</a:t>
            </a:r>
          </a:p>
          <a:p>
            <a:pPr marL="1657350" lvl="3" indent="-342900" hangingPunct="0">
              <a:buFont typeface="+mj-lt"/>
              <a:buAutoNum type="arabicPeriod"/>
            </a:pPr>
            <a:r>
              <a:rPr lang="en-US" altLang="zh-CN" sz="1400" dirty="0"/>
              <a:t>In slot n  TE start triggering TCI state switching command to TCI #1 by “TCI State Indication for UE-specific PDCCH MAC CE”;</a:t>
            </a:r>
          </a:p>
          <a:p>
            <a:pPr marL="1657350" lvl="3" indent="-342900" hangingPunct="0">
              <a:buFont typeface="+mj-lt"/>
              <a:buAutoNum type="arabicPeriod"/>
            </a:pPr>
            <a:r>
              <a:rPr lang="en-US" altLang="zh-CN" sz="1400" dirty="0"/>
              <a:t>TE transmits PDCCH and PDSCH associated with TCI #1 from TRP#2 from slot </a:t>
            </a:r>
            <a:r>
              <a:rPr lang="en-US" altLang="zh-CN" sz="1400">
                <a:solidFill>
                  <a:srgbClr val="FFC000"/>
                </a:solidFill>
              </a:rPr>
              <a:t>n [+ </a:t>
            </a:r>
            <a:r>
              <a:rPr lang="en-US" altLang="zh-CN" sz="1400" dirty="0">
                <a:solidFill>
                  <a:srgbClr val="FFC000"/>
                </a:solidFill>
              </a:rPr>
              <a:t>HARQ needed time </a:t>
            </a:r>
            <a:r>
              <a:rPr lang="en-US" altLang="zh-CN" sz="1400">
                <a:solidFill>
                  <a:srgbClr val="FFC000"/>
                </a:solidFill>
              </a:rPr>
              <a:t>+ 3ms]</a:t>
            </a:r>
            <a:r>
              <a:rPr lang="en-US" altLang="zh-CN" sz="1400"/>
              <a:t> </a:t>
            </a:r>
            <a:r>
              <a:rPr lang="en-US" altLang="zh-CN" sz="1400" dirty="0"/>
              <a:t>to N.</a:t>
            </a:r>
          </a:p>
          <a:p>
            <a:pPr marL="1314450" lvl="3" indent="0" hangingPunct="0">
              <a:buNone/>
            </a:pPr>
            <a:r>
              <a:rPr lang="en-US" altLang="zh-CN" sz="1400" dirty="0"/>
              <a:t>where n slots are equivalent to time that needed to pass middle point between two RRHs, N slots is equivalent to time that needed to pass second RRH</a:t>
            </a:r>
          </a:p>
          <a:p>
            <a:pPr lvl="1" hangingPunct="0"/>
            <a:endParaRPr lang="en-US" altLang="zh-CN" sz="1400" dirty="0"/>
          </a:p>
          <a:p>
            <a:pPr lvl="1" hangingPunct="0"/>
            <a:endParaRPr lang="en-US" altLang="zh-CN" sz="1400" dirty="0"/>
          </a:p>
          <a:p>
            <a:pPr marL="342900" lvl="1" indent="-342900">
              <a:buFont typeface="Arial" pitchFamily="34" charset="0"/>
              <a:buChar char="•"/>
            </a:pPr>
            <a:endParaRPr lang="en-US" altLang="zh-CN" sz="1400" dirty="0"/>
          </a:p>
        </p:txBody>
      </p:sp>
    </p:spTree>
    <p:extLst>
      <p:ext uri="{BB962C8B-B14F-4D97-AF65-F5344CB8AC3E}">
        <p14:creationId xmlns:p14="http://schemas.microsoft.com/office/powerpoint/2010/main" val="3826783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84183" y="0"/>
            <a:ext cx="8229600" cy="836712"/>
          </a:xfrm>
        </p:spPr>
        <p:txBody>
          <a:bodyPr/>
          <a:lstStyle/>
          <a:p>
            <a:r>
              <a:rPr lang="en-US" altLang="zh-CN" dirty="0"/>
              <a:t>Test setup of DPS 1b cont.,</a:t>
            </a:r>
          </a:p>
        </p:txBody>
      </p:sp>
      <p:sp>
        <p:nvSpPr>
          <p:cNvPr id="3" name="内容占位符 2"/>
          <p:cNvSpPr>
            <a:spLocks noGrp="1"/>
          </p:cNvSpPr>
          <p:nvPr>
            <p:ph idx="1"/>
          </p:nvPr>
        </p:nvSpPr>
        <p:spPr>
          <a:xfrm>
            <a:off x="433484" y="1124744"/>
            <a:ext cx="8531007" cy="4752528"/>
          </a:xfrm>
        </p:spPr>
        <p:txBody>
          <a:bodyPr>
            <a:noAutofit/>
          </a:bodyPr>
          <a:lstStyle/>
          <a:p>
            <a:pPr hangingPunct="0"/>
            <a:r>
              <a:rPr lang="en-US" altLang="zh-CN" sz="1400" dirty="0"/>
              <a:t>Test setup for transmission scheme 1b</a:t>
            </a:r>
          </a:p>
          <a:p>
            <a:pPr lvl="1" hangingPunct="0"/>
            <a:r>
              <a:rPr lang="en-US" altLang="zh-CN" sz="1400" dirty="0"/>
              <a:t>Use following as baseline for DPS transmission scheme 1b test setup (agreement in last meeting)</a:t>
            </a:r>
          </a:p>
          <a:p>
            <a:pPr lvl="2" hangingPunct="0"/>
            <a:r>
              <a:rPr lang="en-US" altLang="zh-CN" sz="1400" dirty="0"/>
              <a:t>for scenario with 3 active TCI states</a:t>
            </a:r>
          </a:p>
          <a:p>
            <a:pPr marL="1314450" lvl="3" indent="0" hangingPunct="0">
              <a:buNone/>
            </a:pPr>
            <a:r>
              <a:rPr lang="en-US" altLang="zh-CN" sz="1400" dirty="0"/>
              <a:t>(Total 3 active TCI states): No PDCCH TCI state switching delay by using MAC CE, but 3 active TCI states to track, UE needs to report supporting of </a:t>
            </a:r>
            <a:r>
              <a:rPr lang="en-US" altLang="zh-CN" sz="1400" dirty="0" err="1"/>
              <a:t>maxNumberActiveTCI-PerBWP</a:t>
            </a:r>
            <a:r>
              <a:rPr lang="en-US" altLang="zh-CN" sz="1400" dirty="0"/>
              <a:t> = n4</a:t>
            </a:r>
          </a:p>
          <a:p>
            <a:pPr marL="1657350" lvl="3" indent="-342900" hangingPunct="0">
              <a:buFont typeface="+mj-lt"/>
              <a:buAutoNum type="arabicPeriod"/>
            </a:pPr>
            <a:r>
              <a:rPr lang="en-US" altLang="zh-CN" sz="1400" dirty="0"/>
              <a:t>UE is configured with three different TCI states (TCI #0, TCI #1 and TCI #2) associated with two different RRHs by RRC </a:t>
            </a:r>
            <a:r>
              <a:rPr lang="en-US" altLang="zh-CN" sz="1400" dirty="0" err="1"/>
              <a:t>signalling</a:t>
            </a:r>
            <a:r>
              <a:rPr lang="en-US" altLang="zh-CN" sz="1400" dirty="0"/>
              <a:t> </a:t>
            </a:r>
            <a:r>
              <a:rPr lang="en-US" altLang="zh-CN" sz="1400" dirty="0" err="1"/>
              <a:t>tci-StatesToAddModList</a:t>
            </a:r>
            <a:r>
              <a:rPr lang="en-US" altLang="zh-CN" sz="1400" dirty="0"/>
              <a:t> in the PDSCH-Config;</a:t>
            </a:r>
          </a:p>
          <a:p>
            <a:pPr marL="1657350" lvl="3" indent="-342900" hangingPunct="0">
              <a:buFont typeface="+mj-lt"/>
              <a:buAutoNum type="arabicPeriod"/>
            </a:pPr>
            <a:r>
              <a:rPr lang="en-US" altLang="zh-CN" sz="1400" dirty="0"/>
              <a:t>TE activates TCI #0 and TCI #1 for PDSCH at the same time by “TCI States Activation/Deactivation for UE-specific PDSCH MAC CE” and activates TCI #2 for PDCCH by “TCI State Indication for UE-specific PDCCH MAC CE” command with the field of CORESET ID set to 0;</a:t>
            </a:r>
          </a:p>
          <a:p>
            <a:pPr marL="1657350" lvl="3" indent="-342900" hangingPunct="0">
              <a:buFont typeface="+mj-lt"/>
              <a:buAutoNum type="arabicPeriod"/>
            </a:pPr>
            <a:r>
              <a:rPr lang="en-US" altLang="zh-CN" sz="1400" dirty="0"/>
              <a:t>TE transmits PDCCH associated with TCI#2 from TRP#1 and TRP#2 from slot 0 to N</a:t>
            </a:r>
          </a:p>
          <a:p>
            <a:pPr marL="1657350" lvl="3" indent="-342900" hangingPunct="0">
              <a:buFont typeface="+mj-lt"/>
              <a:buAutoNum type="arabicPeriod"/>
            </a:pPr>
            <a:r>
              <a:rPr lang="en-US" altLang="zh-CN" sz="1400" dirty="0"/>
              <a:t>DCI contains pointer to TCI#0 from slot 0 to n-1 and pointer to TCI#1 from slot n to N </a:t>
            </a:r>
          </a:p>
          <a:p>
            <a:pPr marL="1657350" lvl="3" indent="-342900" hangingPunct="0">
              <a:buFont typeface="+mj-lt"/>
              <a:buAutoNum type="arabicPeriod"/>
            </a:pPr>
            <a:r>
              <a:rPr lang="en-US" altLang="zh-CN" sz="1400" dirty="0"/>
              <a:t>TE transmits PDSCH associated with TCI #0 from TRP#0 from slot 0 to n-1</a:t>
            </a:r>
          </a:p>
          <a:p>
            <a:pPr marL="1657350" lvl="3" indent="-342900" hangingPunct="0">
              <a:buFont typeface="+mj-lt"/>
              <a:buAutoNum type="arabicPeriod"/>
            </a:pPr>
            <a:r>
              <a:rPr lang="en-US" altLang="zh-CN" sz="1400" dirty="0"/>
              <a:t>TE transmits PDSCH associated with TCI #1 from TRP#1 from slot </a:t>
            </a:r>
            <a:r>
              <a:rPr lang="en-US" altLang="zh-CN" sz="1400" dirty="0">
                <a:solidFill>
                  <a:srgbClr val="FFC000"/>
                </a:solidFill>
              </a:rPr>
              <a:t>[n or n+1] </a:t>
            </a:r>
            <a:r>
              <a:rPr lang="en-US" altLang="zh-CN" sz="1400" dirty="0"/>
              <a:t>to N</a:t>
            </a:r>
          </a:p>
          <a:p>
            <a:pPr marL="1314450" lvl="3" indent="0" hangingPunct="0">
              <a:buNone/>
            </a:pPr>
            <a:r>
              <a:rPr lang="en-US" altLang="zh-CN" sz="1400" dirty="0"/>
              <a:t>where n slots are equivalent to time that needed to pass middle point between two RRHs, N slots is equivalent to time that needed to pass second RRH</a:t>
            </a:r>
          </a:p>
          <a:p>
            <a:pPr lvl="1" hangingPunct="0"/>
            <a:endParaRPr lang="en-US" altLang="zh-CN" sz="1400" dirty="0"/>
          </a:p>
          <a:p>
            <a:pPr lvl="2">
              <a:buNone/>
            </a:pPr>
            <a:endParaRPr lang="en-US" altLang="zh-CN" sz="1400" dirty="0"/>
          </a:p>
          <a:p>
            <a:pPr marL="342900" lvl="1" indent="-342900">
              <a:buFont typeface="Arial" pitchFamily="34" charset="0"/>
              <a:buChar char="•"/>
            </a:pPr>
            <a:endParaRPr lang="en-US" altLang="zh-CN" sz="1400" dirty="0"/>
          </a:p>
        </p:txBody>
      </p:sp>
    </p:spTree>
    <p:extLst>
      <p:ext uri="{BB962C8B-B14F-4D97-AF65-F5344CB8AC3E}">
        <p14:creationId xmlns:p14="http://schemas.microsoft.com/office/powerpoint/2010/main" val="2695861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42083" y="44326"/>
            <a:ext cx="8837179" cy="1143000"/>
          </a:xfrm>
        </p:spPr>
        <p:txBody>
          <a:bodyPr>
            <a:normAutofit/>
          </a:bodyPr>
          <a:lstStyle/>
          <a:p>
            <a:r>
              <a:rPr lang="en-US" altLang="zh-CN" dirty="0"/>
              <a:t>Applicability rule</a:t>
            </a:r>
            <a:endParaRPr lang="zh-CN" altLang="en-US" dirty="0"/>
          </a:p>
        </p:txBody>
      </p:sp>
      <p:sp>
        <p:nvSpPr>
          <p:cNvPr id="7" name="内容占位符 2"/>
          <p:cNvSpPr txBox="1">
            <a:spLocks/>
          </p:cNvSpPr>
          <p:nvPr/>
        </p:nvSpPr>
        <p:spPr>
          <a:xfrm>
            <a:off x="415340" y="1556792"/>
            <a:ext cx="8631058" cy="468538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en-US" altLang="zh-CN" sz="2000" dirty="0"/>
              <a:t>Test applicability between HST-SFN and HST single tap</a:t>
            </a:r>
          </a:p>
          <a:p>
            <a:pPr lvl="1"/>
            <a:r>
              <a:rPr lang="en-US" altLang="zh-CN" sz="2000" dirty="0"/>
              <a:t>Do not test UE under HST single-tap, if UE passes the requirements for HST-SFN.</a:t>
            </a:r>
          </a:p>
          <a:p>
            <a:pPr lvl="2"/>
            <a:r>
              <a:rPr lang="en-US" altLang="zh-CN" sz="2000" dirty="0"/>
              <a:t>Option 1: Skip the Rel-15 HST single tap test, if UE passes the requirements for HST-SFN</a:t>
            </a:r>
          </a:p>
          <a:p>
            <a:pPr lvl="2"/>
            <a:r>
              <a:rPr lang="en-US" altLang="zh-CN" sz="2000" dirty="0"/>
              <a:t>Option 2: Skip both Rel-15 and Rel-16 HST single tap test, if UE passes the requirements for HST-SFN </a:t>
            </a:r>
          </a:p>
          <a:p>
            <a:pPr marL="0" lvl="0" indent="0">
              <a:buNone/>
            </a:pPr>
            <a:r>
              <a:rPr lang="en-US" altLang="zh-CN" sz="2000" dirty="0"/>
              <a:t> </a:t>
            </a:r>
          </a:p>
          <a:p>
            <a:pPr lvl="0"/>
            <a:r>
              <a:rPr lang="en-US" altLang="zh-CN" sz="2000" dirty="0"/>
              <a:t>Test applicability between HST-SFN and HST multi-path fading</a:t>
            </a:r>
          </a:p>
          <a:p>
            <a:pPr lvl="1"/>
            <a:r>
              <a:rPr lang="en-US" altLang="zh-CN" sz="2000" dirty="0"/>
              <a:t>Option 1: Do not test UE under HST multi-path scenarios, if UE passes the requirements for HST-SFN.</a:t>
            </a:r>
          </a:p>
          <a:p>
            <a:pPr lvl="1"/>
            <a:r>
              <a:rPr lang="en-US" altLang="zh-CN" sz="2000" dirty="0"/>
              <a:t>Option 2: Do not define any applicability rules between HST-SFN and HST multi-path fading performance test cases</a:t>
            </a:r>
            <a:endParaRPr lang="en-GB" altLang="zh-CN" sz="2000" dirty="0"/>
          </a:p>
          <a:p>
            <a:pPr marL="457200" lvl="1" indent="0" hangingPunct="0">
              <a:buNone/>
            </a:pPr>
            <a:endParaRPr lang="en-US" altLang="zh-CN" sz="2000" dirty="0"/>
          </a:p>
          <a:p>
            <a:pPr marL="457200" lvl="1" indent="0" hangingPunct="0">
              <a:buNone/>
            </a:pPr>
            <a:endParaRPr lang="en-US" altLang="zh-CN" sz="2000" strike="sngStrike" dirty="0"/>
          </a:p>
          <a:p>
            <a:pPr marL="457200" lvl="1" indent="0" hangingPunct="0">
              <a:buNone/>
            </a:pPr>
            <a:endParaRPr lang="zh-CN" altLang="zh-CN" sz="2000" dirty="0"/>
          </a:p>
          <a:p>
            <a:pPr marL="457200" lvl="1" indent="0">
              <a:buFont typeface="Arial" pitchFamily="34" charset="0"/>
              <a:buNone/>
            </a:pPr>
            <a:endParaRPr lang="en-US" altLang="zh-CN" sz="2000" dirty="0"/>
          </a:p>
          <a:p>
            <a:pPr lvl="2">
              <a:buFont typeface="Arial" pitchFamily="34" charset="0"/>
              <a:buNone/>
            </a:pPr>
            <a:endParaRPr lang="en-US" altLang="zh-CN" sz="2000" dirty="0"/>
          </a:p>
          <a:p>
            <a:pPr marL="342900" lvl="1" indent="-342900">
              <a:buFont typeface="Arial" pitchFamily="34" charset="0"/>
              <a:buChar char="•"/>
            </a:pPr>
            <a:endParaRPr lang="en-US" altLang="zh-CN" sz="2000" dirty="0"/>
          </a:p>
        </p:txBody>
      </p:sp>
    </p:spTree>
    <p:extLst>
      <p:ext uri="{BB962C8B-B14F-4D97-AF65-F5344CB8AC3E}">
        <p14:creationId xmlns:p14="http://schemas.microsoft.com/office/powerpoint/2010/main" val="65074857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5183</TotalTime>
  <Words>2171</Words>
  <Application>Microsoft Office PowerPoint</Application>
  <PresentationFormat>全屏显示(4:3)</PresentationFormat>
  <Paragraphs>285</Paragraphs>
  <Slides>16</Slides>
  <Notes>12</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16</vt:i4>
      </vt:variant>
    </vt:vector>
  </HeadingPairs>
  <TitlesOfParts>
    <vt:vector size="21" baseType="lpstr">
      <vt:lpstr>Arial</vt:lpstr>
      <vt:lpstr>Calibri</vt:lpstr>
      <vt:lpstr>Times New Roman</vt:lpstr>
      <vt:lpstr>Wingdings</vt:lpstr>
      <vt:lpstr>Office 主题</vt:lpstr>
      <vt:lpstr>PowerPoint 演示文稿</vt:lpstr>
      <vt:lpstr>Background</vt:lpstr>
      <vt:lpstr>Test case for DPS</vt:lpstr>
      <vt:lpstr>Test setup for DPS 1a </vt:lpstr>
      <vt:lpstr>Test parameters for DPS</vt:lpstr>
      <vt:lpstr>Open issues for DPS </vt:lpstr>
      <vt:lpstr>Test setup of DPS 1b</vt:lpstr>
      <vt:lpstr>Test setup of DPS 1b cont.,</vt:lpstr>
      <vt:lpstr>Applicability rule</vt:lpstr>
      <vt:lpstr>Applicability rule</vt:lpstr>
      <vt:lpstr>Applicability rule</vt:lpstr>
      <vt:lpstr>Release independent </vt:lpstr>
      <vt:lpstr>Simulation assumption for DPS transmission scheme</vt:lpstr>
      <vt:lpstr>Simulation assumption for HST-SFN </vt:lpstr>
      <vt:lpstr>Simulation assumption for HST-single tap</vt:lpstr>
      <vt:lpstr>Simulation assumption for multi-path fading channel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cmri</dc:creator>
  <cp:lastModifiedBy>Jingjing Chen</cp:lastModifiedBy>
  <cp:revision>359</cp:revision>
  <dcterms:created xsi:type="dcterms:W3CDTF">2018-01-09T09:10:37Z</dcterms:created>
  <dcterms:modified xsi:type="dcterms:W3CDTF">2020-08-27T00:05:28Z</dcterms:modified>
</cp:coreProperties>
</file>