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sldIdLst>
    <p:sldId id="256" r:id="rId2"/>
    <p:sldId id="293" r:id="rId3"/>
    <p:sldId id="317" r:id="rId4"/>
    <p:sldId id="294" r:id="rId5"/>
    <p:sldId id="315" r:id="rId6"/>
    <p:sldId id="316" r:id="rId7"/>
    <p:sldId id="307" r:id="rId8"/>
    <p:sldId id="309" r:id="rId9"/>
    <p:sldId id="318" r:id="rId10"/>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7FC0C34C-28D1-4685-BD4A-37AB46C3EF38}">
          <p14:sldIdLst>
            <p14:sldId id="256"/>
            <p14:sldId id="293"/>
          </p14:sldIdLst>
        </p14:section>
        <p14:section name="PDSCH normal demodulation requirements" id="{DACD9C11-93E6-44AD-B22C-203FF69848F2}">
          <p14:sldIdLst>
            <p14:sldId id="317"/>
            <p14:sldId id="294"/>
            <p14:sldId id="315"/>
            <p14:sldId id="316"/>
          </p14:sldIdLst>
        </p14:section>
        <p14:section name="SDR requirements" id="{46F4319F-91F5-48BD-BF31-B8399F2D7716}">
          <p14:sldIdLst>
            <p14:sldId id="307"/>
          </p14:sldIdLst>
        </p14:section>
        <p14:section name="CQI reporting requirements" id="{C598F3E0-74FB-4D9A-BF5A-2052F219113E}">
          <p14:sldIdLst>
            <p14:sldId id="309"/>
            <p14:sldId id="318"/>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China Telecom_0601" initials="CTC"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668" autoAdjust="0"/>
    <p:restoredTop sz="82742" autoAdjust="0"/>
  </p:normalViewPr>
  <p:slideViewPr>
    <p:cSldViewPr>
      <p:cViewPr varScale="1">
        <p:scale>
          <a:sx n="111" d="100"/>
          <a:sy n="111" d="100"/>
        </p:scale>
        <p:origin x="2064" y="138"/>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182961E-85B7-4CA5-B036-C72F184F1952}" type="datetimeFigureOut">
              <a:rPr kumimoji="1" lang="ja-JP" altLang="en-US" smtClean="0"/>
              <a:t>2020/8/26</a:t>
            </a:fld>
            <a:endParaRPr kumimoji="1" lang="ja-JP" altLang="en-US"/>
          </a:p>
        </p:txBody>
      </p:sp>
      <p:sp>
        <p:nvSpPr>
          <p:cNvPr id="4" name="スライド イメージ プレースホルダー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29701A4-192C-4257-8815-E3F0C8F3C8D4}" type="slidenum">
              <a:rPr kumimoji="1" lang="ja-JP" altLang="en-US" smtClean="0"/>
              <a:t>‹#›</a:t>
            </a:fld>
            <a:endParaRPr kumimoji="1" lang="ja-JP" altLang="en-US"/>
          </a:p>
        </p:txBody>
      </p:sp>
    </p:spTree>
    <p:extLst>
      <p:ext uri="{BB962C8B-B14F-4D97-AF65-F5344CB8AC3E}">
        <p14:creationId xmlns:p14="http://schemas.microsoft.com/office/powerpoint/2010/main" val="2336750127"/>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a:t>マスタ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 サブタイトルの書式設定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2020/8/26</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2020/8/26</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a:t>マスタ タイトルの書式設定</a:t>
            </a:r>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2020/8/26</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idx="1"/>
          </p:nvPr>
        </p:nvSpPr>
        <p:spPr/>
        <p:txBody>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2020/8/26</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a:t>マスタ タイトルの書式設定</a:t>
            </a:r>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a:t>マスタ テキストの書式設定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2020/8/26</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t>2020/8/26</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 6"/>
          <p:cNvSpPr>
            <a:spLocks noGrp="1"/>
          </p:cNvSpPr>
          <p:nvPr>
            <p:ph type="dt" sz="half" idx="10"/>
          </p:nvPr>
        </p:nvSpPr>
        <p:spPr/>
        <p:txBody>
          <a:bodyPr/>
          <a:lstStyle/>
          <a:p>
            <a:fld id="{E90ED720-0104-4369-84BC-D37694168613}" type="datetimeFigureOut">
              <a:rPr kumimoji="1" lang="ja-JP" altLang="en-US" smtClean="0"/>
              <a:t>2020/8/26</a:t>
            </a:fld>
            <a:endParaRPr kumimoji="1" lang="ja-JP" altLang="en-US"/>
          </a:p>
        </p:txBody>
      </p:sp>
      <p:sp>
        <p:nvSpPr>
          <p:cNvPr id="8" name="フッター プレースホルダ 7"/>
          <p:cNvSpPr>
            <a:spLocks noGrp="1"/>
          </p:cNvSpPr>
          <p:nvPr>
            <p:ph type="ftr" sz="quarter" idx="11"/>
          </p:nvPr>
        </p:nvSpPr>
        <p:spPr/>
        <p:txBody>
          <a:bodyPr/>
          <a:lstStyle/>
          <a:p>
            <a:endParaRPr kumimoji="1" lang="ja-JP" altLang="en-US"/>
          </a:p>
        </p:txBody>
      </p:sp>
      <p:sp>
        <p:nvSpPr>
          <p:cNvPr id="9" name="スライド番号プレースホルダ 8"/>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日付プレースホルダ 2"/>
          <p:cNvSpPr>
            <a:spLocks noGrp="1"/>
          </p:cNvSpPr>
          <p:nvPr>
            <p:ph type="dt" sz="half" idx="10"/>
          </p:nvPr>
        </p:nvSpPr>
        <p:spPr/>
        <p:txBody>
          <a:bodyPr/>
          <a:lstStyle/>
          <a:p>
            <a:fld id="{E90ED720-0104-4369-84BC-D37694168613}" type="datetimeFigureOut">
              <a:rPr kumimoji="1" lang="ja-JP" altLang="en-US" smtClean="0"/>
              <a:t>2020/8/26</a:t>
            </a:fld>
            <a:endParaRPr kumimoji="1" lang="ja-JP" altLang="en-US"/>
          </a:p>
        </p:txBody>
      </p:sp>
      <p:sp>
        <p:nvSpPr>
          <p:cNvPr id="4" name="フッター プレースホルダ 3"/>
          <p:cNvSpPr>
            <a:spLocks noGrp="1"/>
          </p:cNvSpPr>
          <p:nvPr>
            <p:ph type="ftr" sz="quarter" idx="11"/>
          </p:nvPr>
        </p:nvSpPr>
        <p:spPr/>
        <p:txBody>
          <a:bodyPr/>
          <a:lstStyle/>
          <a:p>
            <a:endParaRPr kumimoji="1" lang="ja-JP" altLang="en-US"/>
          </a:p>
        </p:txBody>
      </p:sp>
      <p:sp>
        <p:nvSpPr>
          <p:cNvPr id="5" name="スライド番号プレースホルダ 4"/>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p:txBody>
          <a:bodyPr/>
          <a:lstStyle/>
          <a:p>
            <a:fld id="{E90ED720-0104-4369-84BC-D37694168613}" type="datetimeFigureOut">
              <a:rPr kumimoji="1" lang="ja-JP" altLang="en-US" smtClean="0"/>
              <a:t>2020/8/26</a:t>
            </a:fld>
            <a:endParaRPr kumimoji="1" lang="ja-JP" altLang="en-US"/>
          </a:p>
        </p:txBody>
      </p:sp>
      <p:sp>
        <p:nvSpPr>
          <p:cNvPr id="3" name="フッター プレースホルダ 2"/>
          <p:cNvSpPr>
            <a:spLocks noGrp="1"/>
          </p:cNvSpPr>
          <p:nvPr>
            <p:ph type="ftr" sz="quarter" idx="11"/>
          </p:nvPr>
        </p:nvSpPr>
        <p:spPr/>
        <p:txBody>
          <a:bodyPr/>
          <a:lstStyle/>
          <a:p>
            <a:endParaRPr kumimoji="1" lang="ja-JP" altLang="en-US"/>
          </a:p>
        </p:txBody>
      </p:sp>
      <p:sp>
        <p:nvSpPr>
          <p:cNvPr id="4" name="スライド番号プレースホルダ 3"/>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a:t>マスタ タイトルの書式設定</a:t>
            </a:r>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t>2020/8/26</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a:t>マスタ タイトルの書式設定</a:t>
            </a:r>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t>2020/8/26</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a:t>マスタ タイトルの書式設定</a:t>
            </a:r>
          </a:p>
        </p:txBody>
      </p:sp>
      <p:sp>
        <p:nvSpPr>
          <p:cNvPr id="3" name="テキスト プレースホル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90ED720-0104-4369-84BC-D37694168613}" type="datetimeFigureOut">
              <a:rPr kumimoji="1" lang="ja-JP" altLang="en-US" smtClean="0"/>
              <a:t>2020/8/26</a:t>
            </a:fld>
            <a:endParaRPr kumimoji="1" lang="ja-JP" altLang="en-US"/>
          </a:p>
        </p:txBody>
      </p:sp>
      <p:sp>
        <p:nvSpPr>
          <p:cNvPr id="5" name="フッター プレースホル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2D8002D-B5B0-4BAC-B1F6-782DDCCE6D9C}" type="slidenum">
              <a:rPr kumimoji="1" lang="ja-JP" altLang="en-US" smtClean="0"/>
              <a:t>‹#›</a:t>
            </a:fld>
            <a:endParaRPr kumimoji="1"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539552" y="2174999"/>
            <a:ext cx="8134672" cy="1470025"/>
          </a:xfrm>
        </p:spPr>
        <p:txBody>
          <a:bodyPr>
            <a:noAutofit/>
          </a:bodyPr>
          <a:lstStyle/>
          <a:p>
            <a:r>
              <a:rPr lang="en-US" altLang="zh-CN" sz="3600" dirty="0"/>
              <a:t>WF on UE demodulation and CSI reporting requirements for FR2 DL 256QAM</a:t>
            </a:r>
            <a:endParaRPr kumimoji="1" lang="ja-JP" altLang="en-US" sz="3200" dirty="0"/>
          </a:p>
        </p:txBody>
      </p:sp>
      <p:sp>
        <p:nvSpPr>
          <p:cNvPr id="3" name="サブタイトル 2"/>
          <p:cNvSpPr>
            <a:spLocks noGrp="1"/>
          </p:cNvSpPr>
          <p:nvPr>
            <p:ph type="subTitle" idx="1"/>
          </p:nvPr>
        </p:nvSpPr>
        <p:spPr>
          <a:xfrm>
            <a:off x="1371600" y="4365104"/>
            <a:ext cx="6400800" cy="1273696"/>
          </a:xfrm>
        </p:spPr>
        <p:txBody>
          <a:bodyPr/>
          <a:lstStyle/>
          <a:p>
            <a:r>
              <a:rPr lang="en-US" altLang="ja-JP" dirty="0">
                <a:solidFill>
                  <a:schemeClr val="tx1"/>
                </a:solidFill>
              </a:rPr>
              <a:t>China Telecom</a:t>
            </a:r>
          </a:p>
        </p:txBody>
      </p:sp>
      <p:sp>
        <p:nvSpPr>
          <p:cNvPr id="4" name="テキスト ボックス 3"/>
          <p:cNvSpPr txBox="1"/>
          <p:nvPr/>
        </p:nvSpPr>
        <p:spPr>
          <a:xfrm>
            <a:off x="107504" y="188639"/>
            <a:ext cx="4221797" cy="923330"/>
          </a:xfrm>
          <a:prstGeom prst="rect">
            <a:avLst/>
          </a:prstGeom>
          <a:noFill/>
        </p:spPr>
        <p:txBody>
          <a:bodyPr wrap="none" rtlCol="0">
            <a:spAutoFit/>
          </a:bodyPr>
          <a:lstStyle/>
          <a:p>
            <a:r>
              <a:rPr lang="en-GB" b="1" dirty="0"/>
              <a:t>3GPP TSG-RAN4 Meeting #96e</a:t>
            </a:r>
          </a:p>
          <a:p>
            <a:r>
              <a:rPr lang="en-GB" altLang="zh-CN" b="1" dirty="0"/>
              <a:t>Electronic Meeting, 17 </a:t>
            </a:r>
            <a:r>
              <a:rPr lang="en-US" altLang="zh-CN" b="1" dirty="0"/>
              <a:t>Aug</a:t>
            </a:r>
            <a:r>
              <a:rPr lang="en-GB" altLang="zh-CN" b="1" dirty="0"/>
              <a:t> -  28 Aug, 2020</a:t>
            </a:r>
            <a:endParaRPr lang="en-US" b="1" dirty="0"/>
          </a:p>
          <a:p>
            <a:r>
              <a:rPr lang="en-US" b="1" dirty="0"/>
              <a:t>Agenda item: 7.10.3</a:t>
            </a:r>
          </a:p>
        </p:txBody>
      </p:sp>
      <p:sp>
        <p:nvSpPr>
          <p:cNvPr id="5" name="正方形/長方形 4"/>
          <p:cNvSpPr/>
          <p:nvPr/>
        </p:nvSpPr>
        <p:spPr>
          <a:xfrm>
            <a:off x="5868144" y="188639"/>
            <a:ext cx="3067372" cy="646331"/>
          </a:xfrm>
          <a:prstGeom prst="rect">
            <a:avLst/>
          </a:prstGeom>
        </p:spPr>
        <p:txBody>
          <a:bodyPr wrap="square">
            <a:spAutoFit/>
          </a:bodyPr>
          <a:lstStyle/>
          <a:p>
            <a:pPr algn="r"/>
            <a:r>
              <a:rPr lang="en-US" altLang="ja-JP" b="1" dirty="0"/>
              <a:t>R4-2012666 </a:t>
            </a:r>
            <a:r>
              <a:rPr lang="en-US" altLang="ja-JP" b="1" dirty="0">
                <a:solidFill>
                  <a:srgbClr val="FF0000"/>
                </a:solidFill>
              </a:rPr>
              <a:t> </a:t>
            </a:r>
          </a:p>
          <a:p>
            <a:pPr algn="r"/>
            <a:r>
              <a:rPr lang="en-US" altLang="ja-JP" b="1" dirty="0"/>
              <a:t>Document for:</a:t>
            </a:r>
            <a:r>
              <a:rPr lang="en-US" altLang="ja-JP" dirty="0"/>
              <a:t>	Approval</a:t>
            </a:r>
            <a:endParaRPr lang="ja-JP" altLang="en-US" dirty="0"/>
          </a:p>
        </p:txBody>
      </p:sp>
    </p:spTree>
    <p:extLst>
      <p:ext uri="{BB962C8B-B14F-4D97-AF65-F5344CB8AC3E}">
        <p14:creationId xmlns:p14="http://schemas.microsoft.com/office/powerpoint/2010/main" val="28854102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7F88AD-D1E2-44FD-978F-A7DB9C475A68}"/>
              </a:ext>
            </a:extLst>
          </p:cNvPr>
          <p:cNvSpPr>
            <a:spLocks noGrp="1"/>
          </p:cNvSpPr>
          <p:nvPr>
            <p:ph type="title"/>
          </p:nvPr>
        </p:nvSpPr>
        <p:spPr/>
        <p:txBody>
          <a:bodyPr>
            <a:normAutofit/>
          </a:bodyPr>
          <a:lstStyle/>
          <a:p>
            <a:r>
              <a:rPr lang="sv-SE" sz="3200" dirty="0"/>
              <a:t>Background: WFs in previous meetings</a:t>
            </a:r>
            <a:endParaRPr lang="sv-SE" sz="3200" strike="sngStrike" dirty="0">
              <a:solidFill>
                <a:srgbClr val="FF0000"/>
              </a:solidFill>
            </a:endParaRPr>
          </a:p>
        </p:txBody>
      </p:sp>
      <p:sp>
        <p:nvSpPr>
          <p:cNvPr id="3" name="Content Placeholder 2">
            <a:extLst>
              <a:ext uri="{FF2B5EF4-FFF2-40B4-BE49-F238E27FC236}">
                <a16:creationId xmlns:a16="http://schemas.microsoft.com/office/drawing/2014/main" id="{6EB4261A-F6F2-4424-8536-456E25167C49}"/>
              </a:ext>
            </a:extLst>
          </p:cNvPr>
          <p:cNvSpPr>
            <a:spLocks noGrp="1"/>
          </p:cNvSpPr>
          <p:nvPr>
            <p:ph idx="1"/>
          </p:nvPr>
        </p:nvSpPr>
        <p:spPr/>
        <p:txBody>
          <a:bodyPr>
            <a:normAutofit/>
          </a:bodyPr>
          <a:lstStyle/>
          <a:p>
            <a:r>
              <a:rPr lang="sv-SE" sz="2000" dirty="0"/>
              <a:t>RAN4 #94e-Bis</a:t>
            </a:r>
          </a:p>
          <a:p>
            <a:pPr lvl="1"/>
            <a:r>
              <a:rPr lang="sv-SE" sz="2000" dirty="0"/>
              <a:t> WF: R4-2005531</a:t>
            </a:r>
          </a:p>
          <a:p>
            <a:r>
              <a:rPr lang="sv-SE" altLang="zh-CN" sz="2000" dirty="0"/>
              <a:t>RAN4 #95e</a:t>
            </a:r>
          </a:p>
          <a:p>
            <a:pPr lvl="1"/>
            <a:r>
              <a:rPr lang="sv-SE" altLang="zh-CN" sz="2000" dirty="0"/>
              <a:t> WF: R4-2008817</a:t>
            </a:r>
          </a:p>
          <a:p>
            <a:pPr lvl="1"/>
            <a:endParaRPr lang="sv-SE" sz="2000" dirty="0"/>
          </a:p>
        </p:txBody>
      </p:sp>
    </p:spTree>
    <p:extLst>
      <p:ext uri="{BB962C8B-B14F-4D97-AF65-F5344CB8AC3E}">
        <p14:creationId xmlns:p14="http://schemas.microsoft.com/office/powerpoint/2010/main" val="37690086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0A6F2A-59FF-48C3-AB74-C5AEC70CF6D7}"/>
              </a:ext>
            </a:extLst>
          </p:cNvPr>
          <p:cNvSpPr>
            <a:spLocks noGrp="1"/>
          </p:cNvSpPr>
          <p:nvPr>
            <p:ph type="title"/>
          </p:nvPr>
        </p:nvSpPr>
        <p:spPr>
          <a:xfrm>
            <a:off x="174340" y="-39236"/>
            <a:ext cx="8795320" cy="1143000"/>
          </a:xfrm>
        </p:spPr>
        <p:txBody>
          <a:bodyPr>
            <a:normAutofit/>
          </a:bodyPr>
          <a:lstStyle/>
          <a:p>
            <a:r>
              <a:rPr lang="en-GB" altLang="zh-CN" sz="3200" dirty="0"/>
              <a:t>PDSCH Demodulation: Main Parameters</a:t>
            </a:r>
            <a:endParaRPr lang="sv-SE" sz="3200" dirty="0"/>
          </a:p>
        </p:txBody>
      </p:sp>
      <p:sp>
        <p:nvSpPr>
          <p:cNvPr id="3" name="Content Placeholder 2">
            <a:extLst>
              <a:ext uri="{FF2B5EF4-FFF2-40B4-BE49-F238E27FC236}">
                <a16:creationId xmlns:a16="http://schemas.microsoft.com/office/drawing/2014/main" id="{0E765370-9A11-44A5-B155-31A04E4AFA94}"/>
              </a:ext>
            </a:extLst>
          </p:cNvPr>
          <p:cNvSpPr>
            <a:spLocks noGrp="1"/>
          </p:cNvSpPr>
          <p:nvPr>
            <p:ph idx="1"/>
          </p:nvPr>
        </p:nvSpPr>
        <p:spPr>
          <a:xfrm>
            <a:off x="457200" y="908720"/>
            <a:ext cx="8229600" cy="5949280"/>
          </a:xfrm>
        </p:spPr>
        <p:txBody>
          <a:bodyPr>
            <a:noAutofit/>
          </a:bodyPr>
          <a:lstStyle/>
          <a:p>
            <a:pPr marL="342900" lvl="1" indent="-342900">
              <a:buFont typeface="Arial" pitchFamily="34" charset="0"/>
              <a:buChar char="•"/>
            </a:pPr>
            <a:r>
              <a:rPr lang="en-US" altLang="zh-CN" sz="2000" dirty="0"/>
              <a:t>Rx impairment modelling and band agnostic requirements</a:t>
            </a:r>
          </a:p>
          <a:p>
            <a:pPr lvl="1"/>
            <a:r>
              <a:rPr lang="en-GB" altLang="zh-CN" sz="2000" dirty="0"/>
              <a:t>Not explicitly model Rx impairment</a:t>
            </a:r>
            <a:r>
              <a:rPr lang="en-US" altLang="zh-CN" sz="2000" dirty="0"/>
              <a:t> </a:t>
            </a:r>
          </a:p>
          <a:p>
            <a:pPr marL="342900" lvl="1" indent="-342900">
              <a:buFont typeface="Arial" pitchFamily="34" charset="0"/>
              <a:buChar char="•"/>
            </a:pPr>
            <a:r>
              <a:rPr lang="en-US" altLang="zh-CN" sz="2000" dirty="0"/>
              <a:t>Rank</a:t>
            </a:r>
          </a:p>
          <a:p>
            <a:pPr lvl="1"/>
            <a:r>
              <a:rPr lang="en-GB" altLang="zh-CN" sz="2000" dirty="0"/>
              <a:t>Rank 1 only</a:t>
            </a:r>
            <a:endParaRPr lang="en-US" altLang="zh-CN" sz="2000" dirty="0"/>
          </a:p>
          <a:p>
            <a:pPr marL="342900" lvl="1" indent="-342900">
              <a:buFont typeface="Arial" pitchFamily="34" charset="0"/>
              <a:buChar char="•"/>
            </a:pPr>
            <a:r>
              <a:rPr lang="en-US" altLang="zh-CN" sz="1800" dirty="0"/>
              <a:t>MCS</a:t>
            </a:r>
          </a:p>
          <a:p>
            <a:pPr marL="742950" lvl="1" indent="-285750">
              <a:spcBef>
                <a:spcPct val="20000"/>
              </a:spcBef>
              <a:buFont typeface="Arial" pitchFamily="34" charset="0"/>
              <a:buChar char="–"/>
            </a:pPr>
            <a:r>
              <a:rPr lang="en-GB" altLang="zh-CN" sz="1800" dirty="0"/>
              <a:t>Keep the agreement in the last meeting, i.e., use MCS 20 </a:t>
            </a:r>
            <a:endParaRPr lang="en-US" altLang="zh-CN" sz="1800" dirty="0"/>
          </a:p>
          <a:p>
            <a:pPr marL="342900" lvl="1" indent="-342900">
              <a:buFont typeface="Arial" pitchFamily="34" charset="0"/>
              <a:buChar char="•"/>
            </a:pPr>
            <a:r>
              <a:rPr lang="en-GB" altLang="zh-CN" sz="2000" dirty="0"/>
              <a:t>Propagation condition</a:t>
            </a:r>
            <a:endParaRPr lang="en-US" altLang="zh-CN" sz="2000" dirty="0"/>
          </a:p>
          <a:p>
            <a:pPr lvl="1">
              <a:spcAft>
                <a:spcPts val="500"/>
              </a:spcAft>
              <a:tabLst>
                <a:tab pos="307340" algn="l"/>
                <a:tab pos="450215" algn="l"/>
                <a:tab pos="914400" algn="l"/>
                <a:tab pos="1371600" algn="l"/>
              </a:tabLst>
            </a:pPr>
            <a:r>
              <a:rPr lang="en-GB" altLang="zh-CN" sz="1800" dirty="0"/>
              <a:t>Use fading channel</a:t>
            </a:r>
            <a:endParaRPr lang="zh-CN" altLang="zh-CN" sz="1800" dirty="0"/>
          </a:p>
          <a:p>
            <a:pPr lvl="1">
              <a:spcAft>
                <a:spcPts val="500"/>
              </a:spcAft>
              <a:tabLst>
                <a:tab pos="307340" algn="l"/>
                <a:tab pos="450215" algn="l"/>
                <a:tab pos="914400" algn="l"/>
                <a:tab pos="1371600" algn="l"/>
              </a:tabLst>
            </a:pPr>
            <a:r>
              <a:rPr lang="en-GB" altLang="zh-CN" sz="1800" dirty="0"/>
              <a:t>In the next meeting, companies are encouraged to provide ideal and impairment results for both option 1A and option 1B, and down select one of the two options based on simulation results.</a:t>
            </a:r>
            <a:endParaRPr lang="zh-CN" altLang="zh-CN" sz="1800" dirty="0"/>
          </a:p>
          <a:p>
            <a:pPr lvl="2">
              <a:spcAft>
                <a:spcPts val="500"/>
              </a:spcAft>
              <a:buFont typeface="Wingdings" panose="05000000000000000000" pitchFamily="2" charset="2"/>
              <a:buChar char="ü"/>
              <a:tabLst>
                <a:tab pos="683895" algn="l"/>
                <a:tab pos="914400" algn="l"/>
                <a:tab pos="1371600" algn="l"/>
              </a:tabLst>
            </a:pPr>
            <a:r>
              <a:rPr lang="en-GB" altLang="zh-CN" sz="1600" dirty="0"/>
              <a:t>Option 1A: TDLA30-300</a:t>
            </a:r>
            <a:endParaRPr lang="zh-CN" altLang="zh-CN" sz="1600" dirty="0"/>
          </a:p>
          <a:p>
            <a:pPr lvl="2">
              <a:spcAft>
                <a:spcPts val="500"/>
              </a:spcAft>
              <a:buFont typeface="Wingdings" panose="05000000000000000000" pitchFamily="2" charset="2"/>
              <a:buChar char="ü"/>
              <a:tabLst>
                <a:tab pos="683895" algn="l"/>
                <a:tab pos="914400" algn="l"/>
                <a:tab pos="1371600" algn="l"/>
              </a:tabLst>
            </a:pPr>
            <a:r>
              <a:rPr lang="en-GB" altLang="zh-CN" sz="1600" dirty="0"/>
              <a:t>Option 1B: TDLD30-75</a:t>
            </a:r>
            <a:endParaRPr lang="zh-CN" altLang="zh-CN" sz="1600" dirty="0"/>
          </a:p>
          <a:p>
            <a:pPr lvl="3">
              <a:buFont typeface="Wingdings" panose="05000000000000000000" pitchFamily="2" charset="2"/>
              <a:buChar char="Ø"/>
            </a:pPr>
            <a:r>
              <a:rPr lang="en-GB" altLang="zh-CN" sz="1400" dirty="0"/>
              <a:t>Note: extra effort on TDLD channel model simplification is needed.</a:t>
            </a:r>
            <a:endParaRPr lang="en-US" altLang="zh-CN" sz="1400" dirty="0"/>
          </a:p>
          <a:p>
            <a:pPr marL="457200" lvl="1" indent="0">
              <a:spcBef>
                <a:spcPct val="20000"/>
              </a:spcBef>
              <a:buNone/>
            </a:pPr>
            <a:endParaRPr lang="en-GB" altLang="zh-CN" sz="1800" dirty="0">
              <a:solidFill>
                <a:srgbClr val="00B050"/>
              </a:solidFill>
            </a:endParaRPr>
          </a:p>
        </p:txBody>
      </p:sp>
    </p:spTree>
    <p:extLst>
      <p:ext uri="{BB962C8B-B14F-4D97-AF65-F5344CB8AC3E}">
        <p14:creationId xmlns:p14="http://schemas.microsoft.com/office/powerpoint/2010/main" val="21456009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0A6F2A-59FF-48C3-AB74-C5AEC70CF6D7}"/>
              </a:ext>
            </a:extLst>
          </p:cNvPr>
          <p:cNvSpPr>
            <a:spLocks noGrp="1"/>
          </p:cNvSpPr>
          <p:nvPr>
            <p:ph type="title"/>
          </p:nvPr>
        </p:nvSpPr>
        <p:spPr>
          <a:xfrm>
            <a:off x="174340" y="-39236"/>
            <a:ext cx="8795320" cy="1143000"/>
          </a:xfrm>
        </p:spPr>
        <p:txBody>
          <a:bodyPr>
            <a:normAutofit/>
          </a:bodyPr>
          <a:lstStyle/>
          <a:p>
            <a:r>
              <a:rPr lang="en-US" altLang="zh-CN" sz="3200" dirty="0"/>
              <a:t>Maximum testable SNR for PDSCH demodulation requirements (for information)</a:t>
            </a:r>
          </a:p>
        </p:txBody>
      </p:sp>
      <p:sp>
        <p:nvSpPr>
          <p:cNvPr id="3" name="Content Placeholder 2">
            <a:extLst>
              <a:ext uri="{FF2B5EF4-FFF2-40B4-BE49-F238E27FC236}">
                <a16:creationId xmlns:a16="http://schemas.microsoft.com/office/drawing/2014/main" id="{0E765370-9A11-44A5-B155-31A04E4AFA94}"/>
              </a:ext>
            </a:extLst>
          </p:cNvPr>
          <p:cNvSpPr>
            <a:spLocks noGrp="1"/>
          </p:cNvSpPr>
          <p:nvPr>
            <p:ph idx="1"/>
          </p:nvPr>
        </p:nvSpPr>
        <p:spPr>
          <a:xfrm>
            <a:off x="457200" y="1556792"/>
            <a:ext cx="8229600" cy="4744990"/>
          </a:xfrm>
        </p:spPr>
        <p:txBody>
          <a:bodyPr>
            <a:noAutofit/>
          </a:bodyPr>
          <a:lstStyle/>
          <a:p>
            <a:pPr marL="342900" lvl="1" indent="-342900">
              <a:buFont typeface="Arial" pitchFamily="34" charset="0"/>
              <a:buChar char="•"/>
            </a:pPr>
            <a:r>
              <a:rPr lang="en-GB" altLang="zh-CN" sz="2000" dirty="0"/>
              <a:t>22.0dB </a:t>
            </a:r>
            <a:r>
              <a:rPr lang="en-US" altLang="zh-CN" sz="2000" dirty="0"/>
              <a:t>for FR2 bands including n260 with 50MHz CBW</a:t>
            </a:r>
            <a:r>
              <a:rPr lang="en-GB" altLang="zh-CN" sz="1800" dirty="0"/>
              <a:t>.</a:t>
            </a:r>
            <a:endParaRPr lang="zh-CN" altLang="zh-CN" sz="1800" dirty="0"/>
          </a:p>
          <a:p>
            <a:pPr lvl="1"/>
            <a:r>
              <a:rPr lang="en-GB" altLang="zh-CN" sz="1800" dirty="0"/>
              <a:t>Anritsu: Note that according to R4-2006352 the maximum </a:t>
            </a:r>
            <a:r>
              <a:rPr lang="en-GB" altLang="zh-CN" sz="1800" dirty="0" err="1"/>
              <a:t>ΔMB</a:t>
            </a:r>
            <a:r>
              <a:rPr lang="en-GB" altLang="zh-CN" sz="1050" dirty="0" err="1"/>
              <a:t>P,n</a:t>
            </a:r>
            <a:r>
              <a:rPr lang="en-GB" altLang="zh-CN" sz="1050" dirty="0"/>
              <a:t> </a:t>
            </a:r>
            <a:r>
              <a:rPr lang="en-GB" altLang="zh-CN" sz="1800" dirty="0"/>
              <a:t>is 0.75 dB , using the demodulation spreadsheet in TR 38.810 we estimate that under this scenario SNRs up to 22.0dB at baseband could be tested under 50MHz scenario.</a:t>
            </a:r>
            <a:endParaRPr lang="en-US" sz="1800" dirty="0"/>
          </a:p>
        </p:txBody>
      </p:sp>
    </p:spTree>
    <p:extLst>
      <p:ext uri="{BB962C8B-B14F-4D97-AF65-F5344CB8AC3E}">
        <p14:creationId xmlns:p14="http://schemas.microsoft.com/office/powerpoint/2010/main" val="31269269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188640"/>
            <a:ext cx="8229600" cy="1143000"/>
          </a:xfrm>
        </p:spPr>
        <p:txBody>
          <a:bodyPr>
            <a:normAutofit/>
          </a:bodyPr>
          <a:lstStyle/>
          <a:p>
            <a:r>
              <a:rPr lang="en-US" altLang="zh-CN" sz="3200" dirty="0"/>
              <a:t>Agreed simulation parameters in previous meetings #1</a:t>
            </a:r>
            <a:endParaRPr lang="zh-CN" altLang="en-US" sz="3200" dirty="0"/>
          </a:p>
        </p:txBody>
      </p:sp>
      <p:graphicFrame>
        <p:nvGraphicFramePr>
          <p:cNvPr id="10" name="表格 9">
            <a:extLst>
              <a:ext uri="{FF2B5EF4-FFF2-40B4-BE49-F238E27FC236}">
                <a16:creationId xmlns:a16="http://schemas.microsoft.com/office/drawing/2014/main" id="{506B401C-C486-421A-AABD-64BD2E57027A}"/>
              </a:ext>
            </a:extLst>
          </p:cNvPr>
          <p:cNvGraphicFramePr>
            <a:graphicFrameLocks noGrp="1"/>
          </p:cNvGraphicFramePr>
          <p:nvPr>
            <p:extLst>
              <p:ext uri="{D42A27DB-BD31-4B8C-83A1-F6EECF244321}">
                <p14:modId xmlns:p14="http://schemas.microsoft.com/office/powerpoint/2010/main" val="3413111850"/>
              </p:ext>
            </p:extLst>
          </p:nvPr>
        </p:nvGraphicFramePr>
        <p:xfrm>
          <a:off x="640373" y="1556792"/>
          <a:ext cx="7863253" cy="3264580"/>
        </p:xfrm>
        <a:graphic>
          <a:graphicData uri="http://schemas.openxmlformats.org/drawingml/2006/table">
            <a:tbl>
              <a:tblPr>
                <a:tableStyleId>{5C22544A-7EE6-4342-B048-85BDC9FD1C3A}</a:tableStyleId>
              </a:tblPr>
              <a:tblGrid>
                <a:gridCol w="3526412">
                  <a:extLst>
                    <a:ext uri="{9D8B030D-6E8A-4147-A177-3AD203B41FA5}">
                      <a16:colId xmlns:a16="http://schemas.microsoft.com/office/drawing/2014/main" val="3968177726"/>
                    </a:ext>
                  </a:extLst>
                </a:gridCol>
                <a:gridCol w="4336841">
                  <a:extLst>
                    <a:ext uri="{9D8B030D-6E8A-4147-A177-3AD203B41FA5}">
                      <a16:colId xmlns:a16="http://schemas.microsoft.com/office/drawing/2014/main" val="26034238"/>
                    </a:ext>
                  </a:extLst>
                </a:gridCol>
              </a:tblGrid>
              <a:tr h="219795">
                <a:tc>
                  <a:txBody>
                    <a:bodyPr/>
                    <a:lstStyle/>
                    <a:p>
                      <a:pPr algn="ctr" rtl="0" fontAlgn="ctr"/>
                      <a:r>
                        <a:rPr lang="en-US" sz="1400" b="1" u="none" strike="noStrike" dirty="0">
                          <a:effectLst/>
                          <a:latin typeface="+mn-lt"/>
                        </a:rPr>
                        <a:t>Parameter</a:t>
                      </a:r>
                      <a:endParaRPr lang="en-US" sz="1400" b="1" i="0" u="none" strike="noStrike" dirty="0">
                        <a:solidFill>
                          <a:srgbClr val="000000"/>
                        </a:solidFill>
                        <a:effectLst/>
                        <a:latin typeface="+mn-lt"/>
                        <a:ea typeface="等线" panose="02010600030101010101" pitchFamily="2" charset="-122"/>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sz="1400" b="1" u="none" strike="noStrike" dirty="0">
                          <a:effectLst/>
                          <a:latin typeface="+mn-lt"/>
                        </a:rPr>
                        <a:t>Value</a:t>
                      </a:r>
                      <a:endParaRPr lang="en-US" sz="1400" b="1" i="0" u="none" strike="noStrike" dirty="0">
                        <a:solidFill>
                          <a:srgbClr val="000000"/>
                        </a:solidFill>
                        <a:effectLst/>
                        <a:latin typeface="+mn-lt"/>
                        <a:ea typeface="等线" panose="02010600030101010101" pitchFamily="2" charset="-122"/>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348104671"/>
                  </a:ext>
                </a:extLst>
              </a:tr>
              <a:tr h="219795">
                <a:tc>
                  <a:txBody>
                    <a:bodyPr/>
                    <a:lstStyle/>
                    <a:p>
                      <a:pPr algn="l" rtl="0" fontAlgn="ctr"/>
                      <a:r>
                        <a:rPr lang="en-US" sz="1400" b="0" i="0" u="none" strike="noStrike" dirty="0">
                          <a:solidFill>
                            <a:srgbClr val="000000"/>
                          </a:solidFill>
                          <a:effectLst/>
                          <a:latin typeface="+mn-lt"/>
                          <a:ea typeface="等线" panose="02010600030101010101" pitchFamily="2" charset="-122"/>
                        </a:rPr>
                        <a:t>Tx EVM</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altLang="zh-CN" sz="1400" b="0" i="0" u="none" strike="noStrike" dirty="0">
                          <a:solidFill>
                            <a:srgbClr val="000000"/>
                          </a:solidFill>
                          <a:effectLst/>
                          <a:latin typeface="+mn-lt"/>
                          <a:ea typeface="等线" panose="02010600030101010101" pitchFamily="2" charset="-122"/>
                        </a:rPr>
                        <a:t>3%</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302613518"/>
                  </a:ext>
                </a:extLst>
              </a:tr>
              <a:tr h="219795">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kumimoji="1" lang="en-US" altLang="zh-CN" sz="1400" b="0" i="0" u="none" strike="noStrike" kern="1200" dirty="0">
                          <a:solidFill>
                            <a:srgbClr val="000000"/>
                          </a:solidFill>
                          <a:effectLst/>
                          <a:latin typeface="+mn-lt"/>
                          <a:ea typeface="等线" panose="02010600030101010101" pitchFamily="2" charset="-122"/>
                          <a:cs typeface="+mn-cs"/>
                        </a:rPr>
                        <a:t>Rx impairment modelling and band agnostic requirements</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171450" lvl="1" indent="-171450" algn="l" defTabSz="914400" rtl="0" eaLnBrk="1" fontAlgn="ctr" latinLnBrk="0" hangingPunct="1">
                        <a:buFont typeface="Arial" panose="020B0604020202020204" pitchFamily="34" charset="0"/>
                        <a:buChar char="•"/>
                      </a:pPr>
                      <a:r>
                        <a:rPr kumimoji="1" lang="en-US" altLang="zh-CN" sz="1400" u="none" strike="noStrike" kern="1200" dirty="0">
                          <a:solidFill>
                            <a:schemeClr val="dk1"/>
                          </a:solidFill>
                          <a:effectLst/>
                          <a:latin typeface="+mn-lt"/>
                          <a:ea typeface="+mn-ea"/>
                          <a:cs typeface="+mn-cs"/>
                        </a:rPr>
                        <a:t>The following scenarios can be considered for band agnostic requirements definition:</a:t>
                      </a:r>
                    </a:p>
                    <a:p>
                      <a:pPr marL="742950" lvl="3" indent="-285750" algn="l" defTabSz="914400" rtl="0" eaLnBrk="1" fontAlgn="ctr" latinLnBrk="0" hangingPunct="1">
                        <a:buFont typeface="Wingdings" panose="05000000000000000000" pitchFamily="2" charset="2"/>
                        <a:buChar char="ü"/>
                      </a:pPr>
                      <a:r>
                        <a:rPr kumimoji="1" lang="en-US" altLang="zh-CN" sz="1400" u="none" strike="noStrike" kern="1200" dirty="0">
                          <a:solidFill>
                            <a:schemeClr val="dk1"/>
                          </a:solidFill>
                          <a:effectLst/>
                          <a:latin typeface="+mn-lt"/>
                          <a:ea typeface="+mn-ea"/>
                          <a:cs typeface="+mn-cs"/>
                        </a:rPr>
                        <a:t>Static channel mode: MCS 20-23, rank 1</a:t>
                      </a:r>
                    </a:p>
                    <a:p>
                      <a:pPr marL="742950" lvl="3" indent="-285750" algn="l" defTabSz="914400" rtl="0" eaLnBrk="1" fontAlgn="ctr" latinLnBrk="0" hangingPunct="1">
                        <a:buFont typeface="Wingdings" panose="05000000000000000000" pitchFamily="2" charset="2"/>
                        <a:buChar char="ü"/>
                      </a:pPr>
                      <a:r>
                        <a:rPr kumimoji="1" lang="en-US" altLang="zh-CN" sz="1400" u="none" strike="noStrike" kern="1200" dirty="0">
                          <a:solidFill>
                            <a:schemeClr val="dk1"/>
                          </a:solidFill>
                          <a:effectLst/>
                          <a:latin typeface="+mn-lt"/>
                          <a:ea typeface="+mn-ea"/>
                          <a:cs typeface="+mn-cs"/>
                        </a:rPr>
                        <a:t>TDL-D channel mode: MCS 20-21, rank 1</a:t>
                      </a:r>
                    </a:p>
                    <a:p>
                      <a:pPr marL="742950" lvl="3" indent="-285750" algn="l" defTabSz="914400" rtl="0" eaLnBrk="1" fontAlgn="ctr" latinLnBrk="0" hangingPunct="1">
                        <a:buFont typeface="Wingdings" panose="05000000000000000000" pitchFamily="2" charset="2"/>
                        <a:buChar char="ü"/>
                      </a:pPr>
                      <a:r>
                        <a:rPr kumimoji="1" lang="en-US" altLang="zh-CN" sz="1400" u="none" strike="noStrike" kern="1200" dirty="0">
                          <a:solidFill>
                            <a:schemeClr val="dk1"/>
                          </a:solidFill>
                          <a:effectLst/>
                          <a:latin typeface="+mn-lt"/>
                          <a:ea typeface="+mn-ea"/>
                          <a:cs typeface="+mn-cs"/>
                        </a:rPr>
                        <a:t>TDL-A channel mode: MCS 20-21, rank 1</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8085916"/>
                  </a:ext>
                </a:extLst>
              </a:tr>
              <a:tr h="219795">
                <a:tc>
                  <a:txBody>
                    <a:bodyPr/>
                    <a:lstStyle/>
                    <a:p>
                      <a:pPr algn="l" rtl="0" fontAlgn="ctr"/>
                      <a:r>
                        <a:rPr lang="en-US" sz="1400" u="none" strike="noStrike" dirty="0">
                          <a:effectLst/>
                          <a:latin typeface="+mn-lt"/>
                        </a:rPr>
                        <a:t>SCS</a:t>
                      </a:r>
                      <a:endParaRPr lang="en-US" sz="1400" b="0" i="0" u="none" strike="noStrike" dirty="0">
                        <a:solidFill>
                          <a:srgbClr val="000000"/>
                        </a:solidFill>
                        <a:effectLst/>
                        <a:latin typeface="+mn-lt"/>
                        <a:ea typeface="等线" panose="02010600030101010101" pitchFamily="2" charset="-122"/>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altLang="zh-CN" sz="1400" u="none" strike="noStrike" dirty="0">
                          <a:effectLst/>
                          <a:latin typeface="+mn-lt"/>
                        </a:rPr>
                        <a:t>120 kHz</a:t>
                      </a:r>
                      <a:endParaRPr lang="en-US" altLang="zh-CN" sz="1400" b="0" i="0" u="none" strike="noStrike" dirty="0">
                        <a:solidFill>
                          <a:srgbClr val="000000"/>
                        </a:solidFill>
                        <a:effectLst/>
                        <a:latin typeface="+mn-lt"/>
                        <a:ea typeface="等线" panose="02010600030101010101" pitchFamily="2" charset="-122"/>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923349388"/>
                  </a:ext>
                </a:extLst>
              </a:tr>
              <a:tr h="219795">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GB" altLang="zh-CN" sz="1400" dirty="0"/>
                        <a:t>Channel bandwidth and PRB allocation</a:t>
                      </a:r>
                      <a:endParaRPr lang="en-US" altLang="zh-CN" sz="1400" dirty="0"/>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lvl="1" indent="0" algn="ctr" defTabSz="914400" rtl="0" eaLnBrk="1" fontAlgn="ctr" latinLnBrk="0" hangingPunct="1">
                        <a:buFont typeface="Arial" panose="020B0604020202020204" pitchFamily="34" charset="0"/>
                        <a:buNone/>
                      </a:pPr>
                      <a:r>
                        <a:rPr kumimoji="1" lang="en-US" altLang="zh-CN" sz="1400" kern="1200" dirty="0">
                          <a:solidFill>
                            <a:schemeClr val="dk1"/>
                          </a:solidFill>
                          <a:latin typeface="+mn-lt"/>
                          <a:ea typeface="+mn-ea"/>
                          <a:cs typeface="+mn-cs"/>
                        </a:rPr>
                        <a:t>50MHz CBW with full PRB allocation </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644241729"/>
                  </a:ext>
                </a:extLst>
              </a:tr>
              <a:tr h="219795">
                <a:tc>
                  <a:txBody>
                    <a:bodyPr/>
                    <a:lstStyle/>
                    <a:p>
                      <a:pPr algn="l" rtl="0" fontAlgn="ctr"/>
                      <a:r>
                        <a:rPr lang="en-US" sz="1400" u="none" strike="noStrike" dirty="0">
                          <a:effectLst/>
                          <a:latin typeface="+mn-lt"/>
                        </a:rPr>
                        <a:t>TDD Configuration</a:t>
                      </a:r>
                      <a:endParaRPr lang="en-US" sz="1400" b="0" i="0" u="none" strike="noStrike" dirty="0">
                        <a:solidFill>
                          <a:srgbClr val="000000"/>
                        </a:solidFill>
                        <a:effectLst/>
                        <a:latin typeface="+mn-lt"/>
                        <a:ea typeface="等线" panose="02010600030101010101" pitchFamily="2" charset="-122"/>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lvl="1" indent="0" algn="ctr" defTabSz="914400" rtl="0" eaLnBrk="1" fontAlgn="ctr" latinLnBrk="0" hangingPunct="1">
                        <a:buFont typeface="Arial" panose="020B0604020202020204" pitchFamily="34" charset="0"/>
                        <a:buNone/>
                      </a:pPr>
                      <a:r>
                        <a:rPr kumimoji="1" lang="en-US" sz="1400" kern="1200" dirty="0">
                          <a:solidFill>
                            <a:schemeClr val="dk1"/>
                          </a:solidFill>
                          <a:latin typeface="+mn-lt"/>
                          <a:ea typeface="+mn-ea"/>
                          <a:cs typeface="+mn-cs"/>
                        </a:rPr>
                        <a:t>DDDSU, S=10D:2G:2U</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176794352"/>
                  </a:ext>
                </a:extLst>
              </a:tr>
              <a:tr h="219795">
                <a:tc>
                  <a:txBody>
                    <a:bodyPr/>
                    <a:lstStyle/>
                    <a:p>
                      <a:pPr algn="l" rtl="0" fontAlgn="ctr"/>
                      <a:r>
                        <a:rPr lang="en-US" sz="1400" u="none" strike="noStrike" dirty="0">
                          <a:effectLst/>
                          <a:latin typeface="+mn-lt"/>
                        </a:rPr>
                        <a:t>SSB configuration</a:t>
                      </a:r>
                      <a:endParaRPr lang="en-US" sz="1400" b="0" i="0" u="none" strike="noStrike" dirty="0">
                        <a:solidFill>
                          <a:srgbClr val="000000"/>
                        </a:solidFill>
                        <a:effectLst/>
                        <a:latin typeface="+mn-lt"/>
                        <a:ea typeface="等线" panose="02010600030101010101" pitchFamily="2" charset="-122"/>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lvl="1" indent="0" algn="ctr" defTabSz="914400" rtl="0" eaLnBrk="1" fontAlgn="ctr" latinLnBrk="0" hangingPunct="1">
                        <a:buFont typeface="Arial" panose="020B0604020202020204" pitchFamily="34" charset="0"/>
                        <a:buNone/>
                      </a:pPr>
                      <a:r>
                        <a:rPr kumimoji="1" lang="en-US" sz="1400" kern="1200" dirty="0">
                          <a:solidFill>
                            <a:schemeClr val="dk1"/>
                          </a:solidFill>
                          <a:latin typeface="+mn-lt"/>
                          <a:ea typeface="+mn-ea"/>
                          <a:cs typeface="+mn-cs"/>
                        </a:rPr>
                        <a:t>Periodicity 20 </a:t>
                      </a:r>
                      <a:r>
                        <a:rPr kumimoji="1" lang="en-US" sz="1400" kern="1200" dirty="0" err="1">
                          <a:solidFill>
                            <a:schemeClr val="dk1"/>
                          </a:solidFill>
                          <a:latin typeface="+mn-lt"/>
                          <a:ea typeface="+mn-ea"/>
                          <a:cs typeface="+mn-cs"/>
                        </a:rPr>
                        <a:t>ms</a:t>
                      </a:r>
                      <a:r>
                        <a:rPr kumimoji="1" lang="en-US" sz="1400" kern="1200" dirty="0">
                          <a:solidFill>
                            <a:schemeClr val="dk1"/>
                          </a:solidFill>
                          <a:latin typeface="+mn-lt"/>
                          <a:ea typeface="+mn-ea"/>
                          <a:cs typeface="+mn-cs"/>
                        </a:rPr>
                        <a:t>, Allocated in first slot within 20ms</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357360575"/>
                  </a:ext>
                </a:extLst>
              </a:tr>
              <a:tr h="219795">
                <a:tc>
                  <a:txBody>
                    <a:bodyPr/>
                    <a:lstStyle/>
                    <a:p>
                      <a:pPr algn="l" rtl="0" fontAlgn="ctr"/>
                      <a:r>
                        <a:rPr lang="en-US" sz="1400" u="none" strike="noStrike" dirty="0">
                          <a:effectLst/>
                          <a:latin typeface="+mn-lt"/>
                        </a:rPr>
                        <a:t>PDCCH duration</a:t>
                      </a:r>
                      <a:endParaRPr lang="en-US" sz="1400" b="0" i="0" u="none" strike="noStrike" dirty="0">
                        <a:solidFill>
                          <a:srgbClr val="000000"/>
                        </a:solidFill>
                        <a:effectLst/>
                        <a:latin typeface="+mn-lt"/>
                        <a:ea typeface="等线" panose="02010600030101010101" pitchFamily="2" charset="-122"/>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lvl="1" indent="0" algn="ctr" defTabSz="914400" rtl="0" eaLnBrk="1" fontAlgn="ctr" latinLnBrk="0" hangingPunct="1">
                        <a:buFont typeface="Arial" panose="020B0604020202020204" pitchFamily="34" charset="0"/>
                        <a:buNone/>
                      </a:pPr>
                      <a:r>
                        <a:rPr kumimoji="1" lang="en-US" sz="1400" kern="1200" dirty="0">
                          <a:solidFill>
                            <a:schemeClr val="dk1"/>
                          </a:solidFill>
                          <a:latin typeface="+mn-lt"/>
                          <a:ea typeface="+mn-ea"/>
                          <a:cs typeface="+mn-cs"/>
                        </a:rPr>
                        <a:t>Symbol #0 in each slot</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272043022"/>
                  </a:ext>
                </a:extLst>
              </a:tr>
              <a:tr h="219795">
                <a:tc>
                  <a:txBody>
                    <a:bodyPr/>
                    <a:lstStyle/>
                    <a:p>
                      <a:pPr algn="l" rtl="0" fontAlgn="ctr"/>
                      <a:r>
                        <a:rPr lang="en-US" sz="1400" u="none" strike="noStrike" dirty="0">
                          <a:effectLst/>
                          <a:latin typeface="+mn-lt"/>
                        </a:rPr>
                        <a:t>PDSCH configuration</a:t>
                      </a:r>
                      <a:endParaRPr lang="en-US" sz="1400" b="0" i="0" u="none" strike="noStrike" dirty="0">
                        <a:solidFill>
                          <a:srgbClr val="000000"/>
                        </a:solidFill>
                        <a:effectLst/>
                        <a:latin typeface="+mn-lt"/>
                        <a:ea typeface="等线" panose="02010600030101010101" pitchFamily="2" charset="-122"/>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171450" indent="-171450" algn="l" rtl="0" fontAlgn="ctr">
                        <a:buFont typeface="Arial" panose="020B0604020202020204" pitchFamily="34" charset="0"/>
                        <a:buChar char="•"/>
                      </a:pPr>
                      <a:r>
                        <a:rPr lang="en-US" sz="1400" u="none" strike="noStrike" dirty="0">
                          <a:effectLst/>
                          <a:latin typeface="+mn-lt"/>
                        </a:rPr>
                        <a:t>Full DL slots: Start symbol 1, Duration 13</a:t>
                      </a:r>
                      <a:endParaRPr lang="en-US" sz="1400" b="0" i="0" u="none" strike="noStrike" dirty="0">
                        <a:solidFill>
                          <a:srgbClr val="000000"/>
                        </a:solidFill>
                        <a:effectLst/>
                        <a:latin typeface="+mn-lt"/>
                        <a:ea typeface="等线" panose="02010600030101010101" pitchFamily="2" charset="-122"/>
                      </a:endParaRPr>
                    </a:p>
                    <a:p>
                      <a:pPr marL="171450" indent="-171450" algn="l" rtl="0" fontAlgn="ctr">
                        <a:buFont typeface="Arial" panose="020B0604020202020204" pitchFamily="34" charset="0"/>
                        <a:buChar char="•"/>
                      </a:pPr>
                      <a:r>
                        <a:rPr lang="en-US" sz="1400" u="none" strike="noStrike" dirty="0">
                          <a:effectLst/>
                          <a:latin typeface="+mn-lt"/>
                        </a:rPr>
                        <a:t>Special slots: Start symbol 1, Duration 9</a:t>
                      </a:r>
                      <a:endParaRPr lang="en-US" sz="1400" b="0" i="0" u="none" strike="noStrike" dirty="0">
                        <a:solidFill>
                          <a:srgbClr val="000000"/>
                        </a:solidFill>
                        <a:effectLst/>
                        <a:latin typeface="+mn-lt"/>
                        <a:ea typeface="等线" panose="02010600030101010101" pitchFamily="2" charset="-122"/>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666603524"/>
                  </a:ext>
                </a:extLst>
              </a:tr>
              <a:tr h="219795">
                <a:tc>
                  <a:txBody>
                    <a:bodyPr/>
                    <a:lstStyle/>
                    <a:p>
                      <a:pPr algn="l" rtl="0" fontAlgn="ctr"/>
                      <a:r>
                        <a:rPr lang="en-US" sz="1400" u="none" strike="noStrike" dirty="0">
                          <a:effectLst/>
                          <a:latin typeface="+mn-lt"/>
                        </a:rPr>
                        <a:t>PDSCH mapping type</a:t>
                      </a:r>
                      <a:endParaRPr lang="en-US" sz="1400" b="0" i="0" u="none" strike="noStrike" dirty="0">
                        <a:solidFill>
                          <a:srgbClr val="000000"/>
                        </a:solidFill>
                        <a:effectLst/>
                        <a:latin typeface="+mn-lt"/>
                        <a:ea typeface="等线" panose="02010600030101010101" pitchFamily="2" charset="-122"/>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lvl="1" indent="0" algn="ctr" defTabSz="914400" rtl="0" eaLnBrk="1" fontAlgn="ctr" latinLnBrk="0" hangingPunct="1">
                        <a:buFont typeface="Arial" panose="020B0604020202020204" pitchFamily="34" charset="0"/>
                        <a:buNone/>
                      </a:pPr>
                      <a:r>
                        <a:rPr kumimoji="1" lang="en-US" sz="1400" kern="1200" dirty="0">
                          <a:solidFill>
                            <a:schemeClr val="dk1"/>
                          </a:solidFill>
                          <a:latin typeface="+mn-lt"/>
                          <a:ea typeface="+mn-ea"/>
                          <a:cs typeface="+mn-cs"/>
                        </a:rPr>
                        <a:t>Type A</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127816531"/>
                  </a:ext>
                </a:extLst>
              </a:tr>
            </a:tbl>
          </a:graphicData>
        </a:graphic>
      </p:graphicFrame>
    </p:spTree>
    <p:extLst>
      <p:ext uri="{BB962C8B-B14F-4D97-AF65-F5344CB8AC3E}">
        <p14:creationId xmlns:p14="http://schemas.microsoft.com/office/powerpoint/2010/main" val="181016479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188640"/>
            <a:ext cx="8229600" cy="1143000"/>
          </a:xfrm>
        </p:spPr>
        <p:txBody>
          <a:bodyPr>
            <a:normAutofit/>
          </a:bodyPr>
          <a:lstStyle/>
          <a:p>
            <a:r>
              <a:rPr lang="en-US" altLang="zh-CN" sz="3200" dirty="0"/>
              <a:t>Agreed simulation parameters in previous meetings #2</a:t>
            </a:r>
            <a:endParaRPr lang="zh-CN" altLang="en-US" sz="3200" dirty="0"/>
          </a:p>
        </p:txBody>
      </p:sp>
      <p:graphicFrame>
        <p:nvGraphicFramePr>
          <p:cNvPr id="10" name="表格 9">
            <a:extLst>
              <a:ext uri="{FF2B5EF4-FFF2-40B4-BE49-F238E27FC236}">
                <a16:creationId xmlns:a16="http://schemas.microsoft.com/office/drawing/2014/main" id="{506B401C-C486-421A-AABD-64BD2E57027A}"/>
              </a:ext>
            </a:extLst>
          </p:cNvPr>
          <p:cNvGraphicFramePr>
            <a:graphicFrameLocks noGrp="1"/>
          </p:cNvGraphicFramePr>
          <p:nvPr>
            <p:extLst>
              <p:ext uri="{D42A27DB-BD31-4B8C-83A1-F6EECF244321}">
                <p14:modId xmlns:p14="http://schemas.microsoft.com/office/powerpoint/2010/main" val="2283242798"/>
              </p:ext>
            </p:extLst>
          </p:nvPr>
        </p:nvGraphicFramePr>
        <p:xfrm>
          <a:off x="746574" y="1556792"/>
          <a:ext cx="7650851" cy="3057655"/>
        </p:xfrm>
        <a:graphic>
          <a:graphicData uri="http://schemas.openxmlformats.org/drawingml/2006/table">
            <a:tbl>
              <a:tblPr>
                <a:tableStyleId>{5C22544A-7EE6-4342-B048-85BDC9FD1C3A}</a:tableStyleId>
              </a:tblPr>
              <a:tblGrid>
                <a:gridCol w="3526412">
                  <a:extLst>
                    <a:ext uri="{9D8B030D-6E8A-4147-A177-3AD203B41FA5}">
                      <a16:colId xmlns:a16="http://schemas.microsoft.com/office/drawing/2014/main" val="3968177726"/>
                    </a:ext>
                  </a:extLst>
                </a:gridCol>
                <a:gridCol w="4124439">
                  <a:extLst>
                    <a:ext uri="{9D8B030D-6E8A-4147-A177-3AD203B41FA5}">
                      <a16:colId xmlns:a16="http://schemas.microsoft.com/office/drawing/2014/main" val="26034238"/>
                    </a:ext>
                  </a:extLst>
                </a:gridCol>
              </a:tblGrid>
              <a:tr h="219795">
                <a:tc>
                  <a:txBody>
                    <a:bodyPr/>
                    <a:lstStyle/>
                    <a:p>
                      <a:pPr algn="ctr" rtl="0" fontAlgn="ctr"/>
                      <a:r>
                        <a:rPr lang="en-US" sz="1400" b="1" u="none" strike="noStrike" dirty="0">
                          <a:effectLst/>
                          <a:latin typeface="+mn-lt"/>
                        </a:rPr>
                        <a:t>Parameter</a:t>
                      </a:r>
                      <a:endParaRPr lang="en-US" sz="1400" b="1" i="0" u="none" strike="noStrike" dirty="0">
                        <a:solidFill>
                          <a:srgbClr val="000000"/>
                        </a:solidFill>
                        <a:effectLst/>
                        <a:latin typeface="+mn-lt"/>
                        <a:ea typeface="等线" panose="02010600030101010101" pitchFamily="2" charset="-122"/>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sz="1400" b="1" u="none" strike="noStrike" dirty="0">
                          <a:effectLst/>
                          <a:latin typeface="+mn-lt"/>
                        </a:rPr>
                        <a:t>Value</a:t>
                      </a:r>
                      <a:endParaRPr lang="en-US" sz="1400" b="1" i="0" u="none" strike="noStrike" dirty="0">
                        <a:solidFill>
                          <a:srgbClr val="000000"/>
                        </a:solidFill>
                        <a:effectLst/>
                        <a:latin typeface="+mn-lt"/>
                        <a:ea typeface="等线" panose="02010600030101010101" pitchFamily="2" charset="-122"/>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348104671"/>
                  </a:ext>
                </a:extLst>
              </a:tr>
              <a:tr h="219795">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GB" altLang="zh-CN" sz="1400" dirty="0"/>
                        <a:t>PRB bundling size and Precoding model</a:t>
                      </a:r>
                      <a:endParaRPr lang="en-US" altLang="zh-CN" sz="1400" dirty="0"/>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171450" lvl="2" indent="-171450" algn="l" defTabSz="914400" rtl="0" eaLnBrk="1" fontAlgn="ctr" latinLnBrk="0" hangingPunct="1">
                        <a:spcAft>
                          <a:spcPct val="0"/>
                        </a:spcAft>
                        <a:buFont typeface="Arial" panose="020B0604020202020204" pitchFamily="34" charset="0"/>
                        <a:buChar char="•"/>
                      </a:pPr>
                      <a:r>
                        <a:rPr kumimoji="1" lang="en-GB" altLang="zh-CN" sz="1400" u="none" strike="noStrike" kern="1200" dirty="0">
                          <a:solidFill>
                            <a:schemeClr val="dk1"/>
                          </a:solidFill>
                          <a:effectLst/>
                          <a:latin typeface="+mn-lt"/>
                          <a:ea typeface="+mn-ea"/>
                          <a:cs typeface="+mn-cs"/>
                        </a:rPr>
                        <a:t>PRB bundling size: 2</a:t>
                      </a:r>
                    </a:p>
                    <a:p>
                      <a:pPr marL="171450" lvl="2" indent="-171450" algn="l" defTabSz="914400" rtl="0" eaLnBrk="1" fontAlgn="ctr" latinLnBrk="0" hangingPunct="1">
                        <a:spcAft>
                          <a:spcPct val="0"/>
                        </a:spcAft>
                        <a:buFont typeface="Arial" panose="020B0604020202020204" pitchFamily="34" charset="0"/>
                        <a:buChar char="•"/>
                      </a:pPr>
                      <a:r>
                        <a:rPr kumimoji="1" lang="en-GB" altLang="zh-CN" sz="1400" u="none" strike="noStrike" kern="1200" dirty="0">
                          <a:solidFill>
                            <a:schemeClr val="dk1"/>
                          </a:solidFill>
                          <a:effectLst/>
                          <a:latin typeface="+mn-lt"/>
                          <a:ea typeface="+mn-ea"/>
                          <a:cs typeface="+mn-cs"/>
                        </a:rPr>
                        <a:t>Precoding model: Random Precoding, per slot , WB granularity</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814931355"/>
                  </a:ext>
                </a:extLst>
              </a:tr>
              <a:tr h="219795">
                <a:tc>
                  <a:txBody>
                    <a:bodyPr/>
                    <a:lstStyle/>
                    <a:p>
                      <a:pPr algn="l" rtl="0" fontAlgn="ctr"/>
                      <a:r>
                        <a:rPr lang="en-US" sz="1400" b="0" i="0" u="none" strike="noStrike" dirty="0">
                          <a:solidFill>
                            <a:srgbClr val="000000"/>
                          </a:solidFill>
                          <a:effectLst/>
                          <a:latin typeface="+mn-lt"/>
                          <a:ea typeface="等线" panose="02010600030101010101" pitchFamily="2" charset="-122"/>
                        </a:rPr>
                        <a:t>DM-RS configuration</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lgn="ctr" defTabSz="914400" rtl="0" eaLnBrk="1" fontAlgn="ctr" latinLnBrk="0" hangingPunct="1">
                        <a:buFont typeface="Arial" panose="020B0604020202020204" pitchFamily="34" charset="0"/>
                        <a:buNone/>
                      </a:pPr>
                      <a:r>
                        <a:rPr kumimoji="1" lang="en-US" altLang="zh-CN" sz="1400" u="none" strike="noStrike" kern="1200" dirty="0">
                          <a:solidFill>
                            <a:schemeClr val="dk1"/>
                          </a:solidFill>
                          <a:effectLst/>
                          <a:latin typeface="+mn-lt"/>
                          <a:ea typeface="+mn-ea"/>
                          <a:cs typeface="+mn-cs"/>
                        </a:rPr>
                        <a:t>Type 1 single symbol front loaded, 1 additional DMRS </a:t>
                      </a:r>
                      <a:endParaRPr kumimoji="1" lang="en-US" sz="1400" u="none" strike="noStrike" kern="1200" dirty="0">
                        <a:solidFill>
                          <a:schemeClr val="dk1"/>
                        </a:solidFill>
                        <a:effectLst/>
                        <a:latin typeface="+mn-lt"/>
                        <a:ea typeface="+mn-ea"/>
                        <a:cs typeface="+mn-cs"/>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701079997"/>
                  </a:ext>
                </a:extLst>
              </a:tr>
              <a:tr h="219795">
                <a:tc>
                  <a:txBody>
                    <a:bodyPr/>
                    <a:lstStyle/>
                    <a:p>
                      <a:pPr algn="l" rtl="0" fontAlgn="ctr"/>
                      <a:r>
                        <a:rPr lang="en-US" sz="1400" u="none" strike="noStrike" dirty="0">
                          <a:effectLst/>
                          <a:latin typeface="+mn-lt"/>
                        </a:rPr>
                        <a:t>PT-RS configuration</a:t>
                      </a:r>
                      <a:endParaRPr lang="en-US" sz="1400" b="0" i="0" u="none" strike="noStrike" dirty="0">
                        <a:solidFill>
                          <a:srgbClr val="000000"/>
                        </a:solidFill>
                        <a:effectLst/>
                        <a:latin typeface="+mn-lt"/>
                        <a:ea typeface="等线" panose="02010600030101010101" pitchFamily="2" charset="-122"/>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171450" indent="-171450" algn="l" rtl="0" fontAlgn="ctr">
                        <a:buFont typeface="Arial" panose="020B0604020202020204" pitchFamily="34" charset="0"/>
                        <a:buChar char="•"/>
                      </a:pPr>
                      <a:r>
                        <a:rPr lang="en-US" sz="1400" u="none" strike="noStrike" dirty="0">
                          <a:effectLst/>
                          <a:latin typeface="+mn-lt"/>
                        </a:rPr>
                        <a:t>per 2PRB in frequency domain</a:t>
                      </a:r>
                      <a:endParaRPr lang="en-US" sz="1400" b="0" i="0" u="none" strike="noStrike" dirty="0">
                        <a:solidFill>
                          <a:srgbClr val="000000"/>
                        </a:solidFill>
                        <a:effectLst/>
                        <a:latin typeface="+mn-lt"/>
                        <a:ea typeface="等线" panose="02010600030101010101" pitchFamily="2" charset="-122"/>
                      </a:endParaRPr>
                    </a:p>
                    <a:p>
                      <a:pPr marL="171450" indent="-171450" algn="l" rtl="0" fontAlgn="ctr">
                        <a:buFont typeface="Arial" panose="020B0604020202020204" pitchFamily="34" charset="0"/>
                        <a:buChar char="•"/>
                      </a:pPr>
                      <a:r>
                        <a:rPr lang="en-US" sz="1400" u="none" strike="noStrike" dirty="0">
                          <a:effectLst/>
                          <a:latin typeface="+mn-lt"/>
                        </a:rPr>
                        <a:t>per symbol in time domain</a:t>
                      </a:r>
                      <a:endParaRPr lang="en-US" sz="1400" b="0" i="0" u="none" strike="noStrike" dirty="0">
                        <a:solidFill>
                          <a:srgbClr val="000000"/>
                        </a:solidFill>
                        <a:effectLst/>
                        <a:latin typeface="+mn-lt"/>
                        <a:ea typeface="等线" panose="02010600030101010101" pitchFamily="2" charset="-122"/>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019427009"/>
                  </a:ext>
                </a:extLst>
              </a:tr>
              <a:tr h="219795">
                <a:tc>
                  <a:txBody>
                    <a:bodyPr/>
                    <a:lstStyle/>
                    <a:p>
                      <a:pPr algn="l" rtl="0" fontAlgn="ctr"/>
                      <a:r>
                        <a:rPr lang="en-US" sz="1400" u="none" strike="noStrike" dirty="0">
                          <a:effectLst/>
                          <a:latin typeface="+mn-lt"/>
                        </a:rPr>
                        <a:t>TRS configuration</a:t>
                      </a:r>
                      <a:endParaRPr lang="en-US" sz="1400" b="0" i="0" u="none" strike="noStrike" dirty="0">
                        <a:solidFill>
                          <a:srgbClr val="000000"/>
                        </a:solidFill>
                        <a:effectLst/>
                        <a:latin typeface="+mn-lt"/>
                        <a:ea typeface="等线" panose="02010600030101010101" pitchFamily="2" charset="-122"/>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sz="1400" u="none" strike="noStrike" dirty="0">
                          <a:effectLst/>
                          <a:latin typeface="+mn-lt"/>
                        </a:rPr>
                        <a:t>20 </a:t>
                      </a:r>
                      <a:r>
                        <a:rPr lang="en-US" sz="1400" u="none" strike="noStrike" dirty="0" err="1">
                          <a:effectLst/>
                          <a:latin typeface="+mn-lt"/>
                        </a:rPr>
                        <a:t>ms</a:t>
                      </a:r>
                      <a:r>
                        <a:rPr lang="en-US" sz="1400" u="none" strike="noStrike" dirty="0">
                          <a:effectLst/>
                          <a:latin typeface="+mn-lt"/>
                        </a:rPr>
                        <a:t> periodicity, 2 slots, Offset 10 </a:t>
                      </a:r>
                      <a:r>
                        <a:rPr lang="en-US" sz="1400" u="none" strike="noStrike" dirty="0" err="1">
                          <a:effectLst/>
                          <a:latin typeface="+mn-lt"/>
                        </a:rPr>
                        <a:t>ms</a:t>
                      </a:r>
                      <a:endParaRPr lang="en-US" sz="1400" b="0" i="0" u="none" strike="noStrike" dirty="0">
                        <a:solidFill>
                          <a:srgbClr val="000000"/>
                        </a:solidFill>
                        <a:effectLst/>
                        <a:latin typeface="+mn-lt"/>
                        <a:ea typeface="等线" panose="02010600030101010101" pitchFamily="2" charset="-122"/>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067753640"/>
                  </a:ext>
                </a:extLst>
              </a:tr>
              <a:tr h="219795">
                <a:tc>
                  <a:txBody>
                    <a:bodyPr/>
                    <a:lstStyle/>
                    <a:p>
                      <a:pPr algn="l" rtl="0" fontAlgn="ctr"/>
                      <a:r>
                        <a:rPr lang="en-US" sz="1400" u="none" strike="noStrike" dirty="0">
                          <a:effectLst/>
                          <a:latin typeface="+mn-lt"/>
                        </a:rPr>
                        <a:t>Overhead for TBS determination</a:t>
                      </a:r>
                      <a:endParaRPr lang="en-US" sz="1400" b="0" i="0" u="none" strike="noStrike" dirty="0">
                        <a:solidFill>
                          <a:srgbClr val="000000"/>
                        </a:solidFill>
                        <a:effectLst/>
                        <a:latin typeface="+mn-lt"/>
                        <a:ea typeface="等线" panose="02010600030101010101" pitchFamily="2" charset="-122"/>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altLang="zh-CN" sz="1400" u="none" strike="noStrike" dirty="0">
                          <a:effectLst/>
                          <a:latin typeface="+mn-lt"/>
                        </a:rPr>
                        <a:t>6</a:t>
                      </a:r>
                      <a:endParaRPr lang="en-US" altLang="zh-CN" sz="1400" b="0" i="0" u="none" strike="noStrike" dirty="0">
                        <a:solidFill>
                          <a:srgbClr val="000000"/>
                        </a:solidFill>
                        <a:effectLst/>
                        <a:latin typeface="+mn-lt"/>
                        <a:ea typeface="等线" panose="02010600030101010101" pitchFamily="2" charset="-122"/>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712610114"/>
                  </a:ext>
                </a:extLst>
              </a:tr>
              <a:tr h="219795">
                <a:tc>
                  <a:txBody>
                    <a:bodyPr/>
                    <a:lstStyle/>
                    <a:p>
                      <a:pPr algn="l" rtl="0" fontAlgn="ctr"/>
                      <a:r>
                        <a:rPr lang="en-US" sz="1400" u="none" strike="noStrike" dirty="0">
                          <a:effectLst/>
                          <a:latin typeface="+mn-lt"/>
                        </a:rPr>
                        <a:t>HARQ RV sequence</a:t>
                      </a:r>
                      <a:endParaRPr lang="en-US" sz="1400" b="0" i="0" u="none" strike="noStrike" dirty="0">
                        <a:solidFill>
                          <a:srgbClr val="000000"/>
                        </a:solidFill>
                        <a:effectLst/>
                        <a:latin typeface="+mn-lt"/>
                        <a:ea typeface="等线" panose="02010600030101010101" pitchFamily="2" charset="-122"/>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altLang="zh-CN" sz="1400" u="none" strike="noStrike" dirty="0">
                          <a:effectLst/>
                          <a:latin typeface="+mn-lt"/>
                        </a:rPr>
                        <a:t>{0, 2, 3, 1}</a:t>
                      </a:r>
                      <a:endParaRPr lang="en-US" altLang="zh-CN" sz="1400" b="0" i="0" u="none" strike="noStrike" dirty="0">
                        <a:solidFill>
                          <a:srgbClr val="000000"/>
                        </a:solidFill>
                        <a:effectLst/>
                        <a:latin typeface="+mn-lt"/>
                        <a:ea typeface="等线" panose="02010600030101010101" pitchFamily="2" charset="-122"/>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457527679"/>
                  </a:ext>
                </a:extLst>
              </a:tr>
              <a:tr h="219795">
                <a:tc>
                  <a:txBody>
                    <a:bodyPr/>
                    <a:lstStyle/>
                    <a:p>
                      <a:pPr algn="l" rtl="0" fontAlgn="ctr"/>
                      <a:r>
                        <a:rPr lang="en-US" sz="1400" b="0" i="0" u="none" strike="noStrike" dirty="0">
                          <a:solidFill>
                            <a:srgbClr val="000000"/>
                          </a:solidFill>
                          <a:effectLst/>
                          <a:latin typeface="+mn-lt"/>
                          <a:ea typeface="等线" panose="02010600030101010101" pitchFamily="2" charset="-122"/>
                        </a:rPr>
                        <a:t>HARQ process number</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altLang="zh-CN" sz="1400" b="0" i="0" u="none" strike="noStrike" dirty="0">
                          <a:solidFill>
                            <a:srgbClr val="000000"/>
                          </a:solidFill>
                          <a:effectLst/>
                          <a:latin typeface="+mn-lt"/>
                          <a:ea typeface="等线" panose="02010600030101010101" pitchFamily="2" charset="-122"/>
                        </a:rPr>
                        <a:t>8</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795028525"/>
                  </a:ext>
                </a:extLst>
              </a:tr>
              <a:tr h="219795">
                <a:tc>
                  <a:txBody>
                    <a:bodyPr/>
                    <a:lstStyle/>
                    <a:p>
                      <a:pPr algn="l" rtl="0" fontAlgn="ctr"/>
                      <a:r>
                        <a:rPr lang="en-US" sz="1400" u="none" strike="noStrike" dirty="0">
                          <a:effectLst/>
                          <a:latin typeface="+mn-lt"/>
                        </a:rPr>
                        <a:t>Receiver assumption</a:t>
                      </a:r>
                      <a:endParaRPr lang="en-US" sz="1400" b="0" i="0" u="none" strike="noStrike" dirty="0">
                        <a:solidFill>
                          <a:srgbClr val="000000"/>
                        </a:solidFill>
                        <a:effectLst/>
                        <a:latin typeface="+mn-lt"/>
                        <a:ea typeface="等线" panose="02010600030101010101" pitchFamily="2" charset="-122"/>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sz="1400" u="none" strike="noStrike" dirty="0">
                          <a:effectLst/>
                          <a:latin typeface="+mn-lt"/>
                        </a:rPr>
                        <a:t>MMSE-IRC</a:t>
                      </a:r>
                      <a:endParaRPr lang="en-US" sz="1400" b="0" i="0" u="none" strike="noStrike" dirty="0">
                        <a:solidFill>
                          <a:srgbClr val="000000"/>
                        </a:solidFill>
                        <a:effectLst/>
                        <a:latin typeface="+mn-lt"/>
                        <a:ea typeface="等线" panose="02010600030101010101" pitchFamily="2" charset="-122"/>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973998522"/>
                  </a:ext>
                </a:extLst>
              </a:tr>
              <a:tr h="219795">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US" altLang="zh-CN" sz="1400" dirty="0"/>
                        <a:t>MIMO configuration</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lvl="1" indent="0" algn="ctr" defTabSz="914400" rtl="0" eaLnBrk="1" fontAlgn="ctr" latinLnBrk="0" hangingPunct="1">
                        <a:buFont typeface="Arial" panose="020B0604020202020204" pitchFamily="34" charset="0"/>
                        <a:buNone/>
                      </a:pPr>
                      <a:r>
                        <a:rPr lang="en-US" altLang="zh-CN" sz="1400" dirty="0"/>
                        <a:t>2Tx 2Rx ULA low</a:t>
                      </a:r>
                      <a:endParaRPr kumimoji="1" lang="en-US" altLang="zh-CN" sz="1400" u="none" strike="sngStrike" kern="1200" dirty="0">
                        <a:solidFill>
                          <a:srgbClr val="FF0000"/>
                        </a:solidFill>
                        <a:effectLst/>
                        <a:latin typeface="+mn-lt"/>
                        <a:ea typeface="+mn-ea"/>
                        <a:cs typeface="+mn-cs"/>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793724242"/>
                  </a:ext>
                </a:extLst>
              </a:tr>
              <a:tr h="219795">
                <a:tc>
                  <a:txBody>
                    <a:bodyPr/>
                    <a:lstStyle/>
                    <a:p>
                      <a:pPr algn="l" rtl="0" fontAlgn="ctr"/>
                      <a:r>
                        <a:rPr lang="en-US" sz="1400" u="none" strike="noStrike">
                          <a:effectLst/>
                          <a:latin typeface="+mn-lt"/>
                        </a:rPr>
                        <a:t>Test metric</a:t>
                      </a:r>
                      <a:endParaRPr lang="en-US" sz="1400" b="0" i="0" u="none" strike="noStrike">
                        <a:solidFill>
                          <a:srgbClr val="000000"/>
                        </a:solidFill>
                        <a:effectLst/>
                        <a:latin typeface="+mn-lt"/>
                        <a:ea typeface="等线" panose="02010600030101010101" pitchFamily="2" charset="-122"/>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sz="1400" u="none" strike="noStrike" dirty="0">
                          <a:effectLst/>
                          <a:latin typeface="+mn-lt"/>
                        </a:rPr>
                        <a:t>70% of max TP</a:t>
                      </a:r>
                      <a:endParaRPr lang="en-US" sz="1400" b="0" i="0" u="none" strike="noStrike" dirty="0">
                        <a:solidFill>
                          <a:srgbClr val="000000"/>
                        </a:solidFill>
                        <a:effectLst/>
                        <a:latin typeface="+mn-lt"/>
                        <a:ea typeface="等线" panose="02010600030101010101" pitchFamily="2" charset="-122"/>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524771271"/>
                  </a:ext>
                </a:extLst>
              </a:tr>
            </a:tbl>
          </a:graphicData>
        </a:graphic>
      </p:graphicFrame>
    </p:spTree>
    <p:extLst>
      <p:ext uri="{BB962C8B-B14F-4D97-AF65-F5344CB8AC3E}">
        <p14:creationId xmlns:p14="http://schemas.microsoft.com/office/powerpoint/2010/main" val="1708572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0A6F2A-59FF-48C3-AB74-C5AEC70CF6D7}"/>
              </a:ext>
            </a:extLst>
          </p:cNvPr>
          <p:cNvSpPr>
            <a:spLocks noGrp="1"/>
          </p:cNvSpPr>
          <p:nvPr>
            <p:ph type="title"/>
          </p:nvPr>
        </p:nvSpPr>
        <p:spPr>
          <a:xfrm>
            <a:off x="457200" y="260648"/>
            <a:ext cx="8229600" cy="1143000"/>
          </a:xfrm>
        </p:spPr>
        <p:txBody>
          <a:bodyPr>
            <a:normAutofit/>
          </a:bodyPr>
          <a:lstStyle/>
          <a:p>
            <a:r>
              <a:rPr lang="en-GB" altLang="zh-CN" sz="3200" dirty="0"/>
              <a:t>SDR Requirements</a:t>
            </a:r>
            <a:endParaRPr lang="sv-SE" sz="3200" dirty="0"/>
          </a:p>
        </p:txBody>
      </p:sp>
      <p:sp>
        <p:nvSpPr>
          <p:cNvPr id="3" name="Content Placeholder 2">
            <a:extLst>
              <a:ext uri="{FF2B5EF4-FFF2-40B4-BE49-F238E27FC236}">
                <a16:creationId xmlns:a16="http://schemas.microsoft.com/office/drawing/2014/main" id="{0E765370-9A11-44A5-B155-31A04E4AFA94}"/>
              </a:ext>
            </a:extLst>
          </p:cNvPr>
          <p:cNvSpPr>
            <a:spLocks noGrp="1"/>
          </p:cNvSpPr>
          <p:nvPr>
            <p:ph idx="1"/>
          </p:nvPr>
        </p:nvSpPr>
        <p:spPr>
          <a:xfrm>
            <a:off x="457200" y="1380431"/>
            <a:ext cx="8229600" cy="4525963"/>
          </a:xfrm>
        </p:spPr>
        <p:txBody>
          <a:bodyPr>
            <a:normAutofit lnSpcReduction="10000"/>
          </a:bodyPr>
          <a:lstStyle/>
          <a:p>
            <a:pPr marL="342900" lvl="0" indent="-342900" algn="just">
              <a:spcBef>
                <a:spcPts val="600"/>
              </a:spcBef>
              <a:spcAft>
                <a:spcPts val="600"/>
              </a:spcAft>
              <a:buFont typeface="Arial" panose="020B0604020202020204" pitchFamily="34" charset="0"/>
              <a:buChar char="•"/>
              <a:tabLst>
                <a:tab pos="457200" algn="l"/>
                <a:tab pos="914400" algn="l"/>
              </a:tabLst>
            </a:pPr>
            <a:r>
              <a:rPr lang="en-GB" altLang="zh-CN" sz="2000" dirty="0"/>
              <a:t>Whether to define SDR requirements for FR2 256QAM</a:t>
            </a:r>
            <a:endParaRPr lang="zh-CN" altLang="zh-CN" sz="2000" dirty="0"/>
          </a:p>
          <a:p>
            <a:pPr marL="742950" lvl="1" indent="-285750">
              <a:spcAft>
                <a:spcPts val="500"/>
              </a:spcAft>
              <a:buFont typeface="Arial" panose="020B0604020202020204" pitchFamily="34" charset="0"/>
              <a:buChar char="–"/>
              <a:tabLst>
                <a:tab pos="307340" algn="l"/>
                <a:tab pos="450215" algn="l"/>
              </a:tabLst>
            </a:pPr>
            <a:r>
              <a:rPr lang="en-GB" altLang="zh-CN" sz="2000" dirty="0"/>
              <a:t>Option 1: </a:t>
            </a:r>
            <a:r>
              <a:rPr lang="en-US" altLang="zh-CN" sz="2000" dirty="0"/>
              <a:t>Add 256QAM (modulation format of 8) to </a:t>
            </a:r>
            <a:r>
              <a:rPr lang="en-GB" altLang="zh-CN" sz="2000" dirty="0"/>
              <a:t>FR2 SDR requirements</a:t>
            </a:r>
            <a:endParaRPr lang="zh-CN" altLang="zh-CN" sz="2000" dirty="0"/>
          </a:p>
          <a:p>
            <a:pPr marL="742950" lvl="1" indent="-285750">
              <a:spcAft>
                <a:spcPts val="500"/>
              </a:spcAft>
              <a:buFont typeface="Arial" panose="020B0604020202020204" pitchFamily="34" charset="0"/>
              <a:buChar char="–"/>
              <a:tabLst>
                <a:tab pos="307340" algn="l"/>
                <a:tab pos="450215" algn="l"/>
              </a:tabLst>
            </a:pPr>
            <a:r>
              <a:rPr lang="en-GB" altLang="zh-CN" sz="2000" dirty="0"/>
              <a:t>Option 2: Not to define FR2 SDR requirements for 256QAM</a:t>
            </a:r>
            <a:endParaRPr lang="zh-CN" altLang="zh-CN" sz="2000" dirty="0"/>
          </a:p>
          <a:p>
            <a:endParaRPr lang="en-GB" altLang="zh-CN" sz="2000" dirty="0"/>
          </a:p>
          <a:p>
            <a:pPr marL="342900" lvl="1" indent="-342900">
              <a:buFont typeface="Arial" pitchFamily="34" charset="0"/>
              <a:buChar char="•"/>
            </a:pPr>
            <a:r>
              <a:rPr lang="en-GB" altLang="zh-CN" sz="2000" dirty="0"/>
              <a:t>If it is agreed to define SDR requirements, consider the following test parameters:</a:t>
            </a:r>
          </a:p>
          <a:p>
            <a:pPr lvl="1"/>
            <a:r>
              <a:rPr lang="en-GB" altLang="zh-CN" sz="2000" dirty="0"/>
              <a:t>MCS and rank</a:t>
            </a:r>
          </a:p>
          <a:p>
            <a:pPr lvl="2" eaLnBrk="0" fontAlgn="base" hangingPunct="0">
              <a:spcAft>
                <a:spcPct val="0"/>
              </a:spcAft>
            </a:pPr>
            <a:r>
              <a:rPr kumimoji="0" lang="en-US" altLang="zh-CN" sz="2000" kern="0" dirty="0"/>
              <a:t>Option 1:Add MCS indexes 26, 21, 20 and 11 in MCS table 2 for both 1 and 2 MIMO layers in the Table 7.5A.1-3. </a:t>
            </a:r>
            <a:r>
              <a:rPr kumimoji="0" lang="en-GB" altLang="zh-CN" sz="2000" kern="0" dirty="0"/>
              <a:t>Run simulations to derive the required SNR at 85% throughput for MCS 20 to MCS 26 in MCS table 2, with both 1 layer and 2 layers.</a:t>
            </a:r>
            <a:r>
              <a:rPr kumimoji="0" lang="en-US" altLang="zh-CN" sz="2000" kern="0" dirty="0"/>
              <a:t> </a:t>
            </a:r>
          </a:p>
          <a:p>
            <a:pPr lvl="2" eaLnBrk="0" fontAlgn="base" hangingPunct="0">
              <a:spcAft>
                <a:spcPct val="0"/>
              </a:spcAft>
            </a:pPr>
            <a:r>
              <a:rPr kumimoji="0" lang="en-US" altLang="zh-CN" sz="2000" kern="0" dirty="0"/>
              <a:t>Other options are not precluded.</a:t>
            </a:r>
          </a:p>
          <a:p>
            <a:pPr marL="914400" lvl="2" indent="0" eaLnBrk="0" fontAlgn="base" hangingPunct="0">
              <a:spcAft>
                <a:spcPct val="0"/>
              </a:spcAft>
              <a:buNone/>
            </a:pPr>
            <a:endParaRPr kumimoji="0" lang="en-US" altLang="zh-CN" sz="2000" kern="0" dirty="0"/>
          </a:p>
        </p:txBody>
      </p:sp>
    </p:spTree>
    <p:extLst>
      <p:ext uri="{BB962C8B-B14F-4D97-AF65-F5344CB8AC3E}">
        <p14:creationId xmlns:p14="http://schemas.microsoft.com/office/powerpoint/2010/main" val="157622162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0A6F2A-59FF-48C3-AB74-C5AEC70CF6D7}"/>
              </a:ext>
            </a:extLst>
          </p:cNvPr>
          <p:cNvSpPr>
            <a:spLocks noGrp="1"/>
          </p:cNvSpPr>
          <p:nvPr>
            <p:ph type="title"/>
          </p:nvPr>
        </p:nvSpPr>
        <p:spPr>
          <a:xfrm>
            <a:off x="539552" y="-171400"/>
            <a:ext cx="8229600" cy="1143000"/>
          </a:xfrm>
        </p:spPr>
        <p:txBody>
          <a:bodyPr>
            <a:normAutofit/>
          </a:bodyPr>
          <a:lstStyle/>
          <a:p>
            <a:r>
              <a:rPr lang="en-GB" altLang="zh-CN" sz="3200" dirty="0"/>
              <a:t>CQI reporting Requirements</a:t>
            </a:r>
            <a:endParaRPr lang="sv-SE" sz="3200" dirty="0"/>
          </a:p>
        </p:txBody>
      </p:sp>
      <p:sp>
        <p:nvSpPr>
          <p:cNvPr id="3" name="Content Placeholder 2">
            <a:extLst>
              <a:ext uri="{FF2B5EF4-FFF2-40B4-BE49-F238E27FC236}">
                <a16:creationId xmlns:a16="http://schemas.microsoft.com/office/drawing/2014/main" id="{0E765370-9A11-44A5-B155-31A04E4AFA94}"/>
              </a:ext>
            </a:extLst>
          </p:cNvPr>
          <p:cNvSpPr>
            <a:spLocks noGrp="1"/>
          </p:cNvSpPr>
          <p:nvPr>
            <p:ph idx="1"/>
          </p:nvPr>
        </p:nvSpPr>
        <p:spPr>
          <a:xfrm>
            <a:off x="287524" y="764704"/>
            <a:ext cx="8568952" cy="4525963"/>
          </a:xfrm>
        </p:spPr>
        <p:txBody>
          <a:bodyPr>
            <a:noAutofit/>
          </a:bodyPr>
          <a:lstStyle/>
          <a:p>
            <a:r>
              <a:rPr lang="en-GB" altLang="zh-CN" sz="1800" dirty="0"/>
              <a:t>Whether to define FR2 CQI reporting requirements for CQI table 2</a:t>
            </a:r>
          </a:p>
          <a:p>
            <a:pPr lvl="1">
              <a:spcAft>
                <a:spcPts val="500"/>
              </a:spcAft>
              <a:tabLst>
                <a:tab pos="307340" algn="l"/>
                <a:tab pos="450215" algn="l"/>
                <a:tab pos="914400" algn="l"/>
                <a:tab pos="1371600" algn="l"/>
              </a:tabLst>
            </a:pPr>
            <a:r>
              <a:rPr lang="en-GB" altLang="zh-CN" sz="1800" dirty="0"/>
              <a:t>In the next meeting, decide whether to introduce the requirements for AWGN and/or fading conditions based on the simulation results under 50MHz CBW:</a:t>
            </a:r>
            <a:endParaRPr lang="zh-CN" altLang="zh-CN" sz="1800" dirty="0"/>
          </a:p>
          <a:p>
            <a:pPr lvl="2" indent="-342900" hangingPunct="0">
              <a:spcAft>
                <a:spcPts val="500"/>
              </a:spcAft>
              <a:buFont typeface="Wingdings" panose="05000000000000000000" pitchFamily="2" charset="2"/>
              <a:buChar char=""/>
              <a:tabLst>
                <a:tab pos="1371600" algn="l"/>
              </a:tabLst>
            </a:pPr>
            <a:r>
              <a:rPr lang="en-GB" altLang="zh-CN" sz="1600" dirty="0"/>
              <a:t>For AWGN condition, companies are encouraged to simulate the required SNR for achieving median CQI of [11, 12 and 13] in CQI table 2.</a:t>
            </a:r>
            <a:endParaRPr lang="zh-CN" altLang="zh-CN" sz="1600" dirty="0"/>
          </a:p>
          <a:p>
            <a:pPr lvl="2" indent="-342900" hangingPunct="0">
              <a:spcAft>
                <a:spcPts val="500"/>
              </a:spcAft>
              <a:buFont typeface="Wingdings" panose="05000000000000000000" pitchFamily="2" charset="2"/>
              <a:buChar char=""/>
              <a:tabLst>
                <a:tab pos="1371600" algn="l"/>
              </a:tabLst>
            </a:pPr>
            <a:r>
              <a:rPr lang="en-GB" altLang="zh-CN" sz="1600" dirty="0"/>
              <a:t>For fading condition, companies are encouraged to simulate the required SNR </a:t>
            </a:r>
            <a:r>
              <a:rPr lang="en-US" altLang="zh-CN" sz="1600" dirty="0"/>
              <a:t>where CQI indices corresponding to 256QAM (i.e., 12 and higher) in CQI table 2 can be reported with at least [10%] probability.</a:t>
            </a:r>
            <a:endParaRPr lang="zh-CN" altLang="zh-CN" sz="1600" dirty="0"/>
          </a:p>
          <a:p>
            <a:pPr lvl="1"/>
            <a:r>
              <a:rPr lang="en-GB" altLang="zh-CN" sz="1800" dirty="0"/>
              <a:t>If it is agreed to define FR2 CQI reporting test for CQI table 2, use channel bandwidth of 50MHz.</a:t>
            </a:r>
          </a:p>
          <a:p>
            <a:pPr marL="342900" lvl="1" indent="-342900">
              <a:buFont typeface="Arial" pitchFamily="34" charset="0"/>
              <a:buChar char="•"/>
            </a:pPr>
            <a:r>
              <a:rPr lang="en-GB" altLang="zh-CN" sz="1800" dirty="0"/>
              <a:t>If it is agreed to define FR2 CQI reporting for CQI table 2, consider the following test applicability:</a:t>
            </a:r>
          </a:p>
          <a:p>
            <a:pPr lvl="1">
              <a:spcAft>
                <a:spcPts val="500"/>
              </a:spcAft>
              <a:tabLst>
                <a:tab pos="1371600" algn="l"/>
              </a:tabLst>
            </a:pPr>
            <a:r>
              <a:rPr lang="en-GB" altLang="zh-CN" sz="1800" dirty="0"/>
              <a:t>If UE passes the test with CQI Table 2, then it can skip the corresponding test with CQI Table 1</a:t>
            </a:r>
            <a:endParaRPr lang="zh-CN" altLang="zh-CN" sz="1800" dirty="0"/>
          </a:p>
          <a:p>
            <a:pPr lvl="1"/>
            <a:r>
              <a:rPr lang="en-GB" altLang="zh-CN" sz="1800" dirty="0"/>
              <a:t>Note: Similar to the existing CQI table 1 test, the test for CQI Table 2 will cover both lower SNR and higher SNR.</a:t>
            </a:r>
          </a:p>
          <a:p>
            <a:pPr marL="914400" lvl="2" indent="0">
              <a:buNone/>
            </a:pPr>
            <a:endParaRPr lang="en-GB" altLang="zh-CN" dirty="0"/>
          </a:p>
          <a:p>
            <a:pPr lvl="1"/>
            <a:endParaRPr lang="en-US" altLang="zh-CN" sz="3200" dirty="0"/>
          </a:p>
          <a:p>
            <a:endParaRPr lang="en-GB" altLang="zh-CN" dirty="0"/>
          </a:p>
        </p:txBody>
      </p:sp>
    </p:spTree>
    <p:extLst>
      <p:ext uri="{BB962C8B-B14F-4D97-AF65-F5344CB8AC3E}">
        <p14:creationId xmlns:p14="http://schemas.microsoft.com/office/powerpoint/2010/main" val="23390945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0A6F2A-59FF-48C3-AB74-C5AEC70CF6D7}"/>
              </a:ext>
            </a:extLst>
          </p:cNvPr>
          <p:cNvSpPr>
            <a:spLocks noGrp="1"/>
          </p:cNvSpPr>
          <p:nvPr>
            <p:ph type="title"/>
          </p:nvPr>
        </p:nvSpPr>
        <p:spPr>
          <a:xfrm>
            <a:off x="539552" y="-171400"/>
            <a:ext cx="8229600" cy="1143000"/>
          </a:xfrm>
        </p:spPr>
        <p:txBody>
          <a:bodyPr>
            <a:normAutofit/>
          </a:bodyPr>
          <a:lstStyle/>
          <a:p>
            <a:r>
              <a:rPr lang="en-GB" altLang="zh-CN" sz="3200" dirty="0"/>
              <a:t>CQI reporting Requirements cont’d</a:t>
            </a:r>
            <a:endParaRPr lang="sv-SE" sz="3200" dirty="0"/>
          </a:p>
        </p:txBody>
      </p:sp>
      <p:sp>
        <p:nvSpPr>
          <p:cNvPr id="3" name="Content Placeholder 2">
            <a:extLst>
              <a:ext uri="{FF2B5EF4-FFF2-40B4-BE49-F238E27FC236}">
                <a16:creationId xmlns:a16="http://schemas.microsoft.com/office/drawing/2014/main" id="{0E765370-9A11-44A5-B155-31A04E4AFA94}"/>
              </a:ext>
            </a:extLst>
          </p:cNvPr>
          <p:cNvSpPr>
            <a:spLocks noGrp="1"/>
          </p:cNvSpPr>
          <p:nvPr>
            <p:ph idx="1"/>
          </p:nvPr>
        </p:nvSpPr>
        <p:spPr>
          <a:xfrm>
            <a:off x="287524" y="764704"/>
            <a:ext cx="8568952" cy="4525963"/>
          </a:xfrm>
        </p:spPr>
        <p:txBody>
          <a:bodyPr>
            <a:noAutofit/>
          </a:bodyPr>
          <a:lstStyle/>
          <a:p>
            <a:r>
              <a:rPr lang="en-GB" altLang="zh-CN" sz="1600" dirty="0"/>
              <a:t>If it is agreed to define FR2 CQI reporting for CQI table 2, consider the following test parameters:</a:t>
            </a:r>
          </a:p>
          <a:p>
            <a:pPr lvl="1">
              <a:spcAft>
                <a:spcPts val="500"/>
              </a:spcAft>
              <a:tabLst>
                <a:tab pos="307340" algn="l"/>
                <a:tab pos="450215" algn="l"/>
              </a:tabLst>
            </a:pPr>
            <a:r>
              <a:rPr lang="en-GB" altLang="zh-CN" sz="1600" dirty="0"/>
              <a:t>SNR testing point for the higher SNR:</a:t>
            </a:r>
            <a:endParaRPr lang="zh-CN" altLang="zh-CN" sz="1600" dirty="0"/>
          </a:p>
          <a:p>
            <a:pPr lvl="2">
              <a:spcAft>
                <a:spcPts val="500"/>
              </a:spcAft>
              <a:buFont typeface="Wingdings" panose="05000000000000000000" pitchFamily="2" charset="2"/>
              <a:buChar char="ü"/>
              <a:tabLst>
                <a:tab pos="307340" algn="l"/>
                <a:tab pos="450215" algn="l"/>
                <a:tab pos="1371600" algn="l"/>
              </a:tabLst>
            </a:pPr>
            <a:r>
              <a:rPr lang="en-GB" altLang="zh-CN" sz="1600" dirty="0"/>
              <a:t>For AWGN condition:</a:t>
            </a:r>
            <a:endParaRPr lang="zh-CN" altLang="zh-CN" sz="1600" dirty="0"/>
          </a:p>
          <a:p>
            <a:pPr lvl="3">
              <a:spcAft>
                <a:spcPts val="500"/>
              </a:spcAft>
              <a:buFont typeface="Courier New" panose="02070309020205020404" pitchFamily="49" charset="0"/>
              <a:buChar char="o"/>
              <a:tabLst>
                <a:tab pos="307340" algn="l"/>
                <a:tab pos="450215" algn="l"/>
                <a:tab pos="1371600" algn="l"/>
              </a:tabLst>
            </a:pPr>
            <a:r>
              <a:rPr lang="en-GB" altLang="zh-CN" sz="1600" dirty="0"/>
              <a:t>Option 1: 19/20 dB</a:t>
            </a:r>
          </a:p>
          <a:p>
            <a:pPr lvl="3">
              <a:spcAft>
                <a:spcPts val="500"/>
              </a:spcAft>
              <a:buFont typeface="Courier New" panose="02070309020205020404" pitchFamily="49" charset="0"/>
              <a:buChar char="o"/>
              <a:tabLst>
                <a:tab pos="307340" algn="l"/>
                <a:tab pos="450215" algn="l"/>
                <a:tab pos="1371600" algn="l"/>
              </a:tabLst>
            </a:pPr>
            <a:r>
              <a:rPr lang="en-GB" altLang="zh-CN" sz="1600" dirty="0"/>
              <a:t>Other options are not precluded.</a:t>
            </a:r>
            <a:endParaRPr lang="zh-CN" altLang="zh-CN" sz="1600" dirty="0"/>
          </a:p>
          <a:p>
            <a:pPr lvl="2">
              <a:spcAft>
                <a:spcPts val="500"/>
              </a:spcAft>
              <a:buFont typeface="Wingdings" panose="05000000000000000000" pitchFamily="2" charset="2"/>
              <a:buChar char="ü"/>
              <a:tabLst>
                <a:tab pos="307340" algn="l"/>
                <a:tab pos="450215" algn="l"/>
                <a:tab pos="1371600" algn="l"/>
              </a:tabLst>
            </a:pPr>
            <a:r>
              <a:rPr lang="en-GB" altLang="zh-CN" sz="1600" dirty="0"/>
              <a:t>For fading condition:</a:t>
            </a:r>
            <a:endParaRPr lang="zh-CN" altLang="zh-CN" sz="1600" dirty="0"/>
          </a:p>
          <a:p>
            <a:pPr lvl="3">
              <a:spcAft>
                <a:spcPts val="500"/>
              </a:spcAft>
              <a:buFont typeface="Courier New" panose="02070309020205020404" pitchFamily="49" charset="0"/>
              <a:buChar char="o"/>
              <a:tabLst>
                <a:tab pos="307340" algn="l"/>
                <a:tab pos="450215" algn="l"/>
                <a:tab pos="1371600" algn="l"/>
              </a:tabLst>
            </a:pPr>
            <a:r>
              <a:rPr lang="en-GB" altLang="zh-CN" sz="1600" dirty="0"/>
              <a:t>Option 1: 17/18 dB</a:t>
            </a:r>
          </a:p>
          <a:p>
            <a:pPr lvl="3">
              <a:spcAft>
                <a:spcPts val="500"/>
              </a:spcAft>
              <a:buFont typeface="Courier New" panose="02070309020205020404" pitchFamily="49" charset="0"/>
              <a:buChar char="o"/>
              <a:tabLst>
                <a:tab pos="307340" algn="l"/>
                <a:tab pos="450215" algn="l"/>
                <a:tab pos="1371600" algn="l"/>
              </a:tabLst>
            </a:pPr>
            <a:r>
              <a:rPr lang="en-GB" altLang="zh-CN" sz="1600" dirty="0"/>
              <a:t>Other options are not precluded.</a:t>
            </a:r>
            <a:endParaRPr lang="zh-CN" altLang="zh-CN" sz="1600" dirty="0"/>
          </a:p>
          <a:p>
            <a:pPr lvl="2">
              <a:spcAft>
                <a:spcPts val="500"/>
              </a:spcAft>
              <a:buFont typeface="Wingdings" panose="05000000000000000000" pitchFamily="2" charset="2"/>
              <a:buChar char="ü"/>
              <a:tabLst>
                <a:tab pos="307340" algn="l"/>
                <a:tab pos="450215" algn="l"/>
                <a:tab pos="1371600" algn="l"/>
              </a:tabLst>
            </a:pPr>
            <a:r>
              <a:rPr lang="en-GB" altLang="zh-CN" sz="1600" dirty="0"/>
              <a:t>Decide in the next meeting based on more simulation results.</a:t>
            </a:r>
            <a:endParaRPr kumimoji="0" lang="en-US" altLang="zh-CN" sz="1600" kern="0" dirty="0"/>
          </a:p>
          <a:p>
            <a:pPr lvl="1"/>
            <a:r>
              <a:rPr lang="en-GB" altLang="zh-CN" sz="1600" dirty="0"/>
              <a:t>Other parameters</a:t>
            </a:r>
            <a:endParaRPr lang="en-US" altLang="zh-CN" sz="1600" dirty="0"/>
          </a:p>
          <a:p>
            <a:pPr lvl="2" eaLnBrk="0" fontAlgn="base" hangingPunct="0">
              <a:spcAft>
                <a:spcPct val="0"/>
              </a:spcAft>
            </a:pPr>
            <a:r>
              <a:rPr kumimoji="0" lang="en-GB" altLang="zh-CN" sz="1600" kern="0" dirty="0"/>
              <a:t>Reuse the other parameters in Rel-15 FR2 CQI tests</a:t>
            </a:r>
            <a:endParaRPr lang="en-GB" altLang="zh-CN" sz="1600" dirty="0"/>
          </a:p>
          <a:p>
            <a:pPr lvl="1"/>
            <a:endParaRPr lang="en-US" altLang="zh-CN" sz="3200" dirty="0"/>
          </a:p>
          <a:p>
            <a:endParaRPr lang="en-GB" altLang="zh-CN" dirty="0"/>
          </a:p>
        </p:txBody>
      </p:sp>
    </p:spTree>
    <p:extLst>
      <p:ext uri="{BB962C8B-B14F-4D97-AF65-F5344CB8AC3E}">
        <p14:creationId xmlns:p14="http://schemas.microsoft.com/office/powerpoint/2010/main" val="85859467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15328</TotalTime>
  <Words>860</Words>
  <Application>Microsoft Office PowerPoint</Application>
  <PresentationFormat>全屏显示(4:3)</PresentationFormat>
  <Paragraphs>109</Paragraphs>
  <Slides>9</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9</vt:i4>
      </vt:variant>
    </vt:vector>
  </HeadingPairs>
  <TitlesOfParts>
    <vt:vector size="14" baseType="lpstr">
      <vt:lpstr>Arial</vt:lpstr>
      <vt:lpstr>Calibri</vt:lpstr>
      <vt:lpstr>Courier New</vt:lpstr>
      <vt:lpstr>Wingdings</vt:lpstr>
      <vt:lpstr>Office テーマ</vt:lpstr>
      <vt:lpstr>WF on UE demodulation and CSI reporting requirements for FR2 DL 256QAM</vt:lpstr>
      <vt:lpstr>Background: WFs in previous meetings</vt:lpstr>
      <vt:lpstr>PDSCH Demodulation: Main Parameters</vt:lpstr>
      <vt:lpstr>Maximum testable SNR for PDSCH demodulation requirements (for information)</vt:lpstr>
      <vt:lpstr>Agreed simulation parameters in previous meetings #1</vt:lpstr>
      <vt:lpstr>Agreed simulation parameters in previous meetings #2</vt:lpstr>
      <vt:lpstr>SDR Requirements</vt:lpstr>
      <vt:lpstr>CQI reporting Requirements</vt:lpstr>
      <vt:lpstr>CQI reporting Requirements cont’d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NR spectra related work</dc:title>
  <dc:creator>wujingzhou@chinatelecom.cn</dc:creator>
  <cp:keywords>CTPClassification=CTP_PUBLIC:VisualMarkings=, CTPClassification=CTP_NT</cp:keywords>
  <cp:lastModifiedBy>China Telecom</cp:lastModifiedBy>
  <cp:revision>669</cp:revision>
  <dcterms:created xsi:type="dcterms:W3CDTF">2017-01-18T16:32:26Z</dcterms:created>
  <dcterms:modified xsi:type="dcterms:W3CDTF">2020-08-26T15:10:15Z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TitusGUID">
    <vt:lpwstr>fad8ecf9-f734-4506-9405-4d120382aea4</vt:lpwstr>
  </property>
  <property fmtid="{D5CDD505-2E9C-101B-9397-08002B2CF9AE}" pid="4" name="CTP_TimeStamp">
    <vt:lpwstr>2019-05-15 02:47:55Z</vt:lpwstr>
  </property>
  <property fmtid="{D5CDD505-2E9C-101B-9397-08002B2CF9AE}" pid="5" name="CTP_BU">
    <vt:lpwstr>NA</vt:lpwstr>
  </property>
  <property fmtid="{D5CDD505-2E9C-101B-9397-08002B2CF9AE}" pid="6" name="CTP_IDSID">
    <vt:lpwstr>NA</vt:lpwstr>
  </property>
  <property fmtid="{D5CDD505-2E9C-101B-9397-08002B2CF9AE}" pid="7" name="CTP_WWID">
    <vt:lpwstr>NA</vt:lpwstr>
  </property>
  <property fmtid="{D5CDD505-2E9C-101B-9397-08002B2CF9AE}" pid="8" name="CTPClassification">
    <vt:lpwstr>CTP_NT</vt:lpwstr>
  </property>
  <property fmtid="{D5CDD505-2E9C-101B-9397-08002B2CF9AE}" pid="9" name="_2015_ms_pID_725343">
    <vt:lpwstr>(2)xdRTfd3FNNcEU3hMwk5ZubyBDXm6Od2WYjNvGiGT5qRkDohD8YLAs+oBq/I296OjUhqzct+b
l+0WmGxpAdBlFCJz0lwBlqRZ8u38UwTsty5oTd/Qr4VtQ3UJAWJlWxLBzg+lu8ZdrPjR4u7t
I6tpKvfw+114wxx9BWpgNTiLNfJm0Hv9h/LukstOAe7sM3V0XNCgdLotjBUJa48ra89+5YyV
21mRPn0mFLsG3baTmI</vt:lpwstr>
  </property>
  <property fmtid="{D5CDD505-2E9C-101B-9397-08002B2CF9AE}" pid="10" name="_2015_ms_pID_7253431">
    <vt:lpwstr>FBV3IaMv43kvuB336s6mU5AMPbbsZVks63kwome17lE8AY3vDJVoC2
MLOIhOkxtCf8sRXQGFkrY9EEg4pwW6tzIDcAqGFAFg5g1ncOkNlkM/OMfLy8rv0EL2sqXiLA
eiy6dteJPrmvX2mykCQa1V7MfZAqkXaakqyfItg63XpF7nRkOTvqWENtVQATAeCZhsCv+wsQ
Wn3p4HxjYd+aev+P</vt:lpwstr>
  </property>
  <property fmtid="{D5CDD505-2E9C-101B-9397-08002B2CF9AE}" pid="11" name="NSCPROP_SA">
    <vt:lpwstr>D:\work\3GPP\RAN4#92b\Inbox\drafts\NR UE demod\draft R4-1912710 - Way forward on PMI reporting requirements for Tx ports larger than 8 and up to 32.pptx</vt:lpwstr>
  </property>
</Properties>
</file>