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6" r:id="rId5"/>
    <p:sldId id="319" r:id="rId6"/>
    <p:sldId id="330" r:id="rId7"/>
    <p:sldId id="312" r:id="rId8"/>
    <p:sldId id="332" r:id="rId9"/>
    <p:sldId id="333" r:id="rId10"/>
    <p:sldId id="334" r:id="rId11"/>
    <p:sldId id="340" r:id="rId12"/>
    <p:sldId id="337" r:id="rId13"/>
    <p:sldId id="331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19"/>
            <p14:sldId id="330"/>
            <p14:sldId id="312"/>
            <p14:sldId id="332"/>
            <p14:sldId id="333"/>
            <p14:sldId id="334"/>
            <p14:sldId id="340"/>
            <p14:sldId id="337"/>
            <p14:sldId id="3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2742" autoAdjust="0"/>
  </p:normalViewPr>
  <p:slideViewPr>
    <p:cSldViewPr>
      <p:cViewPr varScale="1">
        <p:scale>
          <a:sx n="67" d="100"/>
          <a:sy n="67" d="100"/>
        </p:scale>
        <p:origin x="822" y="3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</a:t>
            </a:r>
            <a:r>
              <a:rPr lang="en-US" altLang="ja-JP" sz="4000" dirty="0" smtClean="0"/>
              <a:t>for general and PDSCH requirements with Single-DCI SDM scheme and Multi-DCI transmission schemes (</a:t>
            </a:r>
            <a:r>
              <a:rPr lang="en-US" altLang="ja-JP" sz="4000" dirty="0" err="1" smtClean="0"/>
              <a:t>eMBB</a:t>
            </a:r>
            <a:r>
              <a:rPr lang="en-US" altLang="ja-JP" sz="4000" dirty="0" smtClean="0"/>
              <a:t>)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752600"/>
          </a:xfrm>
        </p:spPr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126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/>
              <a:t>6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</a:t>
            </a:r>
            <a:r>
              <a:rPr lang="en-GB" altLang="zh-CN" b="1" dirty="0" smtClean="0"/>
              <a:t>, 17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</a:t>
            </a:r>
            <a:r>
              <a:rPr lang="en-GB" altLang="zh-CN" b="1" dirty="0"/>
              <a:t>– </a:t>
            </a:r>
            <a:r>
              <a:rPr lang="en-GB" altLang="zh-CN" b="1" dirty="0" smtClean="0"/>
              <a:t> 28</a:t>
            </a:r>
            <a:r>
              <a:rPr lang="en-GB" altLang="zh-CN" b="1" baseline="30000" dirty="0" smtClean="0"/>
              <a:t>th</a:t>
            </a:r>
            <a:r>
              <a:rPr lang="en-GB" altLang="zh-CN" b="1" dirty="0" smtClean="0"/>
              <a:t> Aug. 2020</a:t>
            </a:r>
            <a:endParaRPr lang="zh-CN" altLang="zh-CN" dirty="0"/>
          </a:p>
          <a:p>
            <a:r>
              <a:rPr lang="en-US" b="1" dirty="0"/>
              <a:t>Agenda item: </a:t>
            </a:r>
            <a:r>
              <a:rPr lang="en-US" b="1" dirty="0" smtClean="0"/>
              <a:t>7.9.3.1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R4-2012662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altLang="zh-CN" sz="3600" dirty="0"/>
              <a:t>Performance requirements for multi-panel/TRP in FR2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No PDSCH demodulation requirements with multi-Panel/TRP transmission schemes under single </a:t>
            </a:r>
            <a:r>
              <a:rPr lang="en-GB" altLang="zh-CN" sz="2800" dirty="0" err="1"/>
              <a:t>Tx</a:t>
            </a:r>
            <a:r>
              <a:rPr lang="en-GB" altLang="zh-CN" sz="2800" dirty="0"/>
              <a:t>/Rx beam with same QCI Type-D in FR2 for </a:t>
            </a:r>
            <a:r>
              <a:rPr lang="en-GB" altLang="zh-CN" sz="2800" dirty="0" smtClean="0"/>
              <a:t>Rel-16</a:t>
            </a:r>
          </a:p>
          <a:p>
            <a:endParaRPr lang="zh-CN" altLang="zh-CN" sz="2800" dirty="0"/>
          </a:p>
          <a:p>
            <a:r>
              <a:rPr lang="en-GB" altLang="zh-CN" sz="2800" dirty="0"/>
              <a:t>Considering current OTA Test limitation for demodulation test cases, no test cases for multi-TRP transmission with multi-</a:t>
            </a:r>
            <a:r>
              <a:rPr lang="en-GB" altLang="zh-CN" sz="2800" dirty="0" err="1"/>
              <a:t>Tx</a:t>
            </a:r>
            <a:r>
              <a:rPr lang="en-GB" altLang="zh-CN" sz="2800" dirty="0"/>
              <a:t> beams in TDM manner (URLLC TDM scheme) in Rel-16; and further discuss in future release with consideration of test ability issue</a:t>
            </a:r>
            <a:endParaRPr lang="zh-CN" altLang="zh-CN" sz="28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8125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b="1" dirty="0"/>
              <a:t>Agreed WF in the previous meetings:</a:t>
            </a:r>
          </a:p>
          <a:p>
            <a:pPr lvl="1"/>
            <a:r>
              <a:rPr lang="en-US" altLang="zh-CN" dirty="0"/>
              <a:t>R4-2002419 WF on demodulation and CSI requirement for NR </a:t>
            </a:r>
            <a:r>
              <a:rPr lang="en-US" altLang="zh-CN" dirty="0" err="1"/>
              <a:t>eMIMO</a:t>
            </a:r>
            <a:r>
              <a:rPr lang="en-US" altLang="zh-CN" dirty="0"/>
              <a:t>, RAN4#94-e</a:t>
            </a:r>
            <a:endParaRPr lang="en-GB" altLang="zh-CN" dirty="0"/>
          </a:p>
          <a:p>
            <a:pPr lvl="1"/>
            <a:r>
              <a:rPr lang="en-US" altLang="zh-CN" dirty="0"/>
              <a:t>R4-2002420 WF on PDSCH demodulation requirements based on multi-TRP transmission for NR </a:t>
            </a:r>
            <a:r>
              <a:rPr lang="en-US" altLang="zh-CN" dirty="0" err="1"/>
              <a:t>eMIMO</a:t>
            </a:r>
            <a:r>
              <a:rPr lang="en-US" altLang="zh-CN" dirty="0"/>
              <a:t>, RAN4#94-e</a:t>
            </a:r>
          </a:p>
          <a:p>
            <a:pPr lvl="1"/>
            <a:r>
              <a:rPr lang="en-US" altLang="zh-CN" dirty="0"/>
              <a:t>R4-2005529 WF on PDSCH demodulation requirement and General aspects for NR </a:t>
            </a:r>
            <a:r>
              <a:rPr lang="en-US" altLang="zh-CN" dirty="0" err="1"/>
              <a:t>eMIMO</a:t>
            </a:r>
            <a:r>
              <a:rPr lang="en-US" altLang="zh-CN" dirty="0"/>
              <a:t>, </a:t>
            </a:r>
            <a:r>
              <a:rPr lang="en-US" altLang="zh-CN" dirty="0" smtClean="0"/>
              <a:t>RAN4#94-e-Bis</a:t>
            </a:r>
          </a:p>
          <a:p>
            <a:pPr lvl="1"/>
            <a:r>
              <a:rPr lang="en-US" altLang="zh-CN" dirty="0" smtClean="0"/>
              <a:t>R4-2008813 WF for general and PDSCH requirements with single-DCI SDM scheme and Multi-DCI transmission schemes (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), RAN4#95-e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2458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23528" y="2420888"/>
            <a:ext cx="8424936" cy="129614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Performance requirements for multi-panel/TRP in FR1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43384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test set-up for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/>
              <a:t>Reference for timing offset/frequency </a:t>
            </a:r>
            <a:r>
              <a:rPr lang="en-US" altLang="zh-CN" dirty="0" smtClean="0"/>
              <a:t>offset</a:t>
            </a:r>
          </a:p>
          <a:p>
            <a:pPr lvl="1"/>
            <a:r>
              <a:rPr lang="en-GB" altLang="zh-CN" dirty="0" smtClean="0"/>
              <a:t>Using </a:t>
            </a:r>
            <a:r>
              <a:rPr lang="en-GB" altLang="zh-CN" dirty="0"/>
              <a:t>TP1 is Reference to define timing and frequency offset </a:t>
            </a:r>
            <a:endParaRPr lang="en-GB" altLang="zh-CN" dirty="0" smtClean="0"/>
          </a:p>
          <a:p>
            <a:pPr lvl="2"/>
            <a:r>
              <a:rPr lang="en-GB" altLang="zh-CN" dirty="0" smtClean="0"/>
              <a:t>Timing </a:t>
            </a:r>
            <a:r>
              <a:rPr lang="en-GB" altLang="zh-CN" dirty="0"/>
              <a:t>offset = time offset among TP2 and TP1</a:t>
            </a:r>
            <a:endParaRPr lang="zh-CN" altLang="zh-CN" dirty="0"/>
          </a:p>
          <a:p>
            <a:pPr lvl="2"/>
            <a:r>
              <a:rPr lang="en-GB" altLang="zh-CN" dirty="0"/>
              <a:t>Frequency offset  = frequency offset among TP2 and </a:t>
            </a:r>
            <a:r>
              <a:rPr lang="en-GB" altLang="zh-CN" dirty="0" smtClean="0"/>
              <a:t>TP1</a:t>
            </a:r>
            <a:endParaRPr lang="en-US" altLang="zh-CN" dirty="0"/>
          </a:p>
          <a:p>
            <a:r>
              <a:rPr lang="en-US" altLang="zh-CN" dirty="0" smtClean="0"/>
              <a:t>Baseline </a:t>
            </a:r>
            <a:r>
              <a:rPr lang="en-US" altLang="zh-CN" dirty="0"/>
              <a:t>receiver assumption for FFT window timing</a:t>
            </a:r>
          </a:p>
          <a:p>
            <a:pPr lvl="1"/>
            <a:r>
              <a:rPr lang="en-GB" altLang="zh-CN" sz="2400" dirty="0"/>
              <a:t>It’s up to UE implementation for FFT windowing timing adjustment strategy; </a:t>
            </a:r>
            <a:endParaRPr lang="en-GB" altLang="zh-CN" sz="2400" dirty="0" smtClean="0"/>
          </a:p>
          <a:p>
            <a:pPr lvl="1"/>
            <a:r>
              <a:rPr lang="en-GB" altLang="zh-CN" sz="2400" dirty="0" smtClean="0"/>
              <a:t>Define </a:t>
            </a:r>
            <a:r>
              <a:rPr lang="en-GB" altLang="zh-CN" sz="2400" dirty="0"/>
              <a:t>performance requirements in receiver agnostic manner. </a:t>
            </a:r>
            <a:endParaRPr lang="en-GB" altLang="zh-CN" sz="2400" dirty="0" smtClean="0"/>
          </a:p>
          <a:p>
            <a:pPr lvl="1"/>
            <a:r>
              <a:rPr lang="en-GB" altLang="zh-CN" sz="2400" dirty="0" smtClean="0"/>
              <a:t>Meanwhile </a:t>
            </a:r>
            <a:r>
              <a:rPr lang="en-GB" altLang="zh-CN" sz="2400" dirty="0"/>
              <a:t>define RAN4 performance requirements based on the assumption of UE sets FFT timing based on TCI state #0 (TP1 i.e. SSB only transmitted from TP1).</a:t>
            </a:r>
            <a:endParaRPr lang="zh-CN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19515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test set-up for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Timing offset among multi-panel/TRP (FR1 only)</a:t>
            </a:r>
          </a:p>
          <a:p>
            <a:pPr lvl="1"/>
            <a:r>
              <a:rPr lang="en-GB" altLang="zh-CN" dirty="0" smtClean="0"/>
              <a:t>FR1 FDD with 15kHz</a:t>
            </a:r>
          </a:p>
          <a:p>
            <a:pPr lvl="2"/>
            <a:r>
              <a:rPr lang="en-US" altLang="zh-CN" dirty="0" smtClean="0"/>
              <a:t>Positive timing offset: 2us</a:t>
            </a:r>
            <a:endParaRPr lang="zh-CN" altLang="zh-CN" dirty="0"/>
          </a:p>
          <a:p>
            <a:pPr lvl="2"/>
            <a:r>
              <a:rPr lang="en-US" altLang="zh-CN" dirty="0" smtClean="0"/>
              <a:t>Negative timing offset: -0.5us</a:t>
            </a:r>
          </a:p>
          <a:p>
            <a:pPr lvl="1"/>
            <a:r>
              <a:rPr lang="en-US" altLang="zh-CN" dirty="0" smtClean="0"/>
              <a:t>FR1 TDD with 30kHz</a:t>
            </a:r>
          </a:p>
          <a:p>
            <a:pPr lvl="2"/>
            <a:r>
              <a:rPr lang="en-US" altLang="zh-CN" dirty="0" smtClean="0"/>
              <a:t>Positive timing </a:t>
            </a:r>
            <a:r>
              <a:rPr lang="en-US" altLang="zh-CN" dirty="0" smtClean="0"/>
              <a:t>offset</a:t>
            </a:r>
            <a:r>
              <a:rPr lang="en-US" altLang="zh-CN" dirty="0" smtClean="0"/>
              <a:t>: </a:t>
            </a:r>
            <a:r>
              <a:rPr lang="en-US" altLang="zh-CN" dirty="0" smtClean="0"/>
              <a:t>1us 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Negative timing </a:t>
            </a:r>
            <a:r>
              <a:rPr lang="en-US" altLang="zh-CN" dirty="0" smtClean="0"/>
              <a:t>offset: 0.25us </a:t>
            </a:r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565434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test set-up for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TRS/CSI-RS configuration</a:t>
            </a:r>
          </a:p>
          <a:p>
            <a:pPr lvl="1"/>
            <a:r>
              <a:rPr lang="en-US" altLang="zh-CN" dirty="0" smtClean="0"/>
              <a:t>Introduce the test cases with only non-colliding TRS/CSI-RS in multi-TRP/panel</a:t>
            </a:r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62305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0600"/>
            <a:ext cx="9036496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Multi-DCI based PDSCH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928" y="1379624"/>
            <a:ext cx="8229600" cy="528973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zh-CN" dirty="0" smtClean="0"/>
              <a:t>Introduce only non-overlapping cases</a:t>
            </a:r>
          </a:p>
          <a:p>
            <a:r>
              <a:rPr lang="en-US" altLang="zh-CN" dirty="0" smtClean="0"/>
              <a:t>Antenna configuration per each TRP</a:t>
            </a:r>
            <a:endParaRPr lang="en-US" altLang="zh-CN" dirty="0"/>
          </a:p>
          <a:p>
            <a:pPr lvl="1"/>
            <a:r>
              <a:rPr lang="en-US" altLang="zh-CN" dirty="0" smtClean="0"/>
              <a:t>Only 2T2R, 2T4R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49017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PDSCH requirements 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7768" y="1417638"/>
            <a:ext cx="8748464" cy="5001704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Number of test cases for single-DCI/multi-DCI</a:t>
            </a:r>
            <a:endParaRPr lang="en-GB" altLang="zh-CN" dirty="0" smtClean="0"/>
          </a:p>
          <a:p>
            <a:pPr lvl="1"/>
            <a:r>
              <a:rPr lang="en-US" altLang="zh-CN" sz="2900" dirty="0"/>
              <a:t>Test 1b Single- DCI with positive time offset and overlapping scheduling.</a:t>
            </a:r>
            <a:endParaRPr lang="zh-CN" altLang="zh-CN" sz="2900" dirty="0"/>
          </a:p>
          <a:p>
            <a:pPr lvl="1"/>
            <a:r>
              <a:rPr lang="en-US" altLang="zh-CN" sz="2900" dirty="0"/>
              <a:t>Test 2a Multi- DCI with frequency offset and negative time offset and non-overlapping scheduling</a:t>
            </a:r>
            <a:endParaRPr lang="zh-CN" altLang="zh-CN" sz="2900" dirty="0"/>
          </a:p>
          <a:p>
            <a:pPr lvl="1"/>
            <a:r>
              <a:rPr lang="en-US" altLang="zh-CN" sz="2900" dirty="0"/>
              <a:t>FFS on Test 1a Single-DCI with frequency offset and negative time offset and overlapping scheduling.</a:t>
            </a:r>
            <a:endParaRPr lang="zh-CN" altLang="zh-CN" sz="2900" dirty="0"/>
          </a:p>
          <a:p>
            <a:pPr lvl="1"/>
            <a:r>
              <a:rPr lang="en-US" altLang="zh-CN" sz="2900" dirty="0"/>
              <a:t>Applicability rule:</a:t>
            </a:r>
            <a:endParaRPr lang="zh-CN" altLang="zh-CN" sz="2900" dirty="0"/>
          </a:p>
          <a:p>
            <a:pPr lvl="2"/>
            <a:r>
              <a:rPr lang="en-US" altLang="zh-CN" sz="2500" dirty="0"/>
              <a:t>Option 1 (If Test 1a will be defined):</a:t>
            </a:r>
            <a:endParaRPr lang="zh-CN" altLang="zh-CN" sz="2500" dirty="0"/>
          </a:p>
          <a:p>
            <a:pPr lvl="3"/>
            <a:r>
              <a:rPr lang="en-US" altLang="zh-CN" sz="2100" dirty="0"/>
              <a:t>If UE only supports single-DCI based multi-TRP transmission for </a:t>
            </a:r>
            <a:r>
              <a:rPr lang="en-US" altLang="zh-CN" sz="2100" dirty="0" err="1"/>
              <a:t>eMBB</a:t>
            </a:r>
            <a:r>
              <a:rPr lang="en-US" altLang="zh-CN" sz="2100" dirty="0"/>
              <a:t>, it should be tested with test case 1a and test case 1b</a:t>
            </a:r>
            <a:endParaRPr lang="zh-CN" altLang="zh-CN" sz="2100" dirty="0"/>
          </a:p>
          <a:p>
            <a:pPr lvl="3"/>
            <a:r>
              <a:rPr lang="en-US" altLang="zh-CN" sz="2100" dirty="0"/>
              <a:t>If UE can support both single-DCI and multi-DCI for </a:t>
            </a:r>
            <a:r>
              <a:rPr lang="en-US" altLang="zh-CN" sz="2100" dirty="0" err="1"/>
              <a:t>eMBB</a:t>
            </a:r>
            <a:r>
              <a:rPr lang="en-US" altLang="zh-CN" sz="2100" dirty="0"/>
              <a:t>, it should be tested test 2a and test 1b</a:t>
            </a:r>
            <a:endParaRPr lang="zh-CN" altLang="zh-CN" sz="2100" dirty="0"/>
          </a:p>
          <a:p>
            <a:pPr lvl="1"/>
            <a:r>
              <a:rPr lang="en-US" altLang="zh-CN" sz="2900" dirty="0"/>
              <a:t>Interested companies are encouraged to provide simulation results next meeting for tests 1a, 1b and 2a.</a:t>
            </a:r>
            <a:endParaRPr lang="zh-CN" altLang="zh-CN" sz="29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248379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323528" y="2420888"/>
            <a:ext cx="8424936" cy="1296144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Performance requirements for multi-panel/TRP in FR2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277156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B582A9A-C2CF-4B05-9A17-FF2A35886BB2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bcc01d59-85de-4ef9-881e-76d8b6a6f841"/>
    <ds:schemaRef ds:uri="http://schemas.microsoft.com/office/infopath/2007/PartnerControls"/>
    <ds:schemaRef ds:uri="http://schemas.openxmlformats.org/package/2006/metadata/core-properties"/>
    <ds:schemaRef ds:uri="4b1de6fe-44aa-4e13-b7e7-ab260d1ea5f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22403</TotalTime>
  <Words>479</Words>
  <Application>Microsoft Office PowerPoint</Application>
  <PresentationFormat>全屏显示(4:3)</PresentationFormat>
  <Paragraphs>72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Office テーマ</vt:lpstr>
      <vt:lpstr>Way Forward for general and PDSCH requirements with Single-DCI SDM scheme and Multi-DCI transmission schemes (eMBB)</vt:lpstr>
      <vt:lpstr>Background</vt:lpstr>
      <vt:lpstr>Performance requirements for multi-panel/TRP in FR1</vt:lpstr>
      <vt:lpstr>General test set-up for PDSCH requirements</vt:lpstr>
      <vt:lpstr>General test set-up for PDSCH requirements</vt:lpstr>
      <vt:lpstr>General test set-up for PDSCH requirements</vt:lpstr>
      <vt:lpstr>Multi-DCI based PDSCH requirements</vt:lpstr>
      <vt:lpstr>PDSCH requirements </vt:lpstr>
      <vt:lpstr>Performance requirements for multi-panel/TRP in FR2</vt:lpstr>
      <vt:lpstr>Performance requirements for multi-panel/TRP in FR2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general and PDSCH requirements with Single-DCI SDM scheme and Multi-DCI transmission schemes (eMBB)</dc:title>
  <dc:creator>Samsung</dc:creator>
  <cp:keywords/>
  <cp:lastModifiedBy>Shijiakai</cp:lastModifiedBy>
  <cp:revision>577</cp:revision>
  <dcterms:created xsi:type="dcterms:W3CDTF">2017-01-18T16:32:26Z</dcterms:created>
  <dcterms:modified xsi:type="dcterms:W3CDTF">2020-08-26T23:30:35Z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(3)U1NHSJYPtGaaWlJ18WUhIAnv3/UvZHeQJxxXKehstztAg9T2aluKDhwaQJBQyvWGN/mu8Of8
XSKCgkHUJq1Yoz9uVZgGd/OTFraLrPd57iPX7qGnr9N5+FU5Po2YIHO7bZ25/gtXuNF7ul8x
QAjT9oflW1Gx3CtQRmelgM/DHyKUL+EXBYopqmSEdlhASUCAvjMiYOAEfKKhZKYHcgdC9dFN
be+WvdCBMlgMPOAAi/</vt:lpwstr>
  </property>
  <property fmtid="{D5CDD505-2E9C-101B-9397-08002B2CF9AE}" pid="10" name="_2015_ms_pID_7253431">
    <vt:lpwstr>Zt6YE4Tl/0j75xTn2LyDIkkuXXQcHj3Od0N5prdfBXLj8JsrfOQhBt
xLgkyvMiRRSBS21Zz9GOLJhf7zihZOlLtn9+zH0duPxm4L/VtDL5VOZZ0gqsui6cLAhtc9vv
+svzbYmyxVAsd4IKdEf+toXeqGO/FaFe/JvCCsLdg4zaaZpFFrmSOHIiee3MEnc4DruzHeKx
hwJFXnC7zJ2+MGMVUFQ6IGiI7VfdV+4SPA5+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  <property fmtid="{D5CDD505-2E9C-101B-9397-08002B2CF9AE}" pid="13" name="_2015_ms_pID_7253432">
    <vt:lpwstr>pw==</vt:lpwstr>
  </property>
</Properties>
</file>