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7" r:id="rId2"/>
    <p:sldId id="272" r:id="rId3"/>
    <p:sldId id="278" r:id="rId4"/>
    <p:sldId id="259" r:id="rId5"/>
    <p:sldId id="274" r:id="rId6"/>
    <p:sldId id="271" r:id="rId7"/>
    <p:sldId id="279" r:id="rId8"/>
    <p:sldId id="264" r:id="rId9"/>
    <p:sldId id="284" r:id="rId10"/>
    <p:sldId id="283"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6" autoAdjust="0"/>
    <p:restoredTop sz="94660"/>
  </p:normalViewPr>
  <p:slideViewPr>
    <p:cSldViewPr snapToGrid="0">
      <p:cViewPr varScale="1">
        <p:scale>
          <a:sx n="70" d="100"/>
          <a:sy n="70" d="100"/>
        </p:scale>
        <p:origin x="344"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84B925-E0B6-41DC-8C12-11A7255E3C68}" type="datetimeFigureOut">
              <a:rPr lang="zh-CN" altLang="en-US" smtClean="0"/>
              <a:t>2020/8/26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5FCF9E-41E6-4EC0-BE53-EAC0E5F5D8D0}" type="slidenum">
              <a:rPr lang="zh-CN" altLang="en-US" smtClean="0"/>
              <a:t>‹#›</a:t>
            </a:fld>
            <a:endParaRPr lang="zh-CN" altLang="en-US"/>
          </a:p>
        </p:txBody>
      </p:sp>
    </p:spTree>
    <p:extLst>
      <p:ext uri="{BB962C8B-B14F-4D97-AF65-F5344CB8AC3E}">
        <p14:creationId xmlns:p14="http://schemas.microsoft.com/office/powerpoint/2010/main" val="2025567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824641-B679-4EAB-A903-135014AE9943}" type="slidenum">
              <a:rPr lang="zh-CN" altLang="en-US" smtClean="0"/>
              <a:t>4</a:t>
            </a:fld>
            <a:endParaRPr lang="zh-CN" altLang="en-US"/>
          </a:p>
        </p:txBody>
      </p:sp>
    </p:spTree>
    <p:extLst>
      <p:ext uri="{BB962C8B-B14F-4D97-AF65-F5344CB8AC3E}">
        <p14:creationId xmlns:p14="http://schemas.microsoft.com/office/powerpoint/2010/main" val="4216630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824641-B679-4EAB-A903-135014AE9943}" type="slidenum">
              <a:rPr lang="zh-CN" altLang="en-US" smtClean="0"/>
              <a:t>5</a:t>
            </a:fld>
            <a:endParaRPr lang="zh-CN" altLang="en-US"/>
          </a:p>
        </p:txBody>
      </p:sp>
    </p:spTree>
    <p:extLst>
      <p:ext uri="{BB962C8B-B14F-4D97-AF65-F5344CB8AC3E}">
        <p14:creationId xmlns:p14="http://schemas.microsoft.com/office/powerpoint/2010/main" val="1979067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829892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447091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072401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35547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175747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29F9908-0239-47AB-9538-EE4D2EB796CB}" type="datetimeFigureOut">
              <a:rPr lang="zh-CN" altLang="en-US" smtClean="0"/>
              <a:t>2020/8/26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029828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29F9908-0239-47AB-9538-EE4D2EB796CB}" type="datetimeFigureOut">
              <a:rPr lang="zh-CN" altLang="en-US" smtClean="0"/>
              <a:t>2020/8/26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28171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29F9908-0239-47AB-9538-EE4D2EB796CB}" type="datetimeFigureOut">
              <a:rPr lang="zh-CN" altLang="en-US" smtClean="0"/>
              <a:t>2020/8/26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4231054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9F9908-0239-47AB-9538-EE4D2EB796CB}" type="datetimeFigureOut">
              <a:rPr lang="zh-CN" altLang="en-US" smtClean="0"/>
              <a:t>2020/8/26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795799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1397146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7442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F9908-0239-47AB-9538-EE4D2EB796CB}" type="datetimeFigureOut">
              <a:rPr lang="zh-CN" altLang="en-US" smtClean="0"/>
              <a:t>2020/8/26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07551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8664" y="311524"/>
            <a:ext cx="11714672" cy="1035388"/>
          </a:xfrm>
        </p:spPr>
        <p:txBody>
          <a:bodyPr>
            <a:normAutofit fontScale="90000"/>
          </a:bodyPr>
          <a:lstStyle/>
          <a:p>
            <a:pPr algn="l">
              <a:lnSpc>
                <a:spcPct val="100000"/>
              </a:lnSpc>
            </a:pP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3GPP TSG-RAN WG4 Meeting </a:t>
            </a:r>
            <a:r>
              <a:rPr lang="en-GB" altLang="zh-CN" sz="2400" b="1" dirty="0" smtClean="0"/>
              <a:t> #96-e</a:t>
            </a:r>
            <a:r>
              <a:rPr lang="en-US" altLang="zh-CN" sz="2800" dirty="0" smtClean="0">
                <a:latin typeface="Times New Roman" panose="02020603050405020304" pitchFamily="18" charset="0"/>
                <a:cs typeface="Times New Roman" panose="02020603050405020304" pitchFamily="18" charset="0"/>
              </a:rPr>
              <a:t>				             R4-2012649</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Electronic Meeting, </a:t>
            </a:r>
            <a:r>
              <a:rPr lang="en-GB" altLang="zh-CN" sz="2800" dirty="0">
                <a:latin typeface="Times New Roman" panose="02020603050405020304" pitchFamily="18" charset="0"/>
                <a:cs typeface="Times New Roman" panose="02020603050405020304" pitchFamily="18" charset="0"/>
              </a:rPr>
              <a:t>17th - 28th Aug, 2020</a:t>
            </a:r>
            <a:r>
              <a:rPr lang="zh-CN" altLang="zh-CN" sz="3200" dirty="0">
                <a:latin typeface="Times New Roman" panose="02020603050405020304" pitchFamily="18" charset="0"/>
              </a:rPr>
              <a:t/>
            </a:r>
            <a:br>
              <a:rPr lang="zh-CN" altLang="zh-CN" sz="3200" dirty="0">
                <a:latin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t>
            </a:r>
            <a:endParaRPr lang="zh-CN" altLang="en-US" sz="2800" dirty="0">
              <a:latin typeface="Times New Roman" panose="02020603050405020304" pitchFamily="18" charset="0"/>
              <a:cs typeface="Times New Roman" panose="02020603050405020304" pitchFamily="18" charset="0"/>
            </a:endParaRPr>
          </a:p>
        </p:txBody>
      </p:sp>
      <p:sp>
        <p:nvSpPr>
          <p:cNvPr id="3" name="副标题 2"/>
          <p:cNvSpPr>
            <a:spLocks noGrp="1"/>
          </p:cNvSpPr>
          <p:nvPr>
            <p:ph type="subTitle" idx="1"/>
          </p:nvPr>
        </p:nvSpPr>
        <p:spPr>
          <a:xfrm>
            <a:off x="1423358" y="4287574"/>
            <a:ext cx="9144000" cy="1655762"/>
          </a:xfrm>
        </p:spPr>
        <p:txBody>
          <a:bodyPr>
            <a:normAutofit/>
          </a:bodyPr>
          <a:lstStyle/>
          <a:p>
            <a:r>
              <a:rPr lang="en-US" altLang="zh-CN" sz="4000" dirty="0">
                <a:latin typeface="Times New Roman" panose="02020603050405020304" pitchFamily="18" charset="0"/>
                <a:cs typeface="Times New Roman" panose="02020603050405020304" pitchFamily="18" charset="0"/>
              </a:rPr>
              <a:t>Huawei, </a:t>
            </a:r>
            <a:r>
              <a:rPr lang="en-US" altLang="zh-CN" sz="4000" dirty="0" err="1">
                <a:latin typeface="Times New Roman" panose="02020603050405020304" pitchFamily="18" charset="0"/>
                <a:cs typeface="Times New Roman" panose="02020603050405020304" pitchFamily="18" charset="0"/>
              </a:rPr>
              <a:t>HiSilicon</a:t>
            </a:r>
            <a:endParaRPr lang="zh-CN" altLang="en-US" sz="4000" dirty="0">
              <a:latin typeface="Times New Roman" panose="02020603050405020304" pitchFamily="18" charset="0"/>
              <a:cs typeface="Times New Roman" panose="02020603050405020304" pitchFamily="18" charset="0"/>
            </a:endParaRPr>
          </a:p>
        </p:txBody>
      </p:sp>
      <p:sp>
        <p:nvSpPr>
          <p:cNvPr id="4" name="标题 1"/>
          <p:cNvSpPr txBox="1">
            <a:spLocks/>
          </p:cNvSpPr>
          <p:nvPr/>
        </p:nvSpPr>
        <p:spPr>
          <a:xfrm>
            <a:off x="296174" y="0"/>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CN" altLang="en-US" sz="2400">
              <a:latin typeface="Times New Roman" panose="02020603050405020304" pitchFamily="18" charset="0"/>
              <a:cs typeface="Times New Roman" panose="02020603050405020304" pitchFamily="18" charset="0"/>
            </a:endParaRPr>
          </a:p>
        </p:txBody>
      </p:sp>
      <p:sp>
        <p:nvSpPr>
          <p:cNvPr id="5" name="标题 1"/>
          <p:cNvSpPr txBox="1">
            <a:spLocks/>
          </p:cNvSpPr>
          <p:nvPr/>
        </p:nvSpPr>
        <p:spPr>
          <a:xfrm>
            <a:off x="1524000" y="1779205"/>
            <a:ext cx="9144000" cy="1764552"/>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altLang="zh-CN" dirty="0">
                <a:latin typeface="Times New Roman" panose="02020603050405020304" pitchFamily="18" charset="0"/>
                <a:cs typeface="Times New Roman" panose="02020603050405020304" pitchFamily="18" charset="0"/>
              </a:rPr>
              <a:t>Way forward on NR URLLC </a:t>
            </a:r>
            <a:r>
              <a:rPr lang="en-US" altLang="zh-CN" dirty="0" smtClean="0">
                <a:latin typeface="Times New Roman" panose="02020603050405020304" pitchFamily="18" charset="0"/>
                <a:cs typeface="Times New Roman" panose="02020603050405020304" pitchFamily="18" charset="0"/>
              </a:rPr>
              <a:t> BS performance requirements</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26861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lstStyle/>
          <a:p>
            <a:pPr marL="457200" lvl="1" indent="0" hangingPunct="0">
              <a:buNone/>
            </a:pPr>
            <a:endParaRPr lang="en-GB" altLang="zh-CN" sz="1800" dirty="0" smtClean="0"/>
          </a:p>
          <a:p>
            <a:pPr lvl="1"/>
            <a:endParaRPr lang="en-US" altLang="zh-CN" sz="1800" dirty="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PUSCH </a:t>
            </a:r>
            <a:r>
              <a:rPr lang="en-US" altLang="zh-CN" sz="3600" b="1" dirty="0"/>
              <a:t>demodulation requirements </a:t>
            </a:r>
            <a:r>
              <a:rPr lang="en-US" altLang="zh-CN" sz="3600" b="1" dirty="0" smtClean="0"/>
              <a:t>CR work split</a:t>
            </a:r>
            <a:endParaRPr lang="zh-CN" altLang="en-US" sz="3600" dirty="0"/>
          </a:p>
        </p:txBody>
      </p:sp>
      <p:graphicFrame>
        <p:nvGraphicFramePr>
          <p:cNvPr id="7" name="表格 6"/>
          <p:cNvGraphicFramePr>
            <a:graphicFrameLocks noGrp="1"/>
          </p:cNvGraphicFramePr>
          <p:nvPr>
            <p:extLst>
              <p:ext uri="{D42A27DB-BD31-4B8C-83A1-F6EECF244321}">
                <p14:modId xmlns:p14="http://schemas.microsoft.com/office/powerpoint/2010/main" val="3223055703"/>
              </p:ext>
            </p:extLst>
          </p:nvPr>
        </p:nvGraphicFramePr>
        <p:xfrm>
          <a:off x="2109357" y="571506"/>
          <a:ext cx="6806044" cy="6192973"/>
        </p:xfrm>
        <a:graphic>
          <a:graphicData uri="http://schemas.openxmlformats.org/drawingml/2006/table">
            <a:tbl>
              <a:tblPr firstRow="1" firstCol="1" bandRow="1"/>
              <a:tblGrid>
                <a:gridCol w="974960"/>
                <a:gridCol w="951301"/>
                <a:gridCol w="861029"/>
                <a:gridCol w="1538395"/>
                <a:gridCol w="1538395"/>
                <a:gridCol w="941964"/>
              </a:tblGrid>
              <a:tr h="225199">
                <a:tc>
                  <a:txBody>
                    <a:bodyPr/>
                    <a:lstStyle/>
                    <a:p>
                      <a:pPr algn="just" fontAlgn="base" hangingPunct="0">
                        <a:spcAft>
                          <a:spcPts val="0"/>
                        </a:spcAft>
                      </a:pPr>
                      <a:r>
                        <a:rPr lang="zh-CN" sz="500" b="1" dirty="0">
                          <a:effectLst/>
                          <a:latin typeface="Times New Roman" panose="02020603050405020304" pitchFamily="18" charset="0"/>
                          <a:ea typeface="宋体" panose="02010600030101010101" pitchFamily="2" charset="-122"/>
                        </a:rPr>
                        <a:t>Specifacation</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b="1">
                          <a:effectLst/>
                          <a:latin typeface="Times New Roman" panose="02020603050405020304" pitchFamily="18" charset="0"/>
                          <a:ea typeface="宋体" panose="02010600030101010101" pitchFamily="2" charset="-122"/>
                        </a:rPr>
                        <a:t>Requirements title</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b="1">
                          <a:effectLst/>
                          <a:latin typeface="Times New Roman" panose="02020603050405020304" pitchFamily="18" charset="0"/>
                          <a:ea typeface="宋体" panose="02010600030101010101" pitchFamily="2" charset="-122"/>
                        </a:rPr>
                        <a:t>CR Specifacation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b="1">
                          <a:effectLst/>
                          <a:latin typeface="Times New Roman" panose="02020603050405020304" pitchFamily="18" charset="0"/>
                          <a:ea typeface="宋体" panose="02010600030101010101" pitchFamily="2" charset="-122"/>
                        </a:rPr>
                        <a:t>Frequency range</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b="1">
                          <a:effectLst/>
                          <a:latin typeface="Times New Roman" panose="02020603050405020304" pitchFamily="18" charset="0"/>
                          <a:ea typeface="宋体" panose="02010600030101010101" pitchFamily="2" charset="-122"/>
                        </a:rPr>
                        <a:t>CR work</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b="1">
                          <a:effectLst/>
                          <a:latin typeface="Times New Roman" panose="02020603050405020304" pitchFamily="18" charset="0"/>
                          <a:ea typeface="宋体" panose="02010600030101010101" pitchFamily="2" charset="-122"/>
                        </a:rPr>
                        <a:t>CR Responsibility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rowSpan="26">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BS demodulation (38.104/38.</a:t>
                      </a:r>
                      <a:r>
                        <a:rPr lang="en-GB" sz="500">
                          <a:effectLst/>
                          <a:latin typeface="Times New Roman" panose="02020603050405020304" pitchFamily="18" charset="0"/>
                          <a:ea typeface="宋体" panose="02010600030101010101" pitchFamily="2" charset="-122"/>
                        </a:rPr>
                        <a:t>141-1/38.141-2)</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FRC for all test cases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FRC</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Nokia</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Samsung</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FRC</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FRC</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Huawei</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FRC</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Samsung</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3">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highlight>
                            <a:srgbClr val="FFFF00"/>
                          </a:highlight>
                          <a:latin typeface="Times New Roman" panose="02020603050405020304" pitchFamily="18" charset="0"/>
                          <a:ea typeface="宋体" panose="02010600030101010101" pitchFamily="2" charset="-122"/>
                        </a:rPr>
                        <a:t>38.104?</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Nokia</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Nokia/Huawei</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3">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applicability for all test cases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applicability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Huawei</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applicability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highlight>
                            <a:srgbClr val="FFFF00"/>
                          </a:highlight>
                          <a:latin typeface="Times New Roman" panose="02020603050405020304" pitchFamily="18" charset="0"/>
                          <a:ea typeface="宋体" panose="02010600030101010101" pitchFamily="2" charset="-122"/>
                        </a:rPr>
                        <a:t>FR2</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highlight>
                            <a:srgbClr val="FFFF00"/>
                          </a:highlight>
                          <a:latin typeface="Times New Roman" panose="02020603050405020304" pitchFamily="18" charset="0"/>
                          <a:ea typeface="宋体" panose="02010600030101010101" pitchFamily="2" charset="-122"/>
                        </a:rPr>
                        <a:t>Test applicability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smtClean="0">
                          <a:effectLst/>
                          <a:highlight>
                            <a:srgbClr val="FFFF00"/>
                          </a:highlight>
                          <a:latin typeface="Times New Roman" panose="02020603050405020304" pitchFamily="18" charset="0"/>
                          <a:ea typeface="宋体" panose="02010600030101010101" pitchFamily="2" charset="-122"/>
                        </a:rPr>
                        <a:t>Ericsson</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5">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for PUSCH with ultra-low BLER target (10</a:t>
                      </a:r>
                      <a:r>
                        <a:rPr lang="en-GB" sz="500" baseline="30000">
                          <a:effectLst/>
                          <a:latin typeface="Times New Roman" panose="02020603050405020304" pitchFamily="18" charset="0"/>
                          <a:ea typeface="宋体" panose="02010600030101010101" pitchFamily="2" charset="-122"/>
                        </a:rPr>
                        <a:t>-5</a:t>
                      </a:r>
                      <a:r>
                        <a:rPr lang="en-GB" sz="500">
                          <a:effectLst/>
                          <a:latin typeface="Times New Roman" panose="02020603050405020304" pitchFamily="18" charset="0"/>
                          <a:ea typeface="宋体" panose="02010600030101010101" pitchFamily="2" charset="-122"/>
                        </a:rPr>
                        <a:t>)</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Nokia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Samsung</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9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highlight>
                            <a:srgbClr val="FFFF00"/>
                          </a:highlight>
                          <a:latin typeface="Times New Roman" panose="02020603050405020304" pitchFamily="18" charset="0"/>
                          <a:ea typeface="宋体" panose="02010600030101010101" pitchFamily="2" charset="-122"/>
                        </a:rPr>
                        <a:t>FR2</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altLang="zh-CN" sz="500" dirty="0" smtClean="0">
                          <a:effectLst/>
                          <a:highlight>
                            <a:srgbClr val="FFFF00"/>
                          </a:highlight>
                          <a:latin typeface="Times New Roman" panose="02020603050405020304" pitchFamily="18" charset="0"/>
                          <a:ea typeface="宋体" panose="02010600030101010101" pitchFamily="2" charset="-122"/>
                        </a:rPr>
                        <a:t>N/A</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US" altLang="zh-CN" sz="500" dirty="0" smtClean="0">
                          <a:effectLst/>
                          <a:highlight>
                            <a:srgbClr val="FFFF00"/>
                          </a:highlight>
                          <a:latin typeface="Times New Roman" panose="02020603050405020304" pitchFamily="18" charset="0"/>
                          <a:ea typeface="宋体" panose="02010600030101010101" pitchFamily="2" charset="-122"/>
                        </a:rPr>
                        <a:t>N/A</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5">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for PUSCH with aggregation factor configured</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Huawei</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Samsung</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9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Huawei</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DoCoMo</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smtClean="0">
                          <a:effectLst/>
                          <a:highlight>
                            <a:srgbClr val="FFFF00"/>
                          </a:highlight>
                          <a:latin typeface="Times New Roman" panose="02020603050405020304" pitchFamily="18" charset="0"/>
                          <a:ea typeface="宋体" panose="02010600030101010101" pitchFamily="2" charset="-122"/>
                        </a:rPr>
                        <a:t>Huawei</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5">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for PUSCH for mapping Type B with low number of symbols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Nokia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Samsung</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9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Huawei</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DoCoMo</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smtClean="0">
                          <a:effectLst/>
                          <a:highlight>
                            <a:srgbClr val="FFFF00"/>
                          </a:highlight>
                          <a:latin typeface="Times New Roman" panose="02020603050405020304" pitchFamily="18" charset="0"/>
                          <a:ea typeface="宋体" panose="02010600030101010101" pitchFamily="2" charset="-122"/>
                        </a:rPr>
                        <a:t>Intel</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553636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9669" y="242371"/>
            <a:ext cx="11473132" cy="862642"/>
          </a:xfrm>
        </p:spPr>
        <p:txBody>
          <a:bodyPr>
            <a:normAutofit/>
          </a:bodyPr>
          <a:lstStyle/>
          <a:p>
            <a:pPr marL="685800" lvl="2" algn="ctr" hangingPunct="0">
              <a:lnSpc>
                <a:spcPct val="100000"/>
              </a:lnSpc>
              <a:spcBef>
                <a:spcPts val="1000"/>
              </a:spcBef>
            </a:pPr>
            <a:r>
              <a:rPr lang="en-US" altLang="zh-CN" sz="3600" dirty="0" smtClean="0"/>
              <a:t>Background</a:t>
            </a:r>
          </a:p>
        </p:txBody>
      </p:sp>
      <p:sp>
        <p:nvSpPr>
          <p:cNvPr id="5" name="内容占位符 4"/>
          <p:cNvSpPr>
            <a:spLocks noGrp="1"/>
          </p:cNvSpPr>
          <p:nvPr>
            <p:ph idx="1"/>
          </p:nvPr>
        </p:nvSpPr>
        <p:spPr/>
        <p:txBody>
          <a:bodyPr/>
          <a:lstStyle/>
          <a:p>
            <a:r>
              <a:rPr lang="en-US" altLang="zh-CN" dirty="0" smtClean="0"/>
              <a:t>The following WFs were approved:</a:t>
            </a:r>
          </a:p>
          <a:p>
            <a:pPr lvl="1">
              <a:buFont typeface="Calibri" panose="020F0502020204030204" pitchFamily="34" charset="0"/>
              <a:buChar char="̶"/>
            </a:pPr>
            <a:r>
              <a:rPr lang="en-US" altLang="zh-CN" dirty="0" smtClean="0"/>
              <a:t>R4-1915913: Way forward on NR URLLC demodulation and CSI requirements, RAN4 #93</a:t>
            </a:r>
          </a:p>
          <a:p>
            <a:pPr lvl="1">
              <a:buFont typeface="Calibri" panose="020F0502020204030204" pitchFamily="34" charset="0"/>
              <a:buChar char="̶"/>
            </a:pPr>
            <a:r>
              <a:rPr lang="en-US" altLang="zh-CN" dirty="0" smtClean="0"/>
              <a:t>R4-2002429</a:t>
            </a:r>
            <a:r>
              <a:rPr lang="en-US" altLang="zh-CN" dirty="0"/>
              <a:t>: Way forward for NR  BS URLLC performance </a:t>
            </a:r>
            <a:r>
              <a:rPr lang="en-US" altLang="zh-CN" dirty="0" smtClean="0"/>
              <a:t>requirements,  RAN4 #94-e</a:t>
            </a:r>
          </a:p>
          <a:p>
            <a:pPr lvl="1">
              <a:buFont typeface="Calibri" panose="020F0502020204030204" pitchFamily="34" charset="0"/>
              <a:buChar char="̶"/>
            </a:pPr>
            <a:r>
              <a:rPr lang="en-US" altLang="zh-CN" dirty="0" smtClean="0"/>
              <a:t>R4-2005528: </a:t>
            </a:r>
            <a:r>
              <a:rPr lang="en-US" altLang="zh-CN" dirty="0"/>
              <a:t>Way forward for NR  BS URLLC performance requirements,  RAN4 #</a:t>
            </a:r>
            <a:r>
              <a:rPr lang="en-US" altLang="zh-CN" dirty="0" smtClean="0"/>
              <a:t>94bis-e</a:t>
            </a:r>
          </a:p>
          <a:p>
            <a:pPr lvl="1">
              <a:buFont typeface="Calibri" panose="020F0502020204030204" pitchFamily="34" charset="0"/>
              <a:buChar char="̶"/>
            </a:pPr>
            <a:r>
              <a:rPr lang="en-US" altLang="zh-CN" dirty="0" smtClean="0"/>
              <a:t>R4-2008810: </a:t>
            </a:r>
            <a:r>
              <a:rPr lang="en-US" altLang="zh-CN" dirty="0"/>
              <a:t>Way forward for NR  BS URLLC performance requirements,  RAN4 #</a:t>
            </a:r>
            <a:r>
              <a:rPr lang="en-US" altLang="zh-CN" dirty="0" smtClean="0"/>
              <a:t>95-e</a:t>
            </a:r>
            <a:endParaRPr lang="en-US" altLang="zh-CN" dirty="0"/>
          </a:p>
          <a:p>
            <a:pPr marL="457200" lvl="1" indent="0">
              <a:buNone/>
            </a:pPr>
            <a:endParaRPr lang="en-US" altLang="zh-CN" dirty="0"/>
          </a:p>
          <a:p>
            <a:pPr marL="457200" lvl="1" indent="0">
              <a:buNone/>
            </a:pPr>
            <a:endParaRPr lang="en-US" altLang="zh-CN" dirty="0"/>
          </a:p>
          <a:p>
            <a:endParaRPr lang="zh-CN" altLang="en-US" dirty="0"/>
          </a:p>
        </p:txBody>
      </p:sp>
    </p:spTree>
    <p:extLst>
      <p:ext uri="{BB962C8B-B14F-4D97-AF65-F5344CB8AC3E}">
        <p14:creationId xmlns:p14="http://schemas.microsoft.com/office/powerpoint/2010/main" val="1713247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80303"/>
            <a:ext cx="10515600" cy="5196660"/>
          </a:xfrm>
        </p:spPr>
        <p:txBody>
          <a:bodyPr>
            <a:normAutofit fontScale="77500" lnSpcReduction="20000"/>
          </a:bodyPr>
          <a:lstStyle/>
          <a:p>
            <a:r>
              <a:rPr lang="en-US" altLang="zh-CN" sz="2400" kern="0" dirty="0" smtClean="0">
                <a:highlight>
                  <a:srgbClr val="00FF00"/>
                </a:highlight>
                <a:latin typeface="Times New Roman" panose="02020603050405020304" pitchFamily="18" charset="0"/>
              </a:rPr>
              <a:t>Agreements:</a:t>
            </a:r>
          </a:p>
          <a:p>
            <a:r>
              <a:rPr lang="en-GB" altLang="zh-CN" sz="2300" b="1" u="sng" dirty="0" smtClean="0"/>
              <a:t>BS</a:t>
            </a:r>
            <a:r>
              <a:rPr lang="en-US" altLang="zh-CN" sz="2300" b="1" u="sng" dirty="0" smtClean="0"/>
              <a:t> </a:t>
            </a:r>
            <a:r>
              <a:rPr lang="en-US" altLang="zh-CN" sz="2300" b="1" u="sng" dirty="0"/>
              <a:t>demodulation requirements of high reliability for FR1</a:t>
            </a:r>
            <a:endParaRPr lang="zh-CN" altLang="zh-CN" sz="2300" dirty="0"/>
          </a:p>
          <a:p>
            <a:pPr lvl="1">
              <a:buFont typeface="Calibri" panose="020F0502020204030204" pitchFamily="34" charset="0"/>
              <a:buChar char="̶"/>
            </a:pPr>
            <a:r>
              <a:rPr lang="en-GB" altLang="zh-CN" sz="2100" dirty="0"/>
              <a:t>PUSCH aggregation factor for TDD 15 kHz SCS with pattern </a:t>
            </a:r>
            <a:r>
              <a:rPr lang="en-GB" altLang="zh-CN" sz="2100" dirty="0" smtClean="0"/>
              <a:t>DDDSU</a:t>
            </a:r>
            <a:r>
              <a:rPr lang="en-GB" altLang="zh-CN" sz="2100" dirty="0"/>
              <a:t>:</a:t>
            </a:r>
            <a:r>
              <a:rPr lang="en-US" altLang="zh-CN" sz="2100" dirty="0"/>
              <a:t> Configure n2 for FDD and n8 for TDD with note. </a:t>
            </a:r>
            <a:endParaRPr lang="zh-CN" altLang="zh-CN" sz="2100" dirty="0"/>
          </a:p>
          <a:p>
            <a:pPr lvl="2">
              <a:buFont typeface="Wingdings" panose="05000000000000000000" pitchFamily="2" charset="2"/>
              <a:buChar char="l"/>
            </a:pPr>
            <a:r>
              <a:rPr lang="en-GB" altLang="zh-CN" sz="1800" dirty="0"/>
              <a:t>Note: The intention of this configuration is to have two effective transmissions of the transport block. To achieve this for the standard TDD pattern captured in this table, a value of n8 is necessary, while for FDD a value of n2 is necessary</a:t>
            </a:r>
            <a:r>
              <a:rPr lang="en-GB" altLang="zh-CN" sz="1800" dirty="0" smtClean="0"/>
              <a:t>.</a:t>
            </a:r>
            <a:endParaRPr lang="en-US" altLang="zh-CN" sz="1800" dirty="0"/>
          </a:p>
          <a:p>
            <a:pPr lvl="1">
              <a:buFont typeface="Calibri" panose="020F0502020204030204" pitchFamily="34" charset="0"/>
              <a:buChar char="̶"/>
            </a:pPr>
            <a:r>
              <a:rPr lang="en-GB" altLang="zh-CN" sz="2100" dirty="0"/>
              <a:t>RV sequence with 4 HARQ </a:t>
            </a:r>
            <a:r>
              <a:rPr lang="en-GB" altLang="zh-CN" sz="2100" dirty="0" smtClean="0"/>
              <a:t>transmission</a:t>
            </a:r>
            <a:r>
              <a:rPr lang="zh-CN" altLang="en-US" sz="2100" dirty="0"/>
              <a:t>：</a:t>
            </a:r>
            <a:r>
              <a:rPr lang="en-GB" altLang="zh-CN" dirty="0" smtClean="0"/>
              <a:t>{0,3,0,3</a:t>
            </a:r>
            <a:r>
              <a:rPr lang="en-GB" altLang="zh-CN" dirty="0"/>
              <a:t>} with </a:t>
            </a:r>
            <a:r>
              <a:rPr lang="en-GB" altLang="zh-CN" dirty="0" smtClean="0"/>
              <a:t>note </a:t>
            </a:r>
          </a:p>
          <a:p>
            <a:pPr lvl="2">
              <a:buFont typeface="Wingdings" panose="05000000000000000000" pitchFamily="2" charset="2"/>
              <a:buChar char="l"/>
            </a:pPr>
            <a:r>
              <a:rPr lang="en-GB" altLang="zh-CN" sz="1800" dirty="0" smtClean="0"/>
              <a:t>Note: The </a:t>
            </a:r>
            <a:r>
              <a:rPr lang="en-GB" altLang="zh-CN" sz="1800" dirty="0"/>
              <a:t>effective RV sequence is {0,2,3,1} with slot aggregation</a:t>
            </a:r>
          </a:p>
          <a:p>
            <a:r>
              <a:rPr lang="en-GB" altLang="zh-CN" sz="2400" b="1" u="sng" dirty="0" smtClean="0"/>
              <a:t>BS </a:t>
            </a:r>
            <a:r>
              <a:rPr lang="en-GB" altLang="zh-CN" sz="2400" b="1" u="sng" dirty="0"/>
              <a:t>demodulation requirements of high reliability for FR2</a:t>
            </a:r>
            <a:endParaRPr lang="zh-CN" altLang="zh-CN" sz="2400" dirty="0"/>
          </a:p>
          <a:p>
            <a:pPr lvl="1">
              <a:buFont typeface="Calibri" panose="020F0502020204030204" pitchFamily="34" charset="0"/>
              <a:buChar char="̶"/>
            </a:pPr>
            <a:r>
              <a:rPr lang="en-GB" altLang="zh-CN" sz="2000" dirty="0"/>
              <a:t>Test applicability rule for FR2 for different SCS: Only 1 SCS need to be </a:t>
            </a:r>
            <a:r>
              <a:rPr lang="en-GB" altLang="zh-CN" sz="2000" dirty="0" smtClean="0"/>
              <a:t>tested</a:t>
            </a:r>
          </a:p>
          <a:p>
            <a:pPr lvl="1">
              <a:buFont typeface="Calibri" panose="020F0502020204030204" pitchFamily="34" charset="0"/>
              <a:buChar char="̶"/>
            </a:pPr>
            <a:r>
              <a:rPr lang="en-GB" altLang="zh-CN" sz="2000" dirty="0"/>
              <a:t>Test applicability rule for FR1 and FR2: If BS declare to support both FR1 and FR2, the tests shall be done </a:t>
            </a:r>
            <a:r>
              <a:rPr lang="en-GB" altLang="zh-CN" sz="2000" dirty="0" smtClean="0"/>
              <a:t>both.</a:t>
            </a:r>
            <a:endParaRPr lang="zh-CN" altLang="zh-CN" sz="2000" dirty="0"/>
          </a:p>
          <a:p>
            <a:pPr lvl="1">
              <a:buFont typeface="Calibri" panose="020F0502020204030204" pitchFamily="34" charset="0"/>
              <a:buChar char="̶"/>
            </a:pPr>
            <a:r>
              <a:rPr lang="en-GB" altLang="zh-CN" sz="2000" dirty="0"/>
              <a:t>Antenna configuration: 1x2, ULA low</a:t>
            </a:r>
            <a:endParaRPr lang="zh-CN" altLang="zh-CN" sz="2000" dirty="0"/>
          </a:p>
          <a:p>
            <a:pPr lvl="1">
              <a:buFont typeface="Calibri" panose="020F0502020204030204" pitchFamily="34" charset="0"/>
              <a:buChar char="̶"/>
            </a:pPr>
            <a:r>
              <a:rPr lang="en-GB" altLang="zh-CN" sz="2000" dirty="0"/>
              <a:t>SCS/BW for FR2: 60 kHz/50MHz, 120 kHz/ 50MHz</a:t>
            </a:r>
            <a:endParaRPr lang="zh-CN" altLang="zh-CN" sz="2000" dirty="0"/>
          </a:p>
          <a:p>
            <a:pPr lvl="1">
              <a:buFont typeface="Calibri" panose="020F0502020204030204" pitchFamily="34" charset="0"/>
              <a:buChar char="̶"/>
            </a:pPr>
            <a:r>
              <a:rPr lang="en-GB" altLang="zh-CN" sz="2000" dirty="0"/>
              <a:t>Mapping type: Type </a:t>
            </a:r>
            <a:r>
              <a:rPr lang="en-GB" altLang="zh-CN" sz="2000" dirty="0" smtClean="0"/>
              <a:t>B</a:t>
            </a:r>
          </a:p>
          <a:p>
            <a:pPr lvl="1">
              <a:buFont typeface="Calibri" panose="020F0502020204030204" pitchFamily="34" charset="0"/>
              <a:buChar char="̶"/>
            </a:pPr>
            <a:r>
              <a:rPr lang="en-GB" altLang="zh-CN" sz="2000" dirty="0"/>
              <a:t>MCS</a:t>
            </a:r>
            <a:r>
              <a:rPr lang="en-US" altLang="zh-CN" sz="2000" dirty="0"/>
              <a:t>: </a:t>
            </a:r>
            <a:r>
              <a:rPr lang="en-GB" altLang="zh-CN" sz="2000" dirty="0"/>
              <a:t>MCS5 from table 3</a:t>
            </a:r>
            <a:endParaRPr lang="zh-CN" altLang="zh-CN" sz="2000" dirty="0"/>
          </a:p>
          <a:p>
            <a:pPr lvl="1">
              <a:buFont typeface="Calibri" panose="020F0502020204030204" pitchFamily="34" charset="0"/>
              <a:buChar char="̶"/>
            </a:pPr>
            <a:r>
              <a:rPr lang="en-GB" altLang="zh-CN" sz="2000" dirty="0"/>
              <a:t>Start symbol: </a:t>
            </a:r>
            <a:r>
              <a:rPr lang="en-GB" altLang="zh-CN" sz="2000" dirty="0" smtClean="0"/>
              <a:t>0</a:t>
            </a:r>
          </a:p>
          <a:p>
            <a:pPr lvl="1">
              <a:buFont typeface="Calibri" panose="020F0502020204030204" pitchFamily="34" charset="0"/>
              <a:buChar char="̶"/>
            </a:pPr>
            <a:r>
              <a:rPr lang="en-GB" altLang="zh-CN" sz="2000" dirty="0"/>
              <a:t>Symbol length</a:t>
            </a:r>
            <a:r>
              <a:rPr lang="en-US" altLang="zh-CN" sz="2000" dirty="0"/>
              <a:t>: </a:t>
            </a:r>
            <a:r>
              <a:rPr lang="en-GB" altLang="zh-CN" sz="2000" dirty="0" smtClean="0"/>
              <a:t>10 </a:t>
            </a:r>
            <a:endParaRPr lang="zh-CN" altLang="zh-CN" sz="2000" dirty="0"/>
          </a:p>
          <a:p>
            <a:pPr lvl="1">
              <a:buFont typeface="Calibri" panose="020F0502020204030204" pitchFamily="34" charset="0"/>
              <a:buChar char="̶"/>
            </a:pPr>
            <a:r>
              <a:rPr lang="en-GB" altLang="zh-CN" sz="2000" dirty="0"/>
              <a:t>DM-RS Type: Type 1</a:t>
            </a:r>
            <a:endParaRPr lang="zh-CN" altLang="zh-CN" sz="2000" dirty="0"/>
          </a:p>
          <a:p>
            <a:pPr lvl="1">
              <a:buFont typeface="Calibri" panose="020F0502020204030204" pitchFamily="34" charset="0"/>
              <a:buChar char="̶"/>
            </a:pPr>
            <a:r>
              <a:rPr lang="en-GB" altLang="zh-CN" sz="2000" dirty="0"/>
              <a:t>DM-RS duration: Single-symbol DM-RS</a:t>
            </a:r>
            <a:endParaRPr lang="zh-CN" altLang="zh-CN" sz="2000" dirty="0"/>
          </a:p>
          <a:p>
            <a:pPr lvl="1">
              <a:buFont typeface="Calibri" panose="020F0502020204030204" pitchFamily="34" charset="0"/>
              <a:buChar char="̶"/>
            </a:pPr>
            <a:r>
              <a:rPr lang="en-GB" altLang="zh-CN" sz="2000" dirty="0"/>
              <a:t>Bandwidth allocation: Full bandwidth</a:t>
            </a:r>
            <a:endParaRPr lang="zh-CN" altLang="zh-CN" sz="2000" dirty="0"/>
          </a:p>
          <a:p>
            <a:pPr lvl="1">
              <a:buFont typeface="Calibri" panose="020F0502020204030204" pitchFamily="34" charset="0"/>
              <a:buChar char="̶"/>
            </a:pPr>
            <a:r>
              <a:rPr lang="en-GB" altLang="zh-CN" sz="2000" dirty="0"/>
              <a:t>Maximum number of HARQ re-transmissions: 4</a:t>
            </a:r>
            <a:endParaRPr lang="zh-CN" altLang="zh-CN" sz="2000" dirty="0"/>
          </a:p>
          <a:p>
            <a:pPr lvl="1">
              <a:buFont typeface="Calibri" panose="020F0502020204030204" pitchFamily="34" charset="0"/>
              <a:buChar char="̶"/>
            </a:pPr>
            <a:r>
              <a:rPr lang="en-GB" altLang="zh-CN" sz="2000" dirty="0"/>
              <a:t>Test metric: 1% BLER (Calculated after all re-transmissions</a:t>
            </a:r>
            <a:r>
              <a:rPr lang="en-GB" altLang="zh-CN" sz="2000" dirty="0" smtClean="0"/>
              <a:t>)</a:t>
            </a:r>
            <a:endParaRPr lang="en-US" altLang="zh-CN" sz="2000" kern="0" dirty="0" smtClean="0">
              <a:highlight>
                <a:srgbClr val="00FF00"/>
              </a:highlight>
              <a:latin typeface="Times New Roman" panose="02020603050405020304" pitchFamily="18" charset="0"/>
            </a:endParaRPr>
          </a:p>
          <a:p>
            <a:pPr marL="457200" lvl="1" indent="0">
              <a:buNone/>
            </a:pPr>
            <a:endParaRPr lang="zh-CN" altLang="en-US" dirty="0"/>
          </a:p>
        </p:txBody>
      </p:sp>
      <p:sp>
        <p:nvSpPr>
          <p:cNvPr id="5" name="标题 1"/>
          <p:cNvSpPr txBox="1">
            <a:spLocks/>
          </p:cNvSpPr>
          <p:nvPr/>
        </p:nvSpPr>
        <p:spPr>
          <a:xfrm>
            <a:off x="359434" y="117661"/>
            <a:ext cx="11473132" cy="8626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smtClean="0"/>
              <a:t>PUSCH </a:t>
            </a:r>
            <a:r>
              <a:rPr lang="en-GB" altLang="zh-CN" sz="2800" b="1" dirty="0"/>
              <a:t>BS</a:t>
            </a:r>
            <a:r>
              <a:rPr lang="en-US" altLang="zh-CN" sz="2800" b="1" dirty="0"/>
              <a:t> demodulation requirements of high </a:t>
            </a:r>
            <a:r>
              <a:rPr lang="en-US" altLang="zh-CN" sz="2800" b="1" dirty="0" smtClean="0"/>
              <a:t>reliability:</a:t>
            </a:r>
            <a:endParaRPr lang="zh-CN" altLang="en-US" sz="2800" b="1" dirty="0"/>
          </a:p>
        </p:txBody>
      </p:sp>
    </p:spTree>
    <p:extLst>
      <p:ext uri="{BB962C8B-B14F-4D97-AF65-F5344CB8AC3E}">
        <p14:creationId xmlns:p14="http://schemas.microsoft.com/office/powerpoint/2010/main" val="41659092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GB" altLang="zh-CN" sz="2800" b="1" dirty="0" smtClean="0"/>
              <a:t>BS</a:t>
            </a:r>
            <a:r>
              <a:rPr lang="en-US" altLang="zh-CN" sz="2800" b="1" dirty="0" smtClean="0"/>
              <a:t> </a:t>
            </a:r>
            <a:r>
              <a:rPr lang="en-US" altLang="zh-CN" sz="2800" b="1" dirty="0"/>
              <a:t>demodulation requirements of high reliability for FR1</a:t>
            </a:r>
            <a:r>
              <a:rPr lang="en-US" altLang="zh-CN" sz="2800" b="1" dirty="0" smtClean="0"/>
              <a:t>:</a:t>
            </a:r>
            <a:endParaRPr lang="zh-CN" altLang="en-US" sz="2800" dirty="0"/>
          </a:p>
        </p:txBody>
      </p:sp>
      <p:sp>
        <p:nvSpPr>
          <p:cNvPr id="3" name="内容占位符 2"/>
          <p:cNvSpPr>
            <a:spLocks noGrp="1"/>
          </p:cNvSpPr>
          <p:nvPr>
            <p:ph idx="1"/>
          </p:nvPr>
        </p:nvSpPr>
        <p:spPr>
          <a:xfrm>
            <a:off x="327804" y="1145059"/>
            <a:ext cx="11473132" cy="5445522"/>
          </a:xfrm>
        </p:spPr>
        <p:txBody>
          <a:bodyPr>
            <a:noAutofit/>
          </a:bodyPr>
          <a:lstStyle/>
          <a:p>
            <a:r>
              <a:rPr lang="en-GB" altLang="zh-CN" sz="1600" b="1" u="sng" dirty="0" smtClean="0"/>
              <a:t>Applicability </a:t>
            </a:r>
            <a:r>
              <a:rPr lang="en-GB" altLang="zh-CN" sz="1600" b="1" u="sng" dirty="0"/>
              <a:t>rule for FDD and </a:t>
            </a:r>
            <a:r>
              <a:rPr lang="en-GB" altLang="zh-CN" sz="1600" b="1" u="sng" dirty="0" smtClean="0"/>
              <a:t>TDD</a:t>
            </a:r>
            <a:endParaRPr lang="zh-CN" altLang="zh-CN" sz="1600" b="1" u="sng" dirty="0"/>
          </a:p>
          <a:p>
            <a:pPr lvl="2"/>
            <a:r>
              <a:rPr lang="en-GB" altLang="zh-CN" sz="1600" dirty="0"/>
              <a:t>Option 1: </a:t>
            </a:r>
            <a:r>
              <a:rPr lang="en-US" altLang="zh-CN" sz="1600" dirty="0"/>
              <a:t>The requirement with PUSCH aggregation level n8 for TDD with 15 KHz SCS can be applied with FDD or TDD 30 KHz SCS with PUSCH aggregation level n2</a:t>
            </a:r>
            <a:r>
              <a:rPr lang="en-US" altLang="zh-CN" sz="1600" dirty="0" smtClean="0"/>
              <a:t>.</a:t>
            </a:r>
          </a:p>
          <a:p>
            <a:pPr lvl="2"/>
            <a:r>
              <a:rPr lang="en-GB" altLang="zh-CN" sz="1600" dirty="0"/>
              <a:t>Option 2: The requirements for PUSCH with aggregation for 15kHz can be tested either by configuring n8 and the DDDSU TDD pattern or by configuring FDD with aggregation level n2. </a:t>
            </a:r>
            <a:endParaRPr lang="en-US" altLang="zh-CN" sz="1600" dirty="0" smtClean="0"/>
          </a:p>
          <a:p>
            <a:pPr marL="914400" lvl="2" indent="0">
              <a:buNone/>
            </a:pPr>
            <a:endParaRPr lang="en-US" altLang="zh-CN" sz="1600" dirty="0" smtClean="0"/>
          </a:p>
          <a:p>
            <a:r>
              <a:rPr lang="en-GB" altLang="zh-CN" sz="1600" b="1" u="sng" dirty="0" smtClean="0"/>
              <a:t>Whether </a:t>
            </a:r>
            <a:r>
              <a:rPr lang="en-GB" altLang="zh-CN" sz="1600" b="1" u="sng" dirty="0"/>
              <a:t>to clarify the safety statement</a:t>
            </a:r>
            <a:endParaRPr lang="zh-CN" altLang="zh-CN" sz="1600" b="1" u="sng" dirty="0"/>
          </a:p>
          <a:p>
            <a:pPr lvl="1"/>
            <a:r>
              <a:rPr lang="en-GB" altLang="zh-CN" sz="1600" dirty="0" smtClean="0"/>
              <a:t>Option </a:t>
            </a:r>
            <a:r>
              <a:rPr lang="en-GB" altLang="zh-CN" sz="1600" dirty="0"/>
              <a:t>1: </a:t>
            </a:r>
            <a:r>
              <a:rPr lang="en-GB" altLang="zh-CN" sz="1600" dirty="0" smtClean="0"/>
              <a:t>No </a:t>
            </a:r>
            <a:r>
              <a:rPr lang="en-GB" altLang="zh-CN" sz="1600" dirty="0"/>
              <a:t>need to specify any safety statements in specification</a:t>
            </a:r>
            <a:endParaRPr lang="zh-CN" altLang="zh-CN" sz="1600" dirty="0" smtClean="0"/>
          </a:p>
          <a:p>
            <a:pPr lvl="1"/>
            <a:r>
              <a:rPr lang="en-GB" altLang="zh-CN" sz="1600" dirty="0" smtClean="0"/>
              <a:t>Option 2: Yes</a:t>
            </a:r>
            <a:endParaRPr lang="zh-CN" altLang="zh-CN" sz="1600" dirty="0" smtClean="0"/>
          </a:p>
          <a:p>
            <a:pPr lvl="2"/>
            <a:r>
              <a:rPr lang="en-GB" altLang="zh-CN" sz="1600" dirty="0" smtClean="0"/>
              <a:t>Option 1a: Since </a:t>
            </a:r>
            <a:r>
              <a:rPr lang="en-GB" altLang="zh-CN" sz="1600" dirty="0"/>
              <a:t>the URLLC features of 5G NR will potentially be used in safety critical applications, the ultimately chosen statistical testing methodology for testing of these features must be verified by an independent body of experts/statisticians, before requirements and test can be used as basis for safety critical implementations. All statistical analysis and discussions provided in this meeting are to be taken as a best effort and is not to be taken as due </a:t>
            </a:r>
            <a:r>
              <a:rPr lang="en-GB" altLang="zh-CN" sz="1600" dirty="0" smtClean="0"/>
              <a:t>diligence</a:t>
            </a:r>
          </a:p>
          <a:p>
            <a:pPr lvl="2"/>
            <a:r>
              <a:rPr lang="en-GB" altLang="zh-CN" sz="1600" dirty="0"/>
              <a:t>Option 1b: If the URLLC features of 5G NR would be used in safety or mission critical applications, the ultimately chosen statistical testing methodology for testing of these features must be verified by an independent body of experts/statisticians. It is also important to bear in mind that the demodulation requirements do not take account of all aspects of system operation (for example RF, transmitter, internal interfaces, higher layer protocol software etc.).</a:t>
            </a:r>
          </a:p>
        </p:txBody>
      </p:sp>
    </p:spTree>
    <p:extLst>
      <p:ext uri="{BB962C8B-B14F-4D97-AF65-F5344CB8AC3E}">
        <p14:creationId xmlns:p14="http://schemas.microsoft.com/office/powerpoint/2010/main" val="15452111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65902"/>
            <a:ext cx="11473132" cy="1005016"/>
          </a:xfrm>
        </p:spPr>
        <p:txBody>
          <a:bodyPr>
            <a:normAutofit/>
          </a:bodyPr>
          <a:lstStyle/>
          <a:p>
            <a:r>
              <a:rPr lang="en-GB" altLang="zh-CN" sz="2800" b="1" dirty="0" smtClean="0"/>
              <a:t>BS </a:t>
            </a:r>
            <a:r>
              <a:rPr lang="en-GB" altLang="zh-CN" sz="2800" b="1" dirty="0"/>
              <a:t>demodulation requirements of high reliability for FR2</a:t>
            </a:r>
            <a:r>
              <a:rPr lang="en-US" altLang="zh-CN" sz="2800" b="1" dirty="0" smtClean="0"/>
              <a:t>:</a:t>
            </a:r>
            <a:endParaRPr lang="zh-CN" altLang="en-US" sz="2800" dirty="0"/>
          </a:p>
        </p:txBody>
      </p:sp>
      <p:sp>
        <p:nvSpPr>
          <p:cNvPr id="3" name="内容占位符 2"/>
          <p:cNvSpPr>
            <a:spLocks noGrp="1"/>
          </p:cNvSpPr>
          <p:nvPr>
            <p:ph idx="1"/>
          </p:nvPr>
        </p:nvSpPr>
        <p:spPr>
          <a:xfrm>
            <a:off x="552613" y="883881"/>
            <a:ext cx="11473132" cy="5849428"/>
          </a:xfrm>
        </p:spPr>
        <p:txBody>
          <a:bodyPr>
            <a:noAutofit/>
          </a:bodyPr>
          <a:lstStyle/>
          <a:p>
            <a:r>
              <a:rPr lang="en-GB" altLang="zh-CN" sz="1400" b="1" u="sng" dirty="0" smtClean="0"/>
              <a:t>TDD </a:t>
            </a:r>
            <a:r>
              <a:rPr lang="en-GB" altLang="zh-CN" sz="1400" b="1" u="sng" dirty="0"/>
              <a:t>pattern</a:t>
            </a:r>
            <a:endParaRPr lang="zh-CN" altLang="zh-CN" sz="1400" b="1" u="sng" dirty="0"/>
          </a:p>
          <a:p>
            <a:pPr lvl="1"/>
            <a:r>
              <a:rPr lang="en-GB" altLang="zh-CN" sz="1400" dirty="0"/>
              <a:t>Option 1: DDDSU, S=10:2:2 </a:t>
            </a:r>
            <a:endParaRPr lang="zh-CN" altLang="zh-CN" sz="1400" dirty="0"/>
          </a:p>
          <a:p>
            <a:pPr lvl="1"/>
            <a:r>
              <a:rPr lang="en-GB" altLang="zh-CN" sz="1400" dirty="0"/>
              <a:t>Option 2: DSUU, S=12:2</a:t>
            </a:r>
            <a:endParaRPr lang="zh-CN" altLang="zh-CN" sz="1400" dirty="0"/>
          </a:p>
          <a:p>
            <a:r>
              <a:rPr lang="en-GB" altLang="zh-CN" sz="1400" b="1" u="sng" dirty="0"/>
              <a:t>Aggregation factor for TDD</a:t>
            </a:r>
            <a:endParaRPr lang="zh-CN" altLang="zh-CN" sz="1400" b="1" u="sng" dirty="0"/>
          </a:p>
          <a:p>
            <a:pPr lvl="1"/>
            <a:r>
              <a:rPr lang="en-GB" altLang="zh-CN" sz="1400" dirty="0"/>
              <a:t>Option 1: n8 for DDDSU</a:t>
            </a:r>
            <a:endParaRPr lang="zh-CN" altLang="zh-CN" sz="1400" dirty="0"/>
          </a:p>
          <a:p>
            <a:pPr lvl="1"/>
            <a:r>
              <a:rPr lang="en-GB" altLang="zh-CN" sz="1400" dirty="0"/>
              <a:t>Option 2: n2 for </a:t>
            </a:r>
            <a:r>
              <a:rPr lang="en-GB" altLang="zh-CN" sz="1400" dirty="0" smtClean="0"/>
              <a:t>DSUU</a:t>
            </a:r>
          </a:p>
          <a:p>
            <a:pPr lvl="1"/>
            <a:r>
              <a:rPr lang="en-GB" altLang="zh-CN" sz="1400" dirty="0"/>
              <a:t>Option 3: n8 for DDDSU with note </a:t>
            </a:r>
            <a:endParaRPr lang="zh-CN" altLang="zh-CN" sz="1400" dirty="0"/>
          </a:p>
          <a:p>
            <a:pPr lvl="2">
              <a:buFont typeface="Calibri" panose="020F0502020204030204" pitchFamily="34" charset="0"/>
              <a:buChar char="̶"/>
            </a:pPr>
            <a:r>
              <a:rPr lang="en-GB" altLang="zh-CN" sz="1400" dirty="0"/>
              <a:t>Note: The testing can be performed with a different TDD </a:t>
            </a:r>
            <a:r>
              <a:rPr lang="en-GB" altLang="zh-CN" sz="1400" dirty="0" smtClean="0"/>
              <a:t>pattern</a:t>
            </a:r>
            <a:endParaRPr lang="zh-CN" altLang="zh-CN" sz="1400" dirty="0"/>
          </a:p>
          <a:p>
            <a:r>
              <a:rPr lang="en-GB" altLang="zh-CN" sz="1400" b="1" u="sng" dirty="0" smtClean="0"/>
              <a:t>Channel </a:t>
            </a:r>
            <a:r>
              <a:rPr lang="en-GB" altLang="zh-CN" sz="1400" b="1" u="sng" dirty="0"/>
              <a:t>model</a:t>
            </a:r>
            <a:endParaRPr lang="zh-CN" altLang="zh-CN" sz="1400" b="1" u="sng" dirty="0"/>
          </a:p>
          <a:p>
            <a:pPr lvl="1"/>
            <a:r>
              <a:rPr lang="en-GB" altLang="zh-CN" sz="1400" dirty="0"/>
              <a:t>Option 1: TDLA30-300 Low</a:t>
            </a:r>
            <a:endParaRPr lang="zh-CN" altLang="zh-CN" sz="1400" dirty="0"/>
          </a:p>
          <a:p>
            <a:pPr lvl="1"/>
            <a:r>
              <a:rPr lang="en-GB" altLang="zh-CN" sz="1400" dirty="0"/>
              <a:t>Option 2: </a:t>
            </a:r>
            <a:r>
              <a:rPr lang="en-GB" altLang="zh-CN" sz="1400" dirty="0" smtClean="0"/>
              <a:t>TDLA30-75</a:t>
            </a:r>
          </a:p>
          <a:p>
            <a:pPr lvl="0"/>
            <a:r>
              <a:rPr lang="en-GB" altLang="zh-CN" sz="1400" b="1" u="sng" dirty="0" smtClean="0"/>
              <a:t>DM-RS</a:t>
            </a:r>
            <a:endParaRPr lang="zh-CN" altLang="zh-CN" sz="1400" b="1" u="sng" dirty="0"/>
          </a:p>
          <a:p>
            <a:pPr lvl="1"/>
            <a:r>
              <a:rPr lang="en-GB" altLang="zh-CN" sz="1400" dirty="0"/>
              <a:t>Option 1: 1+0 and 1+1. </a:t>
            </a:r>
            <a:endParaRPr lang="zh-CN" altLang="zh-CN" sz="1400" dirty="0"/>
          </a:p>
          <a:p>
            <a:pPr lvl="1"/>
            <a:r>
              <a:rPr lang="en-GB" altLang="zh-CN" sz="1400" dirty="0"/>
              <a:t>Option 2: 1+1</a:t>
            </a:r>
            <a:endParaRPr lang="zh-CN" altLang="zh-CN" sz="1400" dirty="0"/>
          </a:p>
          <a:p>
            <a:pPr lvl="1"/>
            <a:endParaRPr lang="zh-CN" altLang="zh-CN" sz="1600" dirty="0"/>
          </a:p>
        </p:txBody>
      </p:sp>
    </p:spTree>
    <p:extLst>
      <p:ext uri="{BB962C8B-B14F-4D97-AF65-F5344CB8AC3E}">
        <p14:creationId xmlns:p14="http://schemas.microsoft.com/office/powerpoint/2010/main" val="1841641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4753" y="110169"/>
            <a:ext cx="11473132" cy="862642"/>
          </a:xfrm>
        </p:spPr>
        <p:txBody>
          <a:bodyPr>
            <a:normAutofit/>
          </a:bodyPr>
          <a:lstStyle/>
          <a:p>
            <a:r>
              <a:rPr lang="en-US" altLang="zh-CN" sz="2800" b="1" dirty="0" smtClean="0"/>
              <a:t>Simulation assumptions for PUSCH demodulation </a:t>
            </a:r>
            <a:r>
              <a:rPr lang="en-US" altLang="zh-CN" sz="2800" b="1" dirty="0"/>
              <a:t>requirements for high reliability with higher BLER and/or confidence </a:t>
            </a:r>
            <a:r>
              <a:rPr lang="en-US" altLang="zh-CN" sz="2800" b="1" dirty="0" smtClean="0"/>
              <a:t>level</a:t>
            </a:r>
            <a:r>
              <a:rPr lang="en-US" altLang="zh-CN" sz="2800" b="1" dirty="0"/>
              <a:t> </a:t>
            </a:r>
            <a:r>
              <a:rPr lang="en-US" altLang="zh-CN" sz="2800" b="1" dirty="0" smtClean="0"/>
              <a:t>for FR1</a:t>
            </a:r>
            <a:endParaRPr lang="zh-CN" altLang="en-US" sz="2800" dirty="0"/>
          </a:p>
        </p:txBody>
      </p:sp>
      <p:graphicFrame>
        <p:nvGraphicFramePr>
          <p:cNvPr id="4" name="表格 3"/>
          <p:cNvGraphicFramePr>
            <a:graphicFrameLocks noGrp="1"/>
          </p:cNvGraphicFramePr>
          <p:nvPr>
            <p:extLst>
              <p:ext uri="{D42A27DB-BD31-4B8C-83A1-F6EECF244321}">
                <p14:modId xmlns:p14="http://schemas.microsoft.com/office/powerpoint/2010/main" val="1688529170"/>
              </p:ext>
            </p:extLst>
          </p:nvPr>
        </p:nvGraphicFramePr>
        <p:xfrm>
          <a:off x="1460351" y="972811"/>
          <a:ext cx="8648241" cy="5962918"/>
        </p:xfrm>
        <a:graphic>
          <a:graphicData uri="http://schemas.openxmlformats.org/drawingml/2006/table">
            <a:tbl>
              <a:tblPr firstRow="1" firstCol="1" bandRow="1">
                <a:tableStyleId>{5940675A-B579-460E-94D1-54222C63F5DA}</a:tableStyleId>
              </a:tblPr>
              <a:tblGrid>
                <a:gridCol w="2549594"/>
                <a:gridCol w="2419014"/>
                <a:gridCol w="3679633"/>
              </a:tblGrid>
              <a:tr h="241186">
                <a:tc gridSpan="2">
                  <a:txBody>
                    <a:bodyPr/>
                    <a:lstStyle/>
                    <a:p>
                      <a:pPr algn="ctr">
                        <a:spcAft>
                          <a:spcPts val="0"/>
                        </a:spcAft>
                      </a:pPr>
                      <a:r>
                        <a:rPr lang="en-US" sz="1400" kern="100" dirty="0">
                          <a:effectLst/>
                        </a:rPr>
                        <a:t>Parameter</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US" sz="1400" kern="100" dirty="0">
                          <a:effectLst/>
                        </a:rPr>
                        <a:t>Value</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41186">
                <a:tc gridSpan="2">
                  <a:txBody>
                    <a:bodyPr/>
                    <a:lstStyle/>
                    <a:p>
                      <a:pPr algn="just">
                        <a:spcAft>
                          <a:spcPts val="0"/>
                        </a:spcAft>
                      </a:pPr>
                      <a:r>
                        <a:rPr lang="en-US" sz="1400" kern="100" dirty="0">
                          <a:effectLst/>
                        </a:rPr>
                        <a:t>Frequency range</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US" sz="1400" kern="100">
                          <a:effectLst/>
                        </a:rPr>
                        <a:t>FR1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41186">
                <a:tc gridSpan="2">
                  <a:txBody>
                    <a:bodyPr/>
                    <a:lstStyle/>
                    <a:p>
                      <a:pPr algn="just">
                        <a:spcAft>
                          <a:spcPts val="0"/>
                        </a:spcAft>
                      </a:pPr>
                      <a:r>
                        <a:rPr lang="en-US" sz="1400" kern="100" dirty="0">
                          <a:effectLst/>
                        </a:rPr>
                        <a:t>Transform precoding</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Disabled</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dirty="0">
                          <a:effectLst/>
                        </a:rPr>
                        <a:t>Antenna configuration</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1x2, </a:t>
                      </a:r>
                      <a:r>
                        <a:rPr lang="en-US" sz="1400" kern="100" dirty="0" smtClean="0">
                          <a:effectLst/>
                        </a:rPr>
                        <a:t>ULA Low</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rowSpan="4">
                  <a:txBody>
                    <a:bodyPr/>
                    <a:lstStyle/>
                    <a:p>
                      <a:pPr algn="just">
                        <a:spcAft>
                          <a:spcPts val="0"/>
                        </a:spcAft>
                      </a:pPr>
                      <a:r>
                        <a:rPr lang="en-US" sz="1400" kern="100" dirty="0">
                          <a:effectLst/>
                        </a:rPr>
                        <a:t>PUSCH configuration</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100" dirty="0">
                          <a:effectLst/>
                        </a:rPr>
                        <a:t>Mapping type</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Type A and Type </a:t>
                      </a:r>
                      <a:r>
                        <a:rPr lang="en-US" sz="1400" kern="100" dirty="0" smtClean="0">
                          <a:effectLst/>
                        </a:rPr>
                        <a:t>B</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vMerge="1">
                  <a:txBody>
                    <a:bodyPr/>
                    <a:lstStyle/>
                    <a:p>
                      <a:endParaRPr lang="zh-CN" altLang="en-US"/>
                    </a:p>
                  </a:txBody>
                  <a:tcPr/>
                </a:tc>
                <a:tc>
                  <a:txBody>
                    <a:bodyPr/>
                    <a:lstStyle/>
                    <a:p>
                      <a:pPr algn="just">
                        <a:spcAft>
                          <a:spcPts val="0"/>
                        </a:spcAft>
                      </a:pPr>
                      <a:r>
                        <a:rPr lang="en-US" sz="1400" kern="100" dirty="0">
                          <a:effectLst/>
                        </a:rPr>
                        <a:t>Starting symbol (S)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vMerge="1">
                  <a:txBody>
                    <a:bodyPr/>
                    <a:lstStyle/>
                    <a:p>
                      <a:endParaRPr lang="zh-CN" altLang="en-US"/>
                    </a:p>
                  </a:txBody>
                  <a:tcPr/>
                </a:tc>
                <a:tc>
                  <a:txBody>
                    <a:bodyPr/>
                    <a:lstStyle/>
                    <a:p>
                      <a:pPr algn="just">
                        <a:spcAft>
                          <a:spcPts val="0"/>
                        </a:spcAft>
                      </a:pPr>
                      <a:r>
                        <a:rPr lang="en-US" sz="1400" kern="100" dirty="0">
                          <a:effectLst/>
                        </a:rPr>
                        <a:t>Length (L)</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14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2374">
                <a:tc vMerge="1">
                  <a:txBody>
                    <a:bodyPr/>
                    <a:lstStyle/>
                    <a:p>
                      <a:endParaRPr lang="zh-CN" altLang="en-US"/>
                    </a:p>
                  </a:txBody>
                  <a:tcPr/>
                </a:tc>
                <a:tc>
                  <a:txBody>
                    <a:bodyPr/>
                    <a:lstStyle/>
                    <a:p>
                      <a:pPr algn="l">
                        <a:spcAft>
                          <a:spcPts val="0"/>
                        </a:spcAft>
                      </a:pPr>
                      <a:r>
                        <a:rPr lang="en-US" sz="1400" kern="100" dirty="0">
                          <a:effectLst/>
                        </a:rPr>
                        <a:t>PUSCH aggregation factor</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smtClean="0">
                          <a:effectLst/>
                        </a:rPr>
                        <a:t>n2 for 30 kHz SCS</a:t>
                      </a:r>
                      <a:endParaRPr lang="zh-CN" sz="1400" kern="100" dirty="0" smtClean="0">
                        <a:effectLst/>
                      </a:endParaRPr>
                    </a:p>
                    <a:p>
                      <a:pPr marL="0" lvl="1" algn="ctr" defTabSz="914400" rtl="0" eaLnBrk="1" latinLnBrk="0" hangingPunct="1">
                        <a:spcAft>
                          <a:spcPts val="0"/>
                        </a:spcAft>
                        <a:buFont typeface="Calibri" panose="020F0502020204030204" pitchFamily="34" charset="0"/>
                        <a:buNone/>
                      </a:pPr>
                      <a:r>
                        <a:rPr lang="en-US" altLang="zh-CN" sz="1400" kern="100" dirty="0" smtClean="0">
                          <a:solidFill>
                            <a:schemeClr val="tx1"/>
                          </a:solidFill>
                          <a:effectLst/>
                          <a:latin typeface="+mn-lt"/>
                          <a:ea typeface="+mn-ea"/>
                          <a:cs typeface="+mn-cs"/>
                        </a:rPr>
                        <a:t>n2 for FDD and n8 for TDD[note</a:t>
                      </a:r>
                      <a:r>
                        <a:rPr lang="en-US" altLang="zh-CN" sz="1400" kern="100" baseline="0" dirty="0" smtClean="0">
                          <a:solidFill>
                            <a:schemeClr val="tx1"/>
                          </a:solidFill>
                          <a:effectLst/>
                          <a:latin typeface="+mn-lt"/>
                          <a:ea typeface="+mn-ea"/>
                          <a:cs typeface="+mn-cs"/>
                        </a:rPr>
                        <a:t> </a:t>
                      </a:r>
                      <a:r>
                        <a:rPr lang="en-US" altLang="zh-CN" sz="1400" kern="100" dirty="0" smtClean="0">
                          <a:solidFill>
                            <a:schemeClr val="tx1"/>
                          </a:solidFill>
                          <a:effectLst/>
                          <a:latin typeface="+mn-lt"/>
                          <a:ea typeface="+mn-ea"/>
                          <a:cs typeface="+mn-cs"/>
                        </a:rPr>
                        <a:t>1] </a:t>
                      </a:r>
                      <a:endParaRPr lang="zh-CN" altLang="zh-CN" sz="1400" kern="100" dirty="0" smtClean="0">
                        <a:solidFill>
                          <a:schemeClr val="tx1"/>
                        </a:solidFill>
                        <a:effectLst/>
                        <a:latin typeface="+mn-lt"/>
                        <a:ea typeface="+mn-ea"/>
                        <a:cs typeface="+mn-cs"/>
                      </a:endParaRPr>
                    </a:p>
                  </a:txBody>
                  <a:tcPr marL="68580" marR="68580" marT="0" marB="0" anchor="ctr"/>
                </a:tc>
              </a:tr>
              <a:tr h="241186">
                <a:tc rowSpan="3">
                  <a:txBody>
                    <a:bodyPr/>
                    <a:lstStyle/>
                    <a:p>
                      <a:pPr algn="just">
                        <a:spcAft>
                          <a:spcPts val="0"/>
                        </a:spcAft>
                      </a:pPr>
                      <a:r>
                        <a:rPr lang="en-US" sz="1400" kern="100">
                          <a:effectLst/>
                        </a:rPr>
                        <a:t>PUSCH DMRS configuration</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marL="0" algn="l" defTabSz="914400" rtl="0" eaLnBrk="1" latinLnBrk="0" hangingPunct="1">
                        <a:spcAft>
                          <a:spcPts val="0"/>
                        </a:spcAft>
                      </a:pPr>
                      <a:r>
                        <a:rPr lang="en-US" sz="1400" kern="100">
                          <a:solidFill>
                            <a:schemeClr val="tx1"/>
                          </a:solidFill>
                          <a:effectLst/>
                          <a:latin typeface="+mn-lt"/>
                          <a:ea typeface="+mn-ea"/>
                          <a:cs typeface="+mn-cs"/>
                        </a:rPr>
                        <a:t>DMRS Type</a:t>
                      </a:r>
                      <a:endParaRPr lang="zh-CN" sz="1400" kern="100">
                        <a:solidFill>
                          <a:schemeClr val="tx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US" sz="1400" kern="100" dirty="0">
                          <a:solidFill>
                            <a:schemeClr val="tx1"/>
                          </a:solidFill>
                          <a:effectLst/>
                          <a:latin typeface="+mn-lt"/>
                          <a:ea typeface="+mn-ea"/>
                          <a:cs typeface="+mn-cs"/>
                        </a:rPr>
                        <a:t>Type </a:t>
                      </a:r>
                      <a:r>
                        <a:rPr lang="en-US" sz="1400" kern="100" dirty="0" smtClean="0">
                          <a:solidFill>
                            <a:schemeClr val="tx1"/>
                          </a:solidFill>
                          <a:effectLst/>
                          <a:latin typeface="+mn-lt"/>
                          <a:ea typeface="+mn-ea"/>
                          <a:cs typeface="+mn-cs"/>
                        </a:rPr>
                        <a:t>1</a:t>
                      </a:r>
                    </a:p>
                  </a:txBody>
                  <a:tcPr marL="68580" marR="68580" marT="0" marB="0" anchor="ctr"/>
                </a:tc>
              </a:tr>
              <a:tr h="241186">
                <a:tc vMerge="1">
                  <a:txBody>
                    <a:bodyPr/>
                    <a:lstStyle/>
                    <a:p>
                      <a:endParaRPr lang="zh-CN" altLang="en-US"/>
                    </a:p>
                  </a:txBody>
                  <a:tcPr/>
                </a:tc>
                <a:tc>
                  <a:txBody>
                    <a:bodyPr/>
                    <a:lstStyle/>
                    <a:p>
                      <a:pPr marL="0" algn="l" defTabSz="914400" rtl="0" eaLnBrk="1" latinLnBrk="0" hangingPunct="1">
                        <a:spcAft>
                          <a:spcPts val="0"/>
                        </a:spcAft>
                      </a:pPr>
                      <a:r>
                        <a:rPr lang="en-GB" sz="1400" kern="100" dirty="0">
                          <a:solidFill>
                            <a:schemeClr val="tx1"/>
                          </a:solidFill>
                          <a:effectLst/>
                          <a:latin typeface="+mn-lt"/>
                          <a:ea typeface="+mn-ea"/>
                          <a:cs typeface="+mn-cs"/>
                        </a:rPr>
                        <a:t>DM-RS duration</a:t>
                      </a:r>
                      <a:endParaRPr lang="zh-CN" sz="1400" kern="100" dirty="0">
                        <a:solidFill>
                          <a:schemeClr val="tx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GB" sz="1400" kern="100" dirty="0">
                          <a:solidFill>
                            <a:schemeClr val="tx1"/>
                          </a:solidFill>
                          <a:effectLst/>
                          <a:latin typeface="+mn-lt"/>
                          <a:ea typeface="+mn-ea"/>
                          <a:cs typeface="+mn-cs"/>
                        </a:rPr>
                        <a:t>S</a:t>
                      </a:r>
                      <a:r>
                        <a:rPr lang="en-GB" sz="1400" kern="100" dirty="0" smtClean="0">
                          <a:solidFill>
                            <a:schemeClr val="tx1"/>
                          </a:solidFill>
                          <a:effectLst/>
                          <a:latin typeface="+mn-lt"/>
                          <a:ea typeface="+mn-ea"/>
                          <a:cs typeface="+mn-cs"/>
                        </a:rPr>
                        <a:t>ingle-symbol </a:t>
                      </a:r>
                      <a:r>
                        <a:rPr lang="en-GB" sz="1400" kern="100" dirty="0">
                          <a:solidFill>
                            <a:schemeClr val="tx1"/>
                          </a:solidFill>
                          <a:effectLst/>
                          <a:latin typeface="+mn-lt"/>
                          <a:ea typeface="+mn-ea"/>
                          <a:cs typeface="+mn-cs"/>
                        </a:rPr>
                        <a:t>DM-RS</a:t>
                      </a:r>
                      <a:endParaRPr lang="zh-CN" sz="1400" kern="100" dirty="0">
                        <a:solidFill>
                          <a:schemeClr val="tx1"/>
                        </a:solidFill>
                        <a:effectLst/>
                        <a:latin typeface="+mn-lt"/>
                        <a:ea typeface="+mn-ea"/>
                        <a:cs typeface="+mn-cs"/>
                      </a:endParaRPr>
                    </a:p>
                  </a:txBody>
                  <a:tcPr marL="68580" marR="68580" marT="0" marB="0"/>
                </a:tc>
              </a:tr>
              <a:tr h="273378">
                <a:tc vMerge="1">
                  <a:txBody>
                    <a:bodyPr/>
                    <a:lstStyle/>
                    <a:p>
                      <a:endParaRPr lang="zh-CN" altLang="en-US"/>
                    </a:p>
                  </a:txBody>
                  <a:tcPr/>
                </a:tc>
                <a:tc>
                  <a:txBody>
                    <a:bodyPr/>
                    <a:lstStyle/>
                    <a:p>
                      <a:pPr algn="l">
                        <a:spcAft>
                          <a:spcPts val="0"/>
                        </a:spcAft>
                      </a:pPr>
                      <a:r>
                        <a:rPr lang="en-US" sz="1400" kern="100" dirty="0">
                          <a:effectLst/>
                        </a:rPr>
                        <a:t>Number of additional DMRS</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1386">
                <a:tc gridSpan="2">
                  <a:txBody>
                    <a:bodyPr/>
                    <a:lstStyle/>
                    <a:p>
                      <a:pPr algn="just">
                        <a:spcAft>
                          <a:spcPts val="0"/>
                        </a:spcAft>
                      </a:pPr>
                      <a:r>
                        <a:rPr lang="en-US" sz="1400" kern="100">
                          <a:effectLst/>
                        </a:rPr>
                        <a:t>Propagation condition</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smtClean="0">
                          <a:effectLst/>
                        </a:rPr>
                        <a:t>TDLB100-400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a:effectLst/>
                        </a:rPr>
                        <a:t>MCS Table</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Table 3, MCS 5</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2374">
                <a:tc gridSpan="2">
                  <a:txBody>
                    <a:bodyPr/>
                    <a:lstStyle/>
                    <a:p>
                      <a:pPr algn="just">
                        <a:spcAft>
                          <a:spcPts val="0"/>
                        </a:spcAft>
                      </a:pPr>
                      <a:r>
                        <a:rPr lang="en-US" sz="1400" kern="100">
                          <a:effectLst/>
                        </a:rPr>
                        <a:t>SCS and BW</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00" dirty="0" smtClean="0">
                          <a:effectLst/>
                        </a:rPr>
                        <a:t>15 kHz for</a:t>
                      </a:r>
                      <a:r>
                        <a:rPr lang="en-US" sz="1400" kern="100" baseline="0" dirty="0" smtClean="0">
                          <a:effectLst/>
                        </a:rPr>
                        <a:t> 5/</a:t>
                      </a:r>
                      <a:r>
                        <a:rPr lang="en-US" sz="1400" kern="100" dirty="0" smtClean="0">
                          <a:solidFill>
                            <a:schemeClr val="tx1"/>
                          </a:solidFill>
                          <a:effectLst/>
                        </a:rPr>
                        <a:t>10 MHz </a:t>
                      </a:r>
                      <a:endParaRPr lang="zh-CN" sz="1400" kern="100" dirty="0" smtClean="0">
                        <a:solidFill>
                          <a:schemeClr val="tx1"/>
                        </a:solidFill>
                        <a:effectLst/>
                      </a:endParaRPr>
                    </a:p>
                    <a:p>
                      <a:pPr algn="ctr">
                        <a:spcAft>
                          <a:spcPts val="0"/>
                        </a:spcAft>
                      </a:pPr>
                      <a:r>
                        <a:rPr lang="en-US" sz="1400" kern="100" dirty="0" smtClean="0">
                          <a:effectLst/>
                        </a:rPr>
                        <a:t>30 </a:t>
                      </a:r>
                      <a:r>
                        <a:rPr lang="en-US" sz="1400" kern="100" dirty="0">
                          <a:effectLst/>
                        </a:rPr>
                        <a:t>kHz </a:t>
                      </a:r>
                      <a:r>
                        <a:rPr lang="en-US" sz="1400" kern="100" dirty="0" smtClean="0">
                          <a:effectLst/>
                        </a:rPr>
                        <a:t>for 10/</a:t>
                      </a:r>
                      <a:r>
                        <a:rPr lang="en-US" sz="1400" kern="100" dirty="0" smtClean="0">
                          <a:solidFill>
                            <a:schemeClr val="tx1"/>
                          </a:solidFill>
                          <a:effectLst/>
                        </a:rPr>
                        <a:t>40 MHz</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a:effectLst/>
                        </a:rPr>
                        <a:t>Frequency domain resource</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Full </a:t>
                      </a:r>
                      <a:r>
                        <a:rPr lang="en-US" sz="1400" kern="100" dirty="0" smtClean="0">
                          <a:effectLst/>
                        </a:rPr>
                        <a:t>Bandwidth</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2374">
                <a:tc gridSpan="2">
                  <a:txBody>
                    <a:bodyPr/>
                    <a:lstStyle/>
                    <a:p>
                      <a:pPr algn="just">
                        <a:spcAft>
                          <a:spcPts val="0"/>
                        </a:spcAft>
                      </a:pPr>
                      <a:r>
                        <a:rPr lang="en-US" sz="1400" kern="100">
                          <a:effectLst/>
                        </a:rPr>
                        <a:t>TDD pattern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 15 kHz SCS: 3D1S1U, S=10:2:2</a:t>
                      </a:r>
                      <a:endParaRPr lang="zh-CN" sz="1400" kern="100" dirty="0">
                        <a:effectLst/>
                      </a:endParaRPr>
                    </a:p>
                    <a:p>
                      <a:pPr indent="171450" algn="just">
                        <a:spcAft>
                          <a:spcPts val="0"/>
                        </a:spcAft>
                      </a:pPr>
                      <a:r>
                        <a:rPr lang="en-US" sz="1400" kern="100" dirty="0" smtClean="0">
                          <a:effectLst/>
                        </a:rPr>
                        <a:t>              30 </a:t>
                      </a:r>
                      <a:r>
                        <a:rPr lang="en-US" sz="1400" kern="100" dirty="0">
                          <a:effectLst/>
                        </a:rPr>
                        <a:t>kHz SCS: 7D1S2U, S=6:4:4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a:effectLst/>
                        </a:rPr>
                        <a:t>Maximum number of HARQ transmissions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1386">
                <a:tc gridSpan="2">
                  <a:txBody>
                    <a:bodyPr/>
                    <a:lstStyle/>
                    <a:p>
                      <a:pPr algn="just">
                        <a:spcAft>
                          <a:spcPts val="0"/>
                        </a:spcAft>
                      </a:pPr>
                      <a:r>
                        <a:rPr lang="en-US" sz="1400" kern="100" dirty="0">
                          <a:effectLst/>
                        </a:rPr>
                        <a:t>Testing metric</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Target BLER:  </a:t>
                      </a:r>
                      <a:r>
                        <a:rPr lang="en-US" sz="1400" kern="100" dirty="0" smtClean="0">
                          <a:effectLst/>
                        </a:rPr>
                        <a:t>10</a:t>
                      </a:r>
                      <a:r>
                        <a:rPr lang="en-US" sz="1400" kern="100" baseline="30000" dirty="0" smtClean="0">
                          <a:effectLst/>
                        </a:rPr>
                        <a:t>-2</a:t>
                      </a:r>
                    </a:p>
                    <a:p>
                      <a:pPr marL="0" algn="ctr" defTabSz="914400" rtl="0" eaLnBrk="1" latinLnBrk="0" hangingPunct="1">
                        <a:spcAft>
                          <a:spcPts val="0"/>
                        </a:spcAft>
                      </a:pPr>
                      <a:r>
                        <a:rPr lang="en-US" altLang="zh-CN" sz="1400" kern="100" dirty="0" smtClean="0">
                          <a:solidFill>
                            <a:schemeClr val="tx1"/>
                          </a:solidFill>
                          <a:effectLst/>
                          <a:latin typeface="+mn-lt"/>
                          <a:ea typeface="+mn-ea"/>
                          <a:cs typeface="+mn-cs"/>
                        </a:rPr>
                        <a:t>(Calculate the target BLER after all transmission)</a:t>
                      </a:r>
                      <a:endParaRPr lang="zh-CN" sz="1400" kern="100" dirty="0">
                        <a:solidFill>
                          <a:schemeClr val="tx1"/>
                        </a:solidFill>
                        <a:effectLst/>
                        <a:latin typeface="+mn-lt"/>
                        <a:ea typeface="+mn-ea"/>
                        <a:cs typeface="+mn-cs"/>
                      </a:endParaRPr>
                    </a:p>
                  </a:txBody>
                  <a:tcPr marL="68580" marR="68580" marT="0" marB="0" anchor="ctr"/>
                </a:tc>
              </a:tr>
              <a:tr h="281386">
                <a:tc gridSpan="3">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400" kern="100" dirty="0" smtClean="0">
                          <a:effectLst/>
                          <a:latin typeface="Calibri" panose="020F0502020204030204" pitchFamily="34" charset="0"/>
                          <a:ea typeface="宋体" panose="02010600030101010101" pitchFamily="2" charset="-122"/>
                          <a:cs typeface="Times New Roman" panose="02020603050405020304" pitchFamily="18" charset="0"/>
                        </a:rPr>
                        <a:t>Note</a:t>
                      </a:r>
                      <a:r>
                        <a:rPr lang="en-US" altLang="zh-CN" sz="1400" kern="100" baseline="0" dirty="0" smtClean="0">
                          <a:effectLst/>
                          <a:latin typeface="Calibri" panose="020F0502020204030204" pitchFamily="34" charset="0"/>
                          <a:ea typeface="宋体" panose="02010600030101010101" pitchFamily="2" charset="-122"/>
                          <a:cs typeface="Times New Roman" panose="02020603050405020304" pitchFamily="18" charset="0"/>
                        </a:rPr>
                        <a:t> 1: </a:t>
                      </a:r>
                      <a:r>
                        <a:rPr lang="en-GB" altLang="zh-CN" sz="1400" kern="100" dirty="0" smtClean="0">
                          <a:solidFill>
                            <a:schemeClr val="tx1"/>
                          </a:solidFill>
                          <a:effectLst/>
                          <a:latin typeface="+mn-lt"/>
                          <a:ea typeface="+mn-ea"/>
                          <a:cs typeface="+mn-cs"/>
                        </a:rPr>
                        <a:t>The intention of this configuration is to have two effective transmissions of the transport block. To achieve this for the standard TDD pattern captured in this table, a value of n8 is necessary, while for FDD a value of n2 is necessary.</a:t>
                      </a:r>
                      <a:endParaRPr lang="zh-CN" altLang="zh-CN" sz="1400" kern="100" dirty="0" smtClean="0">
                        <a:solidFill>
                          <a:schemeClr val="tx1"/>
                        </a:solidFill>
                        <a:effectLst/>
                        <a:latin typeface="+mn-lt"/>
                        <a:ea typeface="+mn-ea"/>
                        <a:cs typeface="+mn-cs"/>
                      </a:endParaRPr>
                    </a:p>
                  </a:txBody>
                  <a:tcPr marL="68580" marR="68580" marT="0" marB="0" anchor="ctr"/>
                </a:tc>
                <a:tc hMerge="1">
                  <a:txBody>
                    <a:bodyPr/>
                    <a:lstStyle/>
                    <a:p>
                      <a:endParaRPr lang="zh-CN" altLang="en-US"/>
                    </a:p>
                  </a:txBody>
                  <a:tcPr/>
                </a:tc>
                <a:tc hMerge="1">
                  <a:txBody>
                    <a:bodyPr/>
                    <a:lstStyle/>
                    <a:p>
                      <a:pPr marL="0" algn="ctr" defTabSz="914400" rtl="0" eaLnBrk="1" latinLnBrk="0" hangingPunct="1">
                        <a:spcAft>
                          <a:spcPts val="0"/>
                        </a:spcAft>
                      </a:pPr>
                      <a:endParaRPr lang="zh-CN" sz="1400" kern="100" dirty="0">
                        <a:solidFill>
                          <a:schemeClr val="tx1"/>
                        </a:solidFill>
                        <a:effectLst/>
                        <a:latin typeface="+mn-lt"/>
                        <a:ea typeface="+mn-ea"/>
                        <a:cs typeface="+mn-cs"/>
                      </a:endParaRPr>
                    </a:p>
                  </a:txBody>
                  <a:tcPr marL="68580" marR="68580" marT="0" marB="0" anchor="ctr"/>
                </a:tc>
              </a:tr>
            </a:tbl>
          </a:graphicData>
        </a:graphic>
      </p:graphicFrame>
    </p:spTree>
    <p:extLst>
      <p:ext uri="{BB962C8B-B14F-4D97-AF65-F5344CB8AC3E}">
        <p14:creationId xmlns:p14="http://schemas.microsoft.com/office/powerpoint/2010/main" val="24564076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normAutofit fontScale="85000" lnSpcReduction="20000"/>
          </a:bodyPr>
          <a:lstStyle/>
          <a:p>
            <a:r>
              <a:rPr lang="en-US" altLang="zh-CN" sz="2400" b="1" dirty="0"/>
              <a:t>BS </a:t>
            </a:r>
            <a:r>
              <a:rPr lang="en-US" altLang="zh-CN" sz="2400" b="1" dirty="0" smtClean="0"/>
              <a:t>FR2 </a:t>
            </a:r>
            <a:r>
              <a:rPr lang="en-US" altLang="zh-CN" sz="2400" b="1" dirty="0"/>
              <a:t>URLLC demodulation requirements for PUSCH mapping Type </a:t>
            </a:r>
            <a:r>
              <a:rPr lang="en-US" altLang="zh-CN" sz="2400" b="1" dirty="0" smtClean="0"/>
              <a:t>B</a:t>
            </a:r>
            <a:endParaRPr lang="en-US" altLang="zh-CN" sz="2400" kern="0" dirty="0" smtClean="0">
              <a:highlight>
                <a:srgbClr val="00FF00"/>
              </a:highlight>
              <a:latin typeface="Times New Roman" panose="02020603050405020304" pitchFamily="18" charset="0"/>
            </a:endParaRPr>
          </a:p>
          <a:p>
            <a:r>
              <a:rPr lang="en-US" altLang="zh-CN" sz="2400" kern="0" dirty="0" smtClean="0">
                <a:highlight>
                  <a:srgbClr val="00FF00"/>
                </a:highlight>
                <a:latin typeface="Times New Roman" panose="02020603050405020304" pitchFamily="18" charset="0"/>
              </a:rPr>
              <a:t>Agreements:</a:t>
            </a:r>
          </a:p>
          <a:p>
            <a:pPr lvl="1">
              <a:buFont typeface="Calibri" panose="020F0502020204030204" pitchFamily="34" charset="0"/>
              <a:buChar char="̶"/>
            </a:pPr>
            <a:r>
              <a:rPr lang="en-GB" altLang="zh-CN" sz="1800" dirty="0"/>
              <a:t>Test applicability rule for FR1 and FR2 if both are supported by BS</a:t>
            </a:r>
            <a:r>
              <a:rPr lang="en-US" altLang="zh-CN" sz="1800" dirty="0"/>
              <a:t>: </a:t>
            </a:r>
            <a:r>
              <a:rPr lang="en-GB" altLang="zh-CN" sz="1800" dirty="0"/>
              <a:t>Tests shall be done for both, and only 1 SCS will be tested for each frequency band with test applicability rule.</a:t>
            </a:r>
            <a:endParaRPr lang="zh-CN" altLang="zh-CN" sz="1800" dirty="0"/>
          </a:p>
          <a:p>
            <a:pPr lvl="1">
              <a:buFont typeface="Calibri" panose="020F0502020204030204" pitchFamily="34" charset="0"/>
              <a:buChar char="̶"/>
            </a:pPr>
            <a:r>
              <a:rPr lang="en-GB" altLang="zh-CN" sz="1800" dirty="0" smtClean="0"/>
              <a:t>SCS/CBW </a:t>
            </a:r>
            <a:r>
              <a:rPr lang="en-GB" altLang="zh-CN" sz="1800" dirty="0"/>
              <a:t>for FR2: 60kHz/50 MHz, 120 kHz/ 50 MHz</a:t>
            </a:r>
            <a:endParaRPr lang="zh-CN" altLang="zh-CN" sz="1800" dirty="0"/>
          </a:p>
          <a:p>
            <a:pPr lvl="1">
              <a:buFont typeface="Calibri" panose="020F0502020204030204" pitchFamily="34" charset="0"/>
              <a:buChar char="̶"/>
            </a:pPr>
            <a:r>
              <a:rPr lang="en-GB" altLang="zh-CN" sz="1800" dirty="0"/>
              <a:t>TDD pattern: DDDSU, S=10:2:2</a:t>
            </a:r>
            <a:endParaRPr lang="zh-CN" altLang="zh-CN" sz="1800" dirty="0"/>
          </a:p>
          <a:p>
            <a:pPr lvl="1">
              <a:buFont typeface="Calibri" panose="020F0502020204030204" pitchFamily="34" charset="0"/>
              <a:buChar char="̶"/>
            </a:pPr>
            <a:r>
              <a:rPr lang="en-GB" altLang="zh-CN" sz="1800" dirty="0"/>
              <a:t>Aggregation factor for TDD: n1</a:t>
            </a:r>
            <a:endParaRPr lang="zh-CN" altLang="zh-CN" sz="1800" dirty="0"/>
          </a:p>
          <a:p>
            <a:pPr lvl="1">
              <a:buFont typeface="Calibri" panose="020F0502020204030204" pitchFamily="34" charset="0"/>
              <a:buChar char="̶"/>
            </a:pPr>
            <a:r>
              <a:rPr lang="en-GB" altLang="zh-CN" sz="1800" dirty="0"/>
              <a:t>Channel model</a:t>
            </a:r>
            <a:r>
              <a:rPr lang="ja-JP" altLang="zh-CN" sz="1800" dirty="0"/>
              <a:t>：</a:t>
            </a:r>
            <a:r>
              <a:rPr lang="en-GB" altLang="zh-CN" sz="1800" dirty="0"/>
              <a:t>TDLA30-300</a:t>
            </a:r>
            <a:endParaRPr lang="zh-CN" altLang="zh-CN" sz="1800" dirty="0"/>
          </a:p>
          <a:p>
            <a:pPr lvl="1">
              <a:buFont typeface="Calibri" panose="020F0502020204030204" pitchFamily="34" charset="0"/>
              <a:buChar char="̶"/>
            </a:pPr>
            <a:r>
              <a:rPr lang="en-GB" altLang="zh-CN" sz="1800" dirty="0"/>
              <a:t>Antenna configuration</a:t>
            </a:r>
            <a:r>
              <a:rPr lang="ja-JP" altLang="zh-CN" sz="1800" dirty="0"/>
              <a:t>：</a:t>
            </a:r>
            <a:r>
              <a:rPr lang="en-GB" altLang="zh-CN" sz="1800" dirty="0"/>
              <a:t>1x2, ULA low</a:t>
            </a:r>
            <a:endParaRPr lang="zh-CN" altLang="zh-CN" sz="1800" dirty="0"/>
          </a:p>
          <a:p>
            <a:pPr lvl="1">
              <a:buFont typeface="Calibri" panose="020F0502020204030204" pitchFamily="34" charset="0"/>
              <a:buChar char="̶"/>
            </a:pPr>
            <a:r>
              <a:rPr lang="en-GB" altLang="zh-CN" sz="1800" dirty="0"/>
              <a:t>Bandwidth allocation</a:t>
            </a:r>
            <a:r>
              <a:rPr lang="ja-JP" altLang="zh-CN" sz="1800" dirty="0"/>
              <a:t>：</a:t>
            </a:r>
            <a:r>
              <a:rPr lang="en-GB" altLang="zh-CN" sz="1800" dirty="0"/>
              <a:t>Full bandwidth</a:t>
            </a:r>
            <a:endParaRPr lang="zh-CN" altLang="zh-CN" sz="1800" dirty="0"/>
          </a:p>
          <a:p>
            <a:pPr lvl="1">
              <a:buFont typeface="Calibri" panose="020F0502020204030204" pitchFamily="34" charset="0"/>
              <a:buChar char="̶"/>
            </a:pPr>
            <a:r>
              <a:rPr lang="en-GB" altLang="zh-CN" sz="1800" dirty="0"/>
              <a:t>Maximum number of HARQ re-transmissions: 1</a:t>
            </a:r>
            <a:endParaRPr lang="zh-CN" altLang="zh-CN" sz="1800" dirty="0"/>
          </a:p>
          <a:p>
            <a:pPr lvl="1">
              <a:buFont typeface="Calibri" panose="020F0502020204030204" pitchFamily="34" charset="0"/>
              <a:buChar char="̶"/>
            </a:pPr>
            <a:r>
              <a:rPr lang="en-GB" altLang="zh-CN" sz="1800" dirty="0"/>
              <a:t>DM-RS Type: Type 1</a:t>
            </a:r>
            <a:endParaRPr lang="zh-CN" altLang="zh-CN" sz="1800" dirty="0"/>
          </a:p>
          <a:p>
            <a:pPr lvl="1">
              <a:buFont typeface="Calibri" panose="020F0502020204030204" pitchFamily="34" charset="0"/>
              <a:buChar char="̶"/>
            </a:pPr>
            <a:r>
              <a:rPr lang="en-GB" altLang="zh-CN" sz="1800" dirty="0"/>
              <a:t>DM-RS duration: Single-symbol DM-RS</a:t>
            </a:r>
            <a:endParaRPr lang="zh-CN" altLang="zh-CN" sz="1800" dirty="0"/>
          </a:p>
          <a:p>
            <a:pPr lvl="1">
              <a:buFont typeface="Calibri" panose="020F0502020204030204" pitchFamily="34" charset="0"/>
              <a:buChar char="̶"/>
            </a:pPr>
            <a:r>
              <a:rPr lang="en-GB" altLang="zh-CN" sz="1800" dirty="0"/>
              <a:t>Start symbol: 0</a:t>
            </a:r>
            <a:endParaRPr lang="zh-CN" altLang="zh-CN" sz="1800" dirty="0"/>
          </a:p>
          <a:p>
            <a:pPr lvl="1">
              <a:buFont typeface="Calibri" panose="020F0502020204030204" pitchFamily="34" charset="0"/>
              <a:buChar char="̶"/>
            </a:pPr>
            <a:r>
              <a:rPr lang="en-GB" altLang="zh-CN" sz="1800" dirty="0"/>
              <a:t>Test metric: 70% </a:t>
            </a:r>
            <a:r>
              <a:rPr lang="en-GB" altLang="zh-CN" sz="1800" dirty="0" smtClean="0"/>
              <a:t>TP</a:t>
            </a:r>
          </a:p>
          <a:p>
            <a:pPr lvl="1">
              <a:buFont typeface="Calibri" panose="020F0502020204030204" pitchFamily="34" charset="0"/>
              <a:buChar char="̶"/>
            </a:pPr>
            <a:r>
              <a:rPr lang="en-GB" altLang="zh-CN" sz="1800" dirty="0"/>
              <a:t>Section numbers and title for </a:t>
            </a:r>
            <a:r>
              <a:rPr lang="en-GB" altLang="zh-CN" sz="1800" dirty="0" smtClean="0"/>
              <a:t>TS38.104</a:t>
            </a:r>
            <a:r>
              <a:rPr lang="en-US" altLang="zh-CN" sz="1500" dirty="0" smtClean="0"/>
              <a:t>: (</a:t>
            </a:r>
            <a:r>
              <a:rPr lang="en-GB" altLang="zh-CN" sz="1500" i="1" dirty="0" smtClean="0"/>
              <a:t>TS </a:t>
            </a:r>
            <a:r>
              <a:rPr lang="en-GB" altLang="zh-CN" sz="1500" i="1" dirty="0"/>
              <a:t>38.141-1/2 will follow the agreements</a:t>
            </a:r>
            <a:r>
              <a:rPr lang="en-GB" altLang="zh-CN" sz="1500" i="1" dirty="0" smtClean="0"/>
              <a:t>.)</a:t>
            </a:r>
            <a:endParaRPr lang="en-GB" altLang="zh-CN" sz="1500" dirty="0"/>
          </a:p>
          <a:p>
            <a:pPr lvl="2">
              <a:buFont typeface="Wingdings" panose="05000000000000000000" pitchFamily="2" charset="2"/>
              <a:buChar char="Ø"/>
            </a:pPr>
            <a:r>
              <a:rPr lang="en-GB" altLang="zh-CN" sz="1700" dirty="0" smtClean="0"/>
              <a:t>8.2.6 </a:t>
            </a:r>
            <a:r>
              <a:rPr lang="en-GB" altLang="zh-CN" sz="1700" dirty="0"/>
              <a:t>Requirements for PUSCH 0.001% BLER</a:t>
            </a:r>
            <a:endParaRPr lang="zh-CN" altLang="zh-CN" sz="1700" dirty="0"/>
          </a:p>
          <a:p>
            <a:pPr lvl="2">
              <a:buFont typeface="Wingdings" panose="05000000000000000000" pitchFamily="2" charset="2"/>
              <a:buChar char="Ø"/>
            </a:pPr>
            <a:r>
              <a:rPr lang="en-GB" altLang="zh-CN" sz="1700" dirty="0"/>
              <a:t>8.2.7 Requirements for PUSCH repetition Type A</a:t>
            </a:r>
            <a:endParaRPr lang="zh-CN" altLang="zh-CN" sz="1700" dirty="0"/>
          </a:p>
          <a:p>
            <a:pPr lvl="2">
              <a:buFont typeface="Wingdings" panose="05000000000000000000" pitchFamily="2" charset="2"/>
              <a:buChar char="Ø"/>
            </a:pPr>
            <a:r>
              <a:rPr lang="en-GB" altLang="zh-CN" sz="1700" dirty="0"/>
              <a:t>8.2.8 Requirements for PUSCH mapping Type B with non-slot transmission</a:t>
            </a:r>
            <a:endParaRPr lang="zh-CN" altLang="zh-CN" sz="1700" dirty="0"/>
          </a:p>
          <a:p>
            <a:pPr lvl="1">
              <a:buFont typeface="Calibri" panose="020F0502020204030204" pitchFamily="34" charset="0"/>
              <a:buChar char="̶"/>
            </a:pPr>
            <a:r>
              <a:rPr lang="en-GB" altLang="zh-CN" sz="1800" dirty="0"/>
              <a:t>FRC numbers in Annex A for </a:t>
            </a:r>
            <a:r>
              <a:rPr lang="en-GB" altLang="zh-CN" sz="1800" dirty="0" smtClean="0"/>
              <a:t>TS38.104:</a:t>
            </a:r>
            <a:r>
              <a:rPr lang="en-US" altLang="zh-CN" sz="1800" dirty="0"/>
              <a:t> </a:t>
            </a:r>
            <a:r>
              <a:rPr lang="en-US" altLang="zh-CN" sz="1600" dirty="0" smtClean="0"/>
              <a:t>(</a:t>
            </a:r>
            <a:r>
              <a:rPr lang="en-GB" altLang="zh-CN" sz="1600" i="1" dirty="0" smtClean="0"/>
              <a:t>TS38.141-1 </a:t>
            </a:r>
            <a:r>
              <a:rPr lang="en-GB" altLang="zh-CN" sz="1600" i="1" dirty="0"/>
              <a:t>and TS38.141-2 will follow the </a:t>
            </a:r>
            <a:r>
              <a:rPr lang="en-GB" altLang="zh-CN" sz="1600" i="1" dirty="0" smtClean="0"/>
              <a:t>agreements.)</a:t>
            </a:r>
          </a:p>
          <a:p>
            <a:pPr lvl="2">
              <a:buFont typeface="Wingdings" panose="05000000000000000000" pitchFamily="2" charset="2"/>
              <a:buChar char="Ø"/>
            </a:pPr>
            <a:r>
              <a:rPr lang="en-GB" altLang="zh-CN" sz="1700" dirty="0"/>
              <a:t>A.3A Fixed Reference Channels for performance requirements (QPSK, R=99/1024)</a:t>
            </a:r>
            <a:endParaRPr lang="zh-CN" altLang="zh-CN" sz="1700" dirty="0"/>
          </a:p>
          <a:p>
            <a:pPr lvl="2">
              <a:buFont typeface="Wingdings" panose="05000000000000000000" pitchFamily="2" charset="2"/>
              <a:buChar char="Ø"/>
            </a:pPr>
            <a:r>
              <a:rPr lang="en-GB" altLang="zh-CN" sz="1700" dirty="0"/>
              <a:t>A.3B Fixed Reference Channels for performance requirements (QPSK, R=308/1024)</a:t>
            </a:r>
            <a:endParaRPr lang="zh-CN" altLang="zh-CN" sz="1700" dirty="0"/>
          </a:p>
          <a:p>
            <a:pPr marL="914400" lvl="2" indent="0">
              <a:buNone/>
            </a:pPr>
            <a:endParaRPr lang="zh-CN" altLang="zh-CN" sz="1600" dirty="0"/>
          </a:p>
          <a:p>
            <a:endParaRPr lang="zh-CN" altLang="zh-CN" sz="1800" dirty="0"/>
          </a:p>
          <a:p>
            <a:pPr lvl="1">
              <a:buFont typeface="Calibri" panose="020F0502020204030204" pitchFamily="34" charset="0"/>
              <a:buChar char="̶"/>
            </a:pPr>
            <a:endParaRPr lang="zh-CN" altLang="zh-CN" sz="1800" dirty="0" smtClean="0"/>
          </a:p>
          <a:p>
            <a:pPr marL="914400" lvl="2" indent="0" hangingPunct="0">
              <a:buNone/>
            </a:pPr>
            <a:endParaRPr lang="en-GB" altLang="zh-CN" sz="1800" dirty="0" smtClean="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PUSCH </a:t>
            </a:r>
            <a:r>
              <a:rPr lang="en-US" altLang="zh-CN" sz="3600" b="1" dirty="0"/>
              <a:t>demodulation requirements for low </a:t>
            </a:r>
            <a:r>
              <a:rPr lang="en-US" altLang="zh-CN" sz="3600" b="1" dirty="0" smtClean="0"/>
              <a:t>latency for FR2</a:t>
            </a:r>
            <a:endParaRPr lang="zh-CN" altLang="en-US" sz="3600" dirty="0"/>
          </a:p>
        </p:txBody>
      </p:sp>
    </p:spTree>
    <p:extLst>
      <p:ext uri="{BB962C8B-B14F-4D97-AF65-F5344CB8AC3E}">
        <p14:creationId xmlns:p14="http://schemas.microsoft.com/office/powerpoint/2010/main" val="20494770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214184"/>
            <a:ext cx="11473132" cy="862642"/>
          </a:xfrm>
        </p:spPr>
        <p:txBody>
          <a:bodyPr>
            <a:normAutofit/>
          </a:bodyPr>
          <a:lstStyle/>
          <a:p>
            <a:r>
              <a:rPr lang="en-US" altLang="zh-CN" sz="3600" b="1" dirty="0" smtClean="0"/>
              <a:t>PUSCH </a:t>
            </a:r>
            <a:r>
              <a:rPr lang="en-US" altLang="zh-CN" sz="3600" b="1" dirty="0"/>
              <a:t>demodulation requirements for low </a:t>
            </a:r>
            <a:r>
              <a:rPr lang="en-US" altLang="zh-CN" sz="3600" b="1" dirty="0" smtClean="0"/>
              <a:t>latency for FR2</a:t>
            </a:r>
            <a:endParaRPr lang="zh-CN" altLang="en-US" sz="3600" dirty="0"/>
          </a:p>
        </p:txBody>
      </p:sp>
      <p:sp>
        <p:nvSpPr>
          <p:cNvPr id="3" name="内容占位符 2"/>
          <p:cNvSpPr>
            <a:spLocks noGrp="1"/>
          </p:cNvSpPr>
          <p:nvPr>
            <p:ph idx="1"/>
          </p:nvPr>
        </p:nvSpPr>
        <p:spPr>
          <a:xfrm>
            <a:off x="457200" y="1351005"/>
            <a:ext cx="11343736" cy="5248099"/>
          </a:xfrm>
          <a:noFill/>
        </p:spPr>
        <p:txBody>
          <a:bodyPr>
            <a:noAutofit/>
          </a:bodyPr>
          <a:lstStyle/>
          <a:p>
            <a:r>
              <a:rPr lang="en-US" altLang="zh-CN" sz="2400" b="1" dirty="0" smtClean="0"/>
              <a:t>BS FR2 </a:t>
            </a:r>
            <a:r>
              <a:rPr lang="en-US" altLang="zh-CN" sz="2400" b="1" dirty="0"/>
              <a:t>URLLC demodulation </a:t>
            </a:r>
            <a:r>
              <a:rPr lang="en-US" altLang="zh-CN" sz="2400" b="1" dirty="0" smtClean="0"/>
              <a:t>requirements for PUSCH </a:t>
            </a:r>
            <a:r>
              <a:rPr lang="en-US" altLang="zh-CN" sz="2400" b="1" dirty="0"/>
              <a:t>mapping Type </a:t>
            </a:r>
            <a:r>
              <a:rPr lang="en-US" altLang="zh-CN" sz="2400" b="1" dirty="0" smtClean="0"/>
              <a:t>B</a:t>
            </a:r>
          </a:p>
          <a:p>
            <a:pPr marL="0" lvl="0" indent="0">
              <a:spcBef>
                <a:spcPts val="500"/>
              </a:spcBef>
              <a:buNone/>
            </a:pPr>
            <a:endParaRPr lang="zh-CN" altLang="zh-CN" sz="1600" dirty="0"/>
          </a:p>
          <a:p>
            <a:pPr lvl="0">
              <a:spcBef>
                <a:spcPts val="500"/>
              </a:spcBef>
            </a:pPr>
            <a:r>
              <a:rPr lang="en-GB" altLang="zh-CN" sz="1600" b="1" u="sng" dirty="0"/>
              <a:t>MCS</a:t>
            </a:r>
            <a:endParaRPr lang="zh-CN" altLang="zh-CN" sz="1600" b="1" u="sng" dirty="0"/>
          </a:p>
          <a:p>
            <a:pPr lvl="2"/>
            <a:r>
              <a:rPr lang="en-GB" altLang="zh-CN" sz="1600" dirty="0"/>
              <a:t>Option 1: MCS10 from table 3</a:t>
            </a:r>
            <a:endParaRPr lang="zh-CN" altLang="zh-CN" sz="1600" dirty="0"/>
          </a:p>
          <a:p>
            <a:pPr lvl="2"/>
            <a:r>
              <a:rPr lang="en-GB" altLang="zh-CN" sz="1600" dirty="0"/>
              <a:t>Option 2: MCS 5 or MCS 2 from table 3</a:t>
            </a:r>
            <a:endParaRPr lang="zh-CN" altLang="zh-CN" sz="1600" dirty="0"/>
          </a:p>
          <a:p>
            <a:pPr lvl="0">
              <a:spcBef>
                <a:spcPts val="500"/>
              </a:spcBef>
            </a:pPr>
            <a:r>
              <a:rPr lang="en-GB" altLang="zh-CN" sz="1600" b="1" u="sng" dirty="0"/>
              <a:t>DM-RS</a:t>
            </a:r>
            <a:endParaRPr lang="zh-CN" altLang="zh-CN" sz="1600" b="1" u="sng" dirty="0"/>
          </a:p>
          <a:p>
            <a:pPr lvl="2"/>
            <a:r>
              <a:rPr lang="en-GB" altLang="zh-CN" sz="1600" dirty="0"/>
              <a:t>Option 1: 1+0 and 1+1.</a:t>
            </a:r>
            <a:endParaRPr lang="zh-CN" altLang="zh-CN" sz="1600" dirty="0"/>
          </a:p>
          <a:p>
            <a:pPr lvl="2"/>
            <a:r>
              <a:rPr lang="en-GB" altLang="zh-CN" sz="1600" dirty="0"/>
              <a:t>Option 2: 1+0 </a:t>
            </a:r>
            <a:endParaRPr lang="zh-CN" altLang="zh-CN" sz="1600" dirty="0"/>
          </a:p>
          <a:p>
            <a:pPr lvl="2"/>
            <a:r>
              <a:rPr lang="en-GB" altLang="zh-CN" sz="1600" dirty="0"/>
              <a:t>Option 3: 1+1 if symbol length larger than 4 </a:t>
            </a:r>
            <a:endParaRPr lang="zh-CN" altLang="zh-CN" sz="1600" dirty="0"/>
          </a:p>
          <a:p>
            <a:pPr lvl="0">
              <a:spcBef>
                <a:spcPts val="500"/>
              </a:spcBef>
            </a:pPr>
            <a:r>
              <a:rPr lang="en-GB" altLang="zh-CN" sz="1600" b="1" u="sng" dirty="0"/>
              <a:t>Symbol length</a:t>
            </a:r>
            <a:endParaRPr lang="zh-CN" altLang="zh-CN" sz="1600" b="1" u="sng" dirty="0"/>
          </a:p>
          <a:p>
            <a:pPr lvl="2"/>
            <a:r>
              <a:rPr lang="en-GB" altLang="zh-CN" sz="1600" dirty="0"/>
              <a:t>Option 1: 2</a:t>
            </a:r>
            <a:endParaRPr lang="zh-CN" altLang="zh-CN" sz="1600" dirty="0"/>
          </a:p>
          <a:p>
            <a:pPr lvl="2"/>
            <a:r>
              <a:rPr lang="en-GB" altLang="zh-CN" sz="1600" dirty="0"/>
              <a:t>Option 2: </a:t>
            </a:r>
            <a:r>
              <a:rPr lang="en-GB" altLang="zh-CN" sz="1600" dirty="0" smtClean="0"/>
              <a:t>4</a:t>
            </a:r>
          </a:p>
          <a:p>
            <a:pPr lvl="2"/>
            <a:r>
              <a:rPr lang="en-GB" altLang="zh-CN" sz="1600" dirty="0" smtClean="0"/>
              <a:t>Option 3: 7</a:t>
            </a:r>
            <a:endParaRPr lang="zh-CN" altLang="zh-CN" sz="1600" dirty="0"/>
          </a:p>
          <a:p>
            <a:pPr marL="914400" lvl="2" indent="0">
              <a:buNone/>
            </a:pPr>
            <a:endParaRPr lang="zh-CN" altLang="zh-CN" sz="1600" dirty="0"/>
          </a:p>
          <a:p>
            <a:pPr marL="914400" lvl="2" indent="0">
              <a:buNone/>
            </a:pPr>
            <a:endParaRPr lang="en-US" altLang="zh-CN" sz="1600" dirty="0" smtClean="0"/>
          </a:p>
          <a:p>
            <a:pPr lvl="2"/>
            <a:endParaRPr lang="en-US" altLang="zh-CN" sz="1600" dirty="0"/>
          </a:p>
          <a:p>
            <a:pPr marL="914400" lvl="2" indent="0">
              <a:buNone/>
            </a:pPr>
            <a:endParaRPr lang="en-US" altLang="zh-CN" sz="1600" dirty="0">
              <a:highlight>
                <a:srgbClr val="FFFF00"/>
              </a:highlight>
              <a:latin typeface="Times New Roman" panose="02020603050405020304" pitchFamily="18" charset="0"/>
            </a:endParaRPr>
          </a:p>
          <a:p>
            <a:pPr marL="457200" lvl="1" indent="0">
              <a:buNone/>
            </a:pPr>
            <a:endParaRPr lang="en-GB" altLang="zh-CN" sz="1600" dirty="0" smtClean="0">
              <a:highlight>
                <a:srgbClr val="FFFF00"/>
              </a:highlight>
              <a:latin typeface="Times New Roman" panose="02020603050405020304" pitchFamily="18" charset="0"/>
            </a:endParaRPr>
          </a:p>
        </p:txBody>
      </p:sp>
    </p:spTree>
    <p:extLst>
      <p:ext uri="{BB962C8B-B14F-4D97-AF65-F5344CB8AC3E}">
        <p14:creationId xmlns:p14="http://schemas.microsoft.com/office/powerpoint/2010/main" val="36637006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normAutofit/>
          </a:bodyPr>
          <a:lstStyle/>
          <a:p>
            <a:r>
              <a:rPr lang="en-GB" altLang="zh-CN" sz="2000" u="sng" dirty="0" smtClean="0"/>
              <a:t>Features </a:t>
            </a:r>
            <a:r>
              <a:rPr lang="en-GB" altLang="zh-CN" sz="2000" u="sng" dirty="0"/>
              <a:t>need to be discussed</a:t>
            </a:r>
            <a:endParaRPr lang="zh-CN" altLang="zh-CN" sz="2000" dirty="0"/>
          </a:p>
          <a:p>
            <a:pPr lvl="1">
              <a:buFont typeface="Calibri" panose="020F0502020204030204" pitchFamily="34" charset="0"/>
              <a:buChar char="̶"/>
            </a:pPr>
            <a:r>
              <a:rPr lang="en-GB" altLang="zh-CN" sz="1800" dirty="0" smtClean="0"/>
              <a:t>PUSCH </a:t>
            </a:r>
            <a:r>
              <a:rPr lang="en-GB" altLang="zh-CN" sz="1800" dirty="0"/>
              <a:t>repetition type B</a:t>
            </a:r>
            <a:endParaRPr lang="zh-CN" altLang="zh-CN" sz="1800" dirty="0"/>
          </a:p>
          <a:p>
            <a:pPr lvl="1">
              <a:buFont typeface="Calibri" panose="020F0502020204030204" pitchFamily="34" charset="0"/>
              <a:buChar char="̶"/>
            </a:pPr>
            <a:r>
              <a:rPr lang="en-GB" altLang="zh-CN" sz="1800" dirty="0"/>
              <a:t>Inter-UE multiplexing</a:t>
            </a:r>
            <a:endParaRPr lang="zh-CN" altLang="zh-CN" sz="1800" dirty="0"/>
          </a:p>
          <a:p>
            <a:pPr lvl="1">
              <a:buFont typeface="Calibri" panose="020F0502020204030204" pitchFamily="34" charset="0"/>
              <a:buChar char="̶"/>
            </a:pPr>
            <a:r>
              <a:rPr lang="en-GB" altLang="zh-CN" sz="1800" dirty="0"/>
              <a:t>Other features not precluded</a:t>
            </a:r>
            <a:r>
              <a:rPr lang="en-GB" altLang="zh-CN" sz="1800" dirty="0" smtClean="0"/>
              <a:t>.</a:t>
            </a:r>
          </a:p>
          <a:p>
            <a:pPr>
              <a:lnSpc>
                <a:spcPct val="100000"/>
              </a:lnSpc>
            </a:pPr>
            <a:r>
              <a:rPr lang="en-GB" altLang="zh-CN" sz="2000" u="sng" dirty="0"/>
              <a:t>Whether to define performance requirements for PUSCH repetition type B</a:t>
            </a:r>
            <a:endParaRPr lang="zh-CN" altLang="zh-CN" sz="2000" u="sng" dirty="0"/>
          </a:p>
          <a:p>
            <a:pPr lvl="1">
              <a:buFont typeface="Calibri" panose="020F0502020204030204" pitchFamily="34" charset="0"/>
              <a:buChar char="̶"/>
            </a:pPr>
            <a:r>
              <a:rPr lang="en-GB" altLang="zh-CN" sz="1800" dirty="0"/>
              <a:t>Option 1: Yes</a:t>
            </a:r>
            <a:endParaRPr lang="zh-CN" altLang="zh-CN" sz="1800" dirty="0"/>
          </a:p>
          <a:p>
            <a:pPr lvl="1">
              <a:buFont typeface="Calibri" panose="020F0502020204030204" pitchFamily="34" charset="0"/>
              <a:buChar char="̶"/>
            </a:pPr>
            <a:r>
              <a:rPr lang="en-GB" altLang="zh-CN" sz="1800" dirty="0"/>
              <a:t>Option 2: No</a:t>
            </a:r>
            <a:endParaRPr lang="zh-CN" altLang="zh-CN" sz="1800" dirty="0"/>
          </a:p>
          <a:p>
            <a:pPr>
              <a:lnSpc>
                <a:spcPct val="100000"/>
              </a:lnSpc>
            </a:pPr>
            <a:endParaRPr lang="zh-CN" altLang="zh-CN" sz="2000" u="sng" dirty="0"/>
          </a:p>
          <a:p>
            <a:pPr>
              <a:lnSpc>
                <a:spcPct val="100000"/>
              </a:lnSpc>
            </a:pPr>
            <a:r>
              <a:rPr lang="en-GB" altLang="zh-CN" sz="2000" u="sng" dirty="0"/>
              <a:t>Whether to define performance requirements for Inter-UE multiplexing</a:t>
            </a:r>
            <a:endParaRPr lang="zh-CN" altLang="zh-CN" sz="2000" u="sng" dirty="0"/>
          </a:p>
          <a:p>
            <a:pPr lvl="1">
              <a:buFont typeface="Calibri" panose="020F0502020204030204" pitchFamily="34" charset="0"/>
              <a:buChar char="̶"/>
            </a:pPr>
            <a:r>
              <a:rPr lang="en-GB" altLang="zh-CN" sz="1800" dirty="0"/>
              <a:t>Option 1: Yes</a:t>
            </a:r>
            <a:endParaRPr lang="zh-CN" altLang="zh-CN" sz="1800" dirty="0"/>
          </a:p>
          <a:p>
            <a:pPr lvl="1">
              <a:buFont typeface="Calibri" panose="020F0502020204030204" pitchFamily="34" charset="0"/>
              <a:buChar char="̶"/>
            </a:pPr>
            <a:r>
              <a:rPr lang="en-GB" altLang="zh-CN" sz="1800" dirty="0"/>
              <a:t>Option 2: No</a:t>
            </a:r>
            <a:endParaRPr lang="zh-CN" altLang="zh-CN" sz="1800" dirty="0"/>
          </a:p>
          <a:p>
            <a:pPr marL="457200" lvl="1" indent="0">
              <a:buNone/>
            </a:pPr>
            <a:endParaRPr lang="zh-CN" altLang="zh-CN" sz="2000" dirty="0"/>
          </a:p>
          <a:p>
            <a:pPr lvl="1" hangingPunct="0">
              <a:buFont typeface="Calibri" panose="020F0502020204030204" pitchFamily="34" charset="0"/>
              <a:buChar char="̶"/>
            </a:pPr>
            <a:endParaRPr lang="zh-CN" altLang="zh-CN" sz="2000" dirty="0"/>
          </a:p>
          <a:p>
            <a:pPr lvl="1" hangingPunct="0">
              <a:buFont typeface="Calibri" panose="020F0502020204030204" pitchFamily="34" charset="0"/>
              <a:buChar char="̶"/>
            </a:pPr>
            <a:endParaRPr lang="en-GB" altLang="zh-CN" sz="1800" dirty="0" smtClean="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Rel-16 URLLC BS features</a:t>
            </a:r>
            <a:endParaRPr lang="zh-CN" altLang="en-US" sz="3600" dirty="0"/>
          </a:p>
        </p:txBody>
      </p:sp>
    </p:spTree>
    <p:extLst>
      <p:ext uri="{BB962C8B-B14F-4D97-AF65-F5344CB8AC3E}">
        <p14:creationId xmlns:p14="http://schemas.microsoft.com/office/powerpoint/2010/main" val="32508230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TotalTime>
  <Words>1509</Words>
  <Application>Microsoft Office PowerPoint</Application>
  <PresentationFormat>宽屏</PresentationFormat>
  <Paragraphs>268</Paragraphs>
  <Slides>10</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ＭＳ Ｐゴシック</vt:lpstr>
      <vt:lpstr>宋体</vt:lpstr>
      <vt:lpstr>Arial</vt:lpstr>
      <vt:lpstr>Calibri</vt:lpstr>
      <vt:lpstr>Calibri Light</vt:lpstr>
      <vt:lpstr>Times New Roman</vt:lpstr>
      <vt:lpstr>Wingdings</vt:lpstr>
      <vt:lpstr>Office 主题</vt:lpstr>
      <vt:lpstr>          3GPP TSG-RAN WG4 Meeting  #96-e                 R4-2012649 Electronic Meeting, 17th - 28th Aug, 2020  </vt:lpstr>
      <vt:lpstr>Background</vt:lpstr>
      <vt:lpstr>PowerPoint 演示文稿</vt:lpstr>
      <vt:lpstr>BS demodulation requirements of high reliability for FR1:</vt:lpstr>
      <vt:lpstr>BS demodulation requirements of high reliability for FR2:</vt:lpstr>
      <vt:lpstr>Simulation assumptions for PUSCH demodulation requirements for high reliability with higher BLER and/or confidence level for FR1</vt:lpstr>
      <vt:lpstr>PUSCH demodulation requirements for low latency for FR2</vt:lpstr>
      <vt:lpstr>PUSCH demodulation requirements for low latency for FR2</vt:lpstr>
      <vt:lpstr>Rel-16 URLLC BS features</vt:lpstr>
      <vt:lpstr>PUSCH demodulation requirements CR work split</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#94-e                 R4-20xxxx   Electronic Meeting, Feb.24th – Mar.6th 2020</dc:title>
  <dc:creator>Huawei</dc:creator>
  <cp:lastModifiedBy>bailu (F)</cp:lastModifiedBy>
  <cp:revision>85</cp:revision>
  <dcterms:created xsi:type="dcterms:W3CDTF">2020-02-29T07:12:05Z</dcterms:created>
  <dcterms:modified xsi:type="dcterms:W3CDTF">2020-08-26T15:06:43Z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(3)zCUSulC6KByFBPoMroLUZpRaY8w386dgD7QwHOT8po7rkrCorC9ASy8575vQ3aBCwypsGV33
aHYb/ZMOwzctJ4PkXj0m4MHnygw2deU10c3VE8tZ9NP0vU4sxrr8Y2mPjY+1F5miPGblDNgY
mQaV2ONq144ITFSVHgf0Em1IbfTDlt3P/JgSLILLwYw1hyToFNvaIuOby65QC8Dveq7KXv/V
3Ibiu1ffgKTfoYPV1M</vt:lpwstr>
  </property>
  <property fmtid="{D5CDD505-2E9C-101B-9397-08002B2CF9AE}" pid="3" name="_2015_ms_pID_7253431">
    <vt:lpwstr>C4ALhMxuCOQOzv3o1s1HsdjjFmjLAWgMfbWLb8nDCO/HdVqt9Q79YU
sQbRhTs5T3aSRIuK1TOKvM1KSE43ZVEb7jwFGW49hMXqSZVuXzPGAreQWOQbLmi7YEBxDfNu
3oi33Jc+YMDkJCqpytHdoSMda59L5ovgRxJOy1vdjJyCi0tz5Tz1NaAI7p+HPlFWynDVdJFi
eyKD49OzBIRx0S+QWeq2CuaR4gs5IHbXS1tr</vt:lpwstr>
  </property>
  <property fmtid="{D5CDD505-2E9C-101B-9397-08002B2CF9AE}" pid="4" name="_2015_ms_pID_7253432">
    <vt:lpwstr>H/vc1BRcStwvLGdIKL7mEug=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1595307047</vt:lpwstr>
  </property>
</Properties>
</file>