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4" r:id="rId3"/>
    <p:sldId id="278" r:id="rId4"/>
    <p:sldId id="289" r:id="rId5"/>
    <p:sldId id="293" r:id="rId6"/>
    <p:sldId id="285" r:id="rId7"/>
    <p:sldId id="290" r:id="rId8"/>
    <p:sldId id="291" r:id="rId9"/>
    <p:sldId id="292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>
    <p:extLst>
      <p:ext uri="{19B8F6BF-5375-455C-9EA6-DF929625EA0E}">
        <p15:presenceInfo xmlns=""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>
        <p:scale>
          <a:sx n="86" d="100"/>
          <a:sy n="86" d="100"/>
        </p:scale>
        <p:origin x="-1277" y="2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8/27/2020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6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6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b="1" dirty="0" smtClean="0"/>
              <a:t>WF </a:t>
            </a:r>
            <a:r>
              <a:rPr lang="en-GB" altLang="zh-CN" sz="3200" b="1" dirty="0"/>
              <a:t>on power saving demodulation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7.6.4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 smtClean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 smtClean="0">
                <a:solidFill>
                  <a:schemeClr val="tx1"/>
                </a:solidFill>
              </a:rPr>
              <a:t>Source</a:t>
            </a:r>
            <a:r>
              <a:rPr lang="en-US" altLang="sv-SE" sz="2400" b="1" noProof="0" dirty="0">
                <a:solidFill>
                  <a:schemeClr val="tx1"/>
                </a:solidFill>
              </a:rPr>
              <a:t>: 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CATT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72612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96e</a:t>
            </a:r>
            <a:r>
              <a:rPr lang="en-US" altLang="sv-SE" sz="20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 smtClean="0">
                <a:cs typeface="Arial" panose="020B0604020202020204" pitchFamily="34" charset="0"/>
              </a:rPr>
              <a:t>                          R4-2012645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</a:t>
            </a:r>
            <a:r>
              <a:rPr lang="en-US" altLang="sv-SE" sz="2000" b="1" dirty="0" smtClean="0">
                <a:cs typeface="Arial" panose="020B0604020202020204" pitchFamily="34" charset="0"/>
              </a:rPr>
              <a:t>17</a:t>
            </a:r>
            <a:r>
              <a:rPr lang="en-US" altLang="zh-CN" sz="2000" b="1" dirty="0" smtClean="0">
                <a:cs typeface="Arial" panose="020B0604020202020204" pitchFamily="34" charset="0"/>
              </a:rPr>
              <a:t>-28 Aug</a:t>
            </a:r>
            <a:r>
              <a:rPr lang="en-US" altLang="sv-SE" sz="2000" b="1" dirty="0" smtClean="0">
                <a:cs typeface="Arial" panose="020B0604020202020204" pitchFamily="34" charset="0"/>
              </a:rPr>
              <a:t>, </a:t>
            </a:r>
            <a:r>
              <a:rPr lang="en-US" altLang="sv-SE" sz="2000" b="1" dirty="0">
                <a:cs typeface="Arial" panose="020B0604020202020204" pitchFamily="34" charset="0"/>
              </a:rPr>
              <a:t>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46856" y="148478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sz="2000" dirty="0" smtClean="0"/>
              <a:t>Joint PDCCH-WUS and PDCCH test has been discussed in previous RAN4 meetings. The following WF was agreed in RAN4#95-e meeting </a:t>
            </a:r>
          </a:p>
          <a:p>
            <a:pPr lvl="1" fontAlgn="auto" hangingPunct="1">
              <a:spcBef>
                <a:spcPts val="1200"/>
              </a:spcBef>
            </a:pPr>
            <a:r>
              <a:rPr lang="en-GB" altLang="zh-CN" sz="1600" dirty="0" smtClean="0"/>
              <a:t>RAN4 </a:t>
            </a:r>
            <a:r>
              <a:rPr lang="en-GB" altLang="zh-CN" sz="1600" dirty="0"/>
              <a:t>will further discuss detailed test set-up (simulation assumption) considering test feasibility and also need to be checked from RRM aspect. </a:t>
            </a:r>
          </a:p>
          <a:p>
            <a:pPr lvl="1" fontAlgn="auto" hangingPunct="1">
              <a:spcBef>
                <a:spcPts val="1200"/>
              </a:spcBef>
            </a:pPr>
            <a:r>
              <a:rPr lang="en-GB" altLang="zh-CN" sz="1600" dirty="0"/>
              <a:t>Make decision on whether introducing test cases in Q3 2020. </a:t>
            </a:r>
            <a:endParaRPr lang="en-GB" altLang="zh-CN" sz="2000" dirty="0"/>
          </a:p>
          <a:p>
            <a:r>
              <a:rPr lang="en-US" sz="1800" dirty="0" smtClean="0"/>
              <a:t>In RAN4#96-e meeting, it has been concluded under Email thread 214 in the 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round that no additional RRM test case related to WUS will be defined.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736"/>
            <a:ext cx="8363272" cy="504056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400" dirty="0" smtClean="0"/>
              <a:t>In RAN4#96-e meeting, 3 test solutions were discussed on PDCCH-WUS/PDCCH testing.</a:t>
            </a:r>
            <a:endParaRPr lang="en-GB" altLang="zh-CN" sz="1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GB" altLang="zh-CN" sz="1400" dirty="0" smtClean="0"/>
              <a:t>Option 1 </a:t>
            </a:r>
            <a:r>
              <a:rPr lang="en-US" altLang="zh-CN" sz="1400" dirty="0" smtClean="0"/>
              <a:t>Joint PDCCH-WUS/PDCCH test</a:t>
            </a:r>
            <a:endParaRPr lang="en-GB" altLang="zh-CN" sz="1400" dirty="0" smtClean="0"/>
          </a:p>
          <a:p>
            <a:pPr lvl="1" fontAlgn="auto" hangingPunct="1"/>
            <a:r>
              <a:rPr lang="en-GB" altLang="zh-CN" sz="1400" dirty="0"/>
              <a:t>Configure UE not to wake up when missing DCI format 2_6 in DRX-OFF period </a:t>
            </a:r>
            <a:endParaRPr lang="zh-CN" altLang="zh-CN" sz="1400" dirty="0"/>
          </a:p>
          <a:p>
            <a:pPr lvl="1" fontAlgn="auto" hangingPunct="1"/>
            <a:r>
              <a:rPr lang="en-GB" altLang="zh-CN" sz="1400" dirty="0"/>
              <a:t>“Wake-up indication” in DCI format 2_6 is set to ‘1’</a:t>
            </a:r>
            <a:endParaRPr lang="zh-CN" altLang="zh-CN" sz="1400" dirty="0"/>
          </a:p>
          <a:p>
            <a:pPr lvl="1" fontAlgn="auto" hangingPunct="1"/>
            <a:r>
              <a:rPr lang="en-GB" altLang="zh-CN" sz="1400" dirty="0" smtClean="0"/>
              <a:t>Transmit </a:t>
            </a:r>
            <a:r>
              <a:rPr lang="en-GB" altLang="zh-CN" sz="1400" dirty="0"/>
              <a:t>PDCCH-WUS in DRX-OFF period and PDCCH in DRX-ON period with the SNR reference </a:t>
            </a:r>
            <a:r>
              <a:rPr lang="en-GB" altLang="zh-CN" sz="1400" dirty="0" smtClean="0"/>
              <a:t>value</a:t>
            </a:r>
          </a:p>
          <a:p>
            <a:pPr lvl="2" fontAlgn="auto" hangingPunct="1"/>
            <a:r>
              <a:rPr lang="en-GB" altLang="zh-CN" sz="1100" dirty="0" smtClean="0"/>
              <a:t>No Power boosting for normal PDCCH </a:t>
            </a:r>
          </a:p>
          <a:p>
            <a:pPr lvl="1" fontAlgn="auto" hangingPunct="1"/>
            <a:r>
              <a:rPr lang="en-GB" altLang="zh-CN" sz="1400" dirty="0"/>
              <a:t>Verify that BLER of PDCCH meets the following performance requirement</a:t>
            </a:r>
          </a:p>
          <a:p>
            <a:pPr lvl="2" fontAlgn="auto" hangingPunct="1"/>
            <a:r>
              <a:rPr lang="en-GB" altLang="zh-CN" sz="1100" dirty="0" smtClean="0"/>
              <a:t>Pm-</a:t>
            </a:r>
            <a:r>
              <a:rPr lang="en-GB" altLang="zh-CN" sz="1100" dirty="0" err="1" smtClean="0"/>
              <a:t>dsg</a:t>
            </a:r>
            <a:r>
              <a:rPr lang="en-GB" altLang="zh-CN" sz="1100" baseline="-25000" dirty="0" err="1" smtClean="0"/>
              <a:t>_total</a:t>
            </a:r>
            <a:r>
              <a:rPr lang="en-GB" altLang="zh-CN" sz="1100" dirty="0" smtClean="0"/>
              <a:t> </a:t>
            </a:r>
            <a:r>
              <a:rPr lang="en-GB" altLang="zh-CN" sz="1100" dirty="0"/>
              <a:t>= P</a:t>
            </a:r>
            <a:r>
              <a:rPr lang="en-GB" altLang="zh-CN" sz="1100" baseline="-25000" dirty="0"/>
              <a:t>PDCCH-WUS</a:t>
            </a:r>
            <a:r>
              <a:rPr lang="en-GB" altLang="zh-CN" sz="1100" dirty="0"/>
              <a:t> + (1- P</a:t>
            </a:r>
            <a:r>
              <a:rPr lang="en-GB" altLang="zh-CN" sz="1100" baseline="-25000" dirty="0"/>
              <a:t>PDCCH-WUS</a:t>
            </a:r>
            <a:r>
              <a:rPr lang="en-GB" altLang="zh-CN" sz="1100" dirty="0"/>
              <a:t>) P</a:t>
            </a:r>
            <a:r>
              <a:rPr lang="en-GB" altLang="zh-CN" sz="1100" baseline="-25000" dirty="0"/>
              <a:t>PDCCH</a:t>
            </a:r>
            <a:r>
              <a:rPr lang="en-GB" altLang="zh-CN" sz="1100" dirty="0"/>
              <a:t>  = 1.099% or 1%</a:t>
            </a:r>
            <a:endParaRPr lang="zh-CN" altLang="zh-CN" sz="1100" dirty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GB" altLang="zh-CN" sz="1400" dirty="0" smtClean="0"/>
              <a:t>Option 2 </a:t>
            </a:r>
          </a:p>
          <a:p>
            <a:pPr lvl="1" fontAlgn="auto" hangingPunct="1"/>
            <a:r>
              <a:rPr lang="en-GB" altLang="zh-CN" sz="1400" dirty="0"/>
              <a:t>ps-WakeUp is not configured and “Wake-up indication” in DCI format 2_6 is set to ‘1’</a:t>
            </a:r>
            <a:endParaRPr lang="zh-CN" altLang="zh-CN" sz="1400" dirty="0"/>
          </a:p>
          <a:p>
            <a:pPr lvl="1" fontAlgn="auto" hangingPunct="1"/>
            <a:r>
              <a:rPr lang="en-GB" altLang="zh-CN" sz="1400" dirty="0"/>
              <a:t>drx-LongCycleStartOffset is set to ms10.</a:t>
            </a:r>
            <a:endParaRPr lang="zh-CN" altLang="zh-CN" sz="1400" dirty="0"/>
          </a:p>
          <a:p>
            <a:pPr lvl="1" fontAlgn="auto" hangingPunct="1"/>
            <a:r>
              <a:rPr lang="en-US" altLang="zh-CN" sz="1400" dirty="0"/>
              <a:t>Two search space sets for transmission of DCI format 2_6 is configured for UE, but there is only one position selected randomly to transmit DCI format 2_6 before each DRX on duration.</a:t>
            </a:r>
            <a:endParaRPr lang="zh-CN" altLang="zh-CN" sz="1400" dirty="0"/>
          </a:p>
          <a:p>
            <a:pPr lvl="1" fontAlgn="auto" hangingPunct="1"/>
            <a:r>
              <a:rPr lang="en-GB" altLang="zh-CN" sz="1400" dirty="0"/>
              <a:t>Avoid the impact of normal PDCCH to PDCCH-WUS by setting high enough power level for normal PDCCH during the test.</a:t>
            </a:r>
            <a:endParaRPr lang="zh-CN" altLang="zh-CN" sz="1400" dirty="0"/>
          </a:p>
          <a:p>
            <a:pPr lvl="1" fontAlgn="auto" hangingPunct="1"/>
            <a:r>
              <a:rPr lang="en-GB" altLang="zh-CN" sz="1400" dirty="0"/>
              <a:t>Transmit PDCCH-WUS in DRX-OFF period (opportunity for DRX) and PDCCH in DRX-ON period (On duration).</a:t>
            </a:r>
            <a:endParaRPr lang="zh-CN" altLang="zh-CN" sz="1400" dirty="0"/>
          </a:p>
          <a:p>
            <a:pPr lvl="1" fontAlgn="auto" hangingPunct="1"/>
            <a:r>
              <a:rPr lang="en-GB" altLang="zh-CN" sz="1400" dirty="0"/>
              <a:t>Verify that BLER of PDCCH meets the performance requirement. </a:t>
            </a:r>
            <a:r>
              <a:rPr lang="en-US" altLang="zh-CN" sz="1400" dirty="0"/>
              <a:t>(</a:t>
            </a:r>
            <a:r>
              <a:rPr lang="en-GB" altLang="zh-CN" sz="1400" dirty="0"/>
              <a:t>0.1%</a:t>
            </a:r>
            <a:r>
              <a:rPr lang="en-US" altLang="zh-CN" sz="1400" dirty="0"/>
              <a:t>)</a:t>
            </a:r>
            <a:endParaRPr lang="zh-CN" altLang="zh-CN" sz="1400" dirty="0"/>
          </a:p>
          <a:p>
            <a:pPr lvl="1" fontAlgn="auto" hangingPunct="1">
              <a:lnSpc>
                <a:spcPct val="150000"/>
              </a:lnSpc>
            </a:pPr>
            <a:endParaRPr lang="en-GB" altLang="zh-CN" sz="1400" dirty="0"/>
          </a:p>
          <a:p>
            <a:pPr marL="0" indent="0">
              <a:lnSpc>
                <a:spcPct val="150000"/>
              </a:lnSpc>
              <a:buNone/>
            </a:pPr>
            <a:endParaRPr lang="en-GB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14617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124744"/>
            <a:ext cx="8064896" cy="504056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GB" altLang="zh-CN" sz="1800" dirty="0" smtClean="0"/>
              <a:t>Option 3</a:t>
            </a:r>
          </a:p>
          <a:p>
            <a:pPr lvl="1" fontAlgn="auto" hangingPunct="1">
              <a:spcBef>
                <a:spcPts val="600"/>
              </a:spcBef>
            </a:pPr>
            <a:r>
              <a:rPr lang="en-GB" altLang="zh-CN" sz="1800" dirty="0"/>
              <a:t>“</a:t>
            </a:r>
            <a:r>
              <a:rPr lang="en-GB" altLang="zh-CN" sz="1800" dirty="0" err="1"/>
              <a:t>PSWakeUpOrNot</a:t>
            </a:r>
            <a:r>
              <a:rPr lang="en-GB" altLang="zh-CN" sz="1800" dirty="0"/>
              <a:t>” should be set as “UE not wakeup” or not configured. </a:t>
            </a:r>
            <a:endParaRPr lang="zh-CN" altLang="zh-CN" sz="1800" dirty="0"/>
          </a:p>
          <a:p>
            <a:pPr lvl="1" fontAlgn="auto" hangingPunct="1">
              <a:spcBef>
                <a:spcPts val="600"/>
              </a:spcBef>
            </a:pPr>
            <a:r>
              <a:rPr lang="en-GB" altLang="zh-CN" sz="1800" dirty="0"/>
              <a:t>Before every DRX active time, TE sends “1” indication in PDCCH-WUS once per 2 DRX cycles and sends “0” indication in PDCCH-WUS once per 2 DRX cycles. </a:t>
            </a:r>
            <a:endParaRPr lang="zh-CN" altLang="zh-CN" sz="1800" dirty="0"/>
          </a:p>
          <a:p>
            <a:pPr lvl="1" fontAlgn="auto" hangingPunct="1">
              <a:spcBef>
                <a:spcPts val="600"/>
              </a:spcBef>
            </a:pPr>
            <a:r>
              <a:rPr lang="en-GB" altLang="zh-CN" sz="1800" dirty="0"/>
              <a:t>TE check whether UE </a:t>
            </a:r>
            <a:r>
              <a:rPr lang="en-GB" altLang="zh-CN" sz="1800" dirty="0" err="1"/>
              <a:t>behavior</a:t>
            </a:r>
            <a:r>
              <a:rPr lang="en-GB" altLang="zh-CN" sz="1800" dirty="0"/>
              <a:t> in the next DRX on-duration is under expectation or not, i.e. if UE sends periodic CSI during On-duration after TE sends PDCCH-WUS indication, or if UE does not send periodic CSI during On-duration after TE cancel the PDCCH-WUS transmission, ACK_WUS = ACK_WUS + 1; otherwise NACK_WUS = NACK_WUS + 1.</a:t>
            </a:r>
          </a:p>
          <a:p>
            <a:pPr lvl="1" fontAlgn="auto" hangingPunct="1">
              <a:spcBef>
                <a:spcPts val="600"/>
              </a:spcBef>
            </a:pPr>
            <a:r>
              <a:rPr lang="en-GB" altLang="zh-CN" sz="1800" dirty="0"/>
              <a:t>Verify that P</a:t>
            </a:r>
            <a:r>
              <a:rPr lang="en-GB" altLang="zh-CN" sz="1800" baseline="-25000" dirty="0"/>
              <a:t>PDCCH-WUS </a:t>
            </a:r>
            <a:r>
              <a:rPr lang="en-GB" altLang="zh-CN" sz="1800" dirty="0" smtClean="0"/>
              <a:t>meets </a:t>
            </a:r>
            <a:r>
              <a:rPr lang="en-GB" altLang="zh-CN" sz="1800" dirty="0"/>
              <a:t>the following performance </a:t>
            </a:r>
            <a:r>
              <a:rPr lang="en-GB" altLang="zh-CN" sz="1800" dirty="0" smtClean="0"/>
              <a:t>requirement of 0.1%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69262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GTW session agreement (25</a:t>
            </a:r>
            <a:r>
              <a:rPr lang="en-US" altLang="zh-CN" sz="3600" baseline="30000" dirty="0" smtClean="0"/>
              <a:t>th</a:t>
            </a:r>
            <a:r>
              <a:rPr lang="en-US" altLang="zh-CN" sz="3600" dirty="0" smtClean="0"/>
              <a:t> Aug. 2020)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 smtClean="0"/>
              <a:t>RAN4 agree </a:t>
            </a:r>
            <a:r>
              <a:rPr lang="en-GB" altLang="zh-CN" sz="2000" dirty="0"/>
              <a:t>to introduce demodulation test cases for PDCCH-WUS in Rel-16.</a:t>
            </a:r>
            <a:endParaRPr lang="zh-CN" altLang="zh-CN" sz="2000" dirty="0"/>
          </a:p>
          <a:p>
            <a:r>
              <a:rPr lang="en-GB" altLang="zh-CN" sz="2000" dirty="0"/>
              <a:t>The purpose of such test case was to verify UE supporting PDCCH-WUS feature/function designed in RAN1/RAN2.</a:t>
            </a:r>
            <a:endParaRPr lang="zh-CN" altLang="zh-CN" sz="2000" dirty="0"/>
          </a:p>
          <a:p>
            <a:r>
              <a:rPr lang="en-GB" altLang="zh-CN" sz="2000" dirty="0"/>
              <a:t>Further discuss among option 1/option2 needed considering test time issue.</a:t>
            </a:r>
            <a:endParaRPr lang="zh-CN" altLang="zh-CN" sz="2000" dirty="0"/>
          </a:p>
          <a:p>
            <a:r>
              <a:rPr lang="en-GB" altLang="zh-CN" sz="2000" dirty="0"/>
              <a:t>RAN4 also aware that with option 1/option 2, UE behaviour following PDCCH-WUS indication “0” </a:t>
            </a:r>
            <a:r>
              <a:rPr lang="en-GB" altLang="zh-CN" sz="2000" dirty="0" smtClean="0"/>
              <a:t>is not verified</a:t>
            </a:r>
            <a:r>
              <a:rPr lang="en-US" altLang="zh-CN" sz="2000" dirty="0"/>
              <a:t>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92628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000" b="1" dirty="0"/>
              <a:t>Test solutions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altLang="zh-CN" sz="1600" dirty="0" smtClean="0"/>
              <a:t>Option 1/2 listed in Slides#3 will be used for power saving test. 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altLang="zh-CN" sz="1600" dirty="0" smtClean="0"/>
              <a:t>Make a decision in next RAN4 meeting.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000" b="1" dirty="0" smtClean="0"/>
              <a:t>Test complexity aspects </a:t>
            </a:r>
            <a:endParaRPr lang="en-US" altLang="zh-CN" sz="2000" b="1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1600" b="1" dirty="0" smtClean="0"/>
              <a:t>DRX cycle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GB" altLang="zh-CN" sz="1600" dirty="0" smtClean="0"/>
              <a:t>Use short DRX cycle of 10ms to reduce test time. 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GB" altLang="zh-CN" sz="1600" dirty="0" smtClean="0"/>
              <a:t>It should be noted that  u</a:t>
            </a:r>
            <a:r>
              <a:rPr lang="en-GB" altLang="zh-CN" sz="1600" i="1" dirty="0" smtClean="0"/>
              <a:t>sing 10ms is only for test purpose and has no relation to real deployment.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1600" b="1" dirty="0" smtClean="0"/>
              <a:t>Number of error samples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GB" altLang="zh-CN" sz="1600" dirty="0" smtClean="0"/>
              <a:t>TBD error samples will be used. </a:t>
            </a:r>
            <a:endParaRPr lang="en-GB" altLang="zh-CN" sz="1600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en-GB" altLang="zh-CN" sz="1600" i="1" dirty="0" smtClean="0"/>
              <a:t>Note</a:t>
            </a:r>
            <a:r>
              <a:rPr lang="en-GB" altLang="zh-CN" sz="1600" i="1" dirty="0" smtClean="0"/>
              <a:t>: Currently RAN5 uses 1000 error samples which is time consuming. </a:t>
            </a:r>
            <a:r>
              <a:rPr lang="en-US" altLang="zh-CN" sz="1600" i="1" dirty="0" smtClean="0"/>
              <a:t>Need feedback from TE vendors whether 100 error samples are feasible</a:t>
            </a:r>
            <a:r>
              <a:rPr lang="en-US" altLang="zh-CN" sz="1600" i="1" dirty="0" smtClean="0"/>
              <a:t>.</a:t>
            </a:r>
            <a:endParaRPr lang="en-GB" altLang="zh-CN" sz="1600" i="1" dirty="0" smtClean="0"/>
          </a:p>
        </p:txBody>
      </p:sp>
    </p:spTree>
    <p:extLst>
      <p:ext uri="{BB962C8B-B14F-4D97-AF65-F5344CB8AC3E}">
        <p14:creationId xmlns:p14="http://schemas.microsoft.com/office/powerpoint/2010/main" val="350992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Simulation assumptions (1/2)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058363"/>
              </p:ext>
            </p:extLst>
          </p:nvPr>
        </p:nvGraphicFramePr>
        <p:xfrm>
          <a:off x="899592" y="1484782"/>
          <a:ext cx="7375728" cy="42449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3932"/>
                <a:gridCol w="1843932"/>
                <a:gridCol w="1843932"/>
                <a:gridCol w="1843932"/>
              </a:tblGrid>
              <a:tr h="33282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Parameter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Unit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Value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/>
                </a:tc>
              </a:tr>
              <a:tr h="5905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effectLst/>
                        </a:rPr>
                        <a:t>Carrier configuration</a:t>
                      </a:r>
                      <a:endParaRPr lang="zh-CN" sz="1200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effectLst/>
                        </a:rPr>
                        <a:t>Offset between Point A and the lowest usable subcarrier on this carrier</a:t>
                      </a:r>
                      <a:endParaRPr lang="zh-CN" sz="1200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/>
                </a:tc>
              </a:tr>
              <a:tr h="332829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DL BWP configuration #1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Cyclic prefix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Normal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</a:tr>
              <a:tr h="332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RB offset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RBs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</a:tr>
              <a:tr h="332829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Common serving cell parameters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Physical Cell ID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</a:tr>
              <a:tr h="332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SSB position in burst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</a:tr>
              <a:tr h="332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SSB periodicity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ms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</a:tr>
              <a:tr h="332829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PDCCH DCI format 2_6 configuration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Slots for PDCCH monitoring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Each slot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</a:tr>
              <a:tr h="332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Number of PDCCH candidates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</a:tr>
              <a:tr h="5905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Frequency domain resource allocation for CORESET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Start from RB = 0 with contiguous RB allocation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</a:tr>
              <a:tr h="332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TCI state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TCI state #1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17780" marB="1778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114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Simulation assumptions (2/2)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028361"/>
              </p:ext>
            </p:extLst>
          </p:nvPr>
        </p:nvGraphicFramePr>
        <p:xfrm>
          <a:off x="755577" y="1484783"/>
          <a:ext cx="7416823" cy="44554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6581"/>
                <a:gridCol w="2506581"/>
                <a:gridCol w="2403661"/>
              </a:tblGrid>
              <a:tr h="297033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zh-CN" sz="12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Value</a:t>
                      </a:r>
                      <a:endParaRPr lang="zh-CN" sz="9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70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PDCCH-WUS</a:t>
                      </a:r>
                      <a:endParaRPr lang="zh-CN" sz="12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</a:t>
                      </a:r>
                      <a:endParaRPr lang="zh-CN" sz="12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</a:tr>
              <a:tr h="29703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DCI format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2_6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1_0, 1_1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</a:tr>
              <a:tr h="29703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Bandwidth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10MHz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703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SCS</a:t>
                      </a:r>
                      <a:endParaRPr lang="zh-CN" sz="12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15kHz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703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Number of BS antennas</a:t>
                      </a:r>
                      <a:endParaRPr lang="zh-CN" sz="12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1Tx, </a:t>
                      </a:r>
                      <a:r>
                        <a:rPr lang="en-GB" sz="1200" dirty="0" smtClean="0">
                          <a:effectLst/>
                        </a:rPr>
                        <a:t>2Tx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703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Number of UE antennas</a:t>
                      </a:r>
                      <a:endParaRPr lang="zh-CN" sz="12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2Rx, 4Rx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703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DM-RS channel estimation</a:t>
                      </a:r>
                      <a:endParaRPr lang="zh-CN" sz="12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Realistic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703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Channel model</a:t>
                      </a:r>
                      <a:endParaRPr lang="zh-CN" sz="12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TDLA30-10, </a:t>
                      </a:r>
                      <a:r>
                        <a:rPr lang="en-GB" sz="1200" dirty="0" smtClean="0">
                          <a:effectLst/>
                        </a:rPr>
                        <a:t>TDLC300-100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703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DCI length (excluding 24bits CRS)</a:t>
                      </a:r>
                      <a:endParaRPr lang="zh-CN" sz="12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 bits, 36 </a:t>
                      </a:r>
                      <a:r>
                        <a:rPr lang="en-GB" sz="1200" dirty="0" smtClean="0">
                          <a:effectLst/>
                        </a:rPr>
                        <a:t>bits, 30bits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39bits, 52bits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</a:tr>
              <a:tr h="29703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Aggregation level</a:t>
                      </a:r>
                      <a:endParaRPr lang="zh-CN" sz="12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8, 16</a:t>
                      </a:r>
                      <a:endParaRPr lang="zh-CN" sz="12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4, 8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</a:tr>
              <a:tr h="2970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CORESET symbol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zh-CN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70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CORESET bandwidth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48RB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70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Mapping type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 smtClean="0">
                          <a:effectLst/>
                        </a:rPr>
                        <a:t>Interleaved(size2), Not Interleaved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 smtClean="0">
                          <a:effectLst/>
                        </a:rPr>
                        <a:t>Interleaved(size2)</a:t>
                      </a:r>
                      <a:r>
                        <a:rPr lang="en-US" altLang="zh-CN" sz="1200" kern="0" dirty="0" smtClean="0">
                          <a:effectLst/>
                        </a:rPr>
                        <a:t>, Not Interleaved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</a:tr>
              <a:tr h="2970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REG bundle size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7796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[1] R4-2009721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[2] R4-2009811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[3] R4-2010101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[4] R4-2010478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[5] R4-2010718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[6] R4-2010995</a:t>
            </a:r>
          </a:p>
        </p:txBody>
      </p:sp>
    </p:spTree>
    <p:extLst>
      <p:ext uri="{BB962C8B-B14F-4D97-AF65-F5344CB8AC3E}">
        <p14:creationId xmlns:p14="http://schemas.microsoft.com/office/powerpoint/2010/main" val="210601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32021</TotalTime>
  <Words>803</Words>
  <Application>Microsoft Office PowerPoint</Application>
  <PresentationFormat>全屏显示(4:3)</PresentationFormat>
  <Paragraphs>133</Paragraphs>
  <Slides>9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WF on power saving demodulation</vt:lpstr>
      <vt:lpstr>Background</vt:lpstr>
      <vt:lpstr>Background</vt:lpstr>
      <vt:lpstr>Background</vt:lpstr>
      <vt:lpstr>GTW session agreement (25th Aug. 2020)</vt:lpstr>
      <vt:lpstr>Way forward</vt:lpstr>
      <vt:lpstr>Simulation assumptions (1/2)</vt:lpstr>
      <vt:lpstr>Simulation assumptions (2/2)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CATT</cp:lastModifiedBy>
  <cp:revision>417</cp:revision>
  <dcterms:created xsi:type="dcterms:W3CDTF">2014-03-20T14:32:54Z</dcterms:created>
  <dcterms:modified xsi:type="dcterms:W3CDTF">2020-08-26T16:56:14Z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</Properties>
</file>