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4">
  <p:sldMasterIdLst>
    <p:sldMasterId id="2147483648" r:id="rId4"/>
  </p:sldMasterIdLst>
  <p:notesMasterIdLst>
    <p:notesMasterId r:id="rId9"/>
  </p:notesMasterIdLst>
  <p:sldIdLst>
    <p:sldId id="256" r:id="rId5"/>
    <p:sldId id="263" r:id="rId6"/>
    <p:sldId id="260" r:id="rId7"/>
    <p:sldId id="267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6" clrIdx="0"/>
  <p:cmAuthor id="2" name="Valentin Gheorghiu" initials="VG" lastIdx="6" clrIdx="1"/>
  <p:cmAuthor id="3" name="CATT1" initials="CATT" lastIdx="1" clrIdx="2"/>
  <p:cmAuthor id="4" name="CATT" initials="CATT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4" autoAdjust="0"/>
    <p:restoredTop sz="95210" autoAdjust="0"/>
  </p:normalViewPr>
  <p:slideViewPr>
    <p:cSldViewPr snapToGrid="0">
      <p:cViewPr>
        <p:scale>
          <a:sx n="125" d="100"/>
          <a:sy n="125" d="100"/>
        </p:scale>
        <p:origin x="138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979E3-7E37-4AB9-B6FD-0052AFB6BEBB}" type="datetimeFigureOut">
              <a:rPr lang="zh-CN" altLang="en-US" smtClean="0"/>
              <a:t>2020/8/25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C03A6-629C-4E0D-9C19-DC7D6CFD0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8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cid:image003.png@01D6459A.4A6FCF50" TargetMode="External"/><Relationship Id="rId7" Type="http://schemas.openxmlformats.org/officeDocument/2006/relationships/image" Target="cid:image005.png@01D6459A.4A6FCF5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cid:image004.png@01D6459A.4A6FCF50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dirty="0"/>
              <a:t>WF on remaining issue on Reference sensitivity and FRC for IAB-MT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9949962" y="451605"/>
            <a:ext cx="1988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DRAFT R4-2012627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975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</a:t>
            </a:r>
            <a:r>
              <a:rPr lang="en-GB" altLang="ja-JP" b="1"/>
              <a:t># </a:t>
            </a:r>
            <a:r>
              <a:rPr lang="en-GB" altLang="ja-JP" b="1" smtClean="0"/>
              <a:t>96-e</a:t>
            </a:r>
            <a:endParaRPr lang="ja-JP" altLang="ja-JP" dirty="0"/>
          </a:p>
          <a:p>
            <a:r>
              <a:rPr lang="en-US" altLang="ja-JP" b="1" dirty="0"/>
              <a:t>Electronic Meeting, 17 – 28 Aug., 2020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 smtClean="0"/>
              <a:t>Agreements (From GTW session)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 lnSpcReduction="10000"/>
          </a:bodyPr>
          <a:lstStyle/>
          <a:p>
            <a:r>
              <a:rPr lang="en-GB" altLang="zh-CN" dirty="0" smtClean="0"/>
              <a:t>Issue 1-1: SNR </a:t>
            </a:r>
            <a:r>
              <a:rPr lang="en-GB" altLang="zh-CN" dirty="0"/>
              <a:t>for </a:t>
            </a:r>
            <a:r>
              <a:rPr lang="en-GB" altLang="zh-CN" dirty="0" smtClean="0"/>
              <a:t>REFSENS (IAB-MT)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Agreement: Using SNR =-1 dB for IAB_MT sensitivity.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i="1" dirty="0"/>
              <a:t>Issue 1-2-1: FRC-necessity on 15 kHz SCS in FR1</a:t>
            </a:r>
            <a:endParaRPr lang="zh-CN" altLang="zh-CN" dirty="0"/>
          </a:p>
          <a:p>
            <a:pPr lvl="1"/>
            <a:r>
              <a:rPr lang="en-GB" altLang="zh-CN" dirty="0">
                <a:solidFill>
                  <a:srgbClr val="FF0000"/>
                </a:solidFill>
              </a:rPr>
              <a:t>Agreement: Exclude 15kHz SCS for IAB-MT FR1 FRC at current moment as no demand from operators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i="1" dirty="0"/>
              <a:t>Issue 1-2-2: FRC-general parameters with different views </a:t>
            </a:r>
            <a:endParaRPr lang="en-US" altLang="zh-CN" i="1" dirty="0" smtClean="0"/>
          </a:p>
          <a:p>
            <a:pPr lvl="1"/>
            <a:r>
              <a:rPr lang="en-GB" altLang="zh-CN" dirty="0"/>
              <a:t>FRC: Keep MCS, PRB allocation, SCS and CHBW information in FRC for core requirements; further discuss other detailed parameters in conformance phase. </a:t>
            </a:r>
            <a:endParaRPr lang="zh-CN" altLang="zh-CN" dirty="0"/>
          </a:p>
          <a:p>
            <a:pPr lvl="2" hangingPunct="0"/>
            <a:r>
              <a:rPr lang="en-GB" altLang="zh-CN" dirty="0"/>
              <a:t>If any further information needed for core requirements, we can include them in conformance phase pending on further discussion</a:t>
            </a:r>
            <a:r>
              <a:rPr lang="en-GB" altLang="zh-CN" dirty="0" smtClean="0"/>
              <a:t>.</a:t>
            </a:r>
          </a:p>
          <a:p>
            <a:pPr lvl="1" hangingPunct="0"/>
            <a:r>
              <a:rPr lang="en-GB" altLang="zh-CN" dirty="0" smtClean="0">
                <a:solidFill>
                  <a:srgbClr val="FF0000"/>
                </a:solidFill>
              </a:rPr>
              <a:t>See following slides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Issue 1-3</a:t>
            </a:r>
            <a:r>
              <a:rPr lang="en-US" altLang="zh-CN" dirty="0"/>
              <a:t>: FR1 IAB-MT RX dynamic </a:t>
            </a:r>
            <a:r>
              <a:rPr lang="en-US" altLang="zh-CN" dirty="0" smtClean="0"/>
              <a:t>range</a:t>
            </a:r>
          </a:p>
          <a:p>
            <a:pPr lvl="1"/>
            <a:r>
              <a:rPr lang="en-US" altLang="zh-CN" i="1" dirty="0">
                <a:solidFill>
                  <a:srgbClr val="FF0000"/>
                </a:solidFill>
              </a:rPr>
              <a:t>Agreement: no RX dynamic range to be defined for IAB-MT of FR1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7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 smtClean="0"/>
              <a:t>FRCs in 38.174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06076" cy="309683"/>
          </a:xfrm>
        </p:spPr>
        <p:txBody>
          <a:bodyPr>
            <a:normAutofit fontScale="92500" lnSpcReduction="10000"/>
          </a:bodyPr>
          <a:lstStyle/>
          <a:p>
            <a:r>
              <a:rPr kumimoji="1" lang="en-GB" altLang="ja-JP" sz="1800" dirty="0" smtClean="0"/>
              <a:t>Based on discussion, R4-2011034 table 2 and 3 </a:t>
            </a:r>
            <a:r>
              <a:rPr kumimoji="1" lang="en-GB" altLang="ja-JP" sz="1800" dirty="0" smtClean="0"/>
              <a:t>Only the top 5 rows are needed</a:t>
            </a:r>
            <a:endParaRPr kumimoji="1" lang="en-US" altLang="ja-JP" sz="1800" dirty="0"/>
          </a:p>
          <a:p>
            <a:pPr lvl="1"/>
            <a:endParaRPr kumimoji="1" lang="en-US" altLang="ja-JP" sz="2000" dirty="0"/>
          </a:p>
          <a:p>
            <a:endParaRPr kumimoji="1" lang="en-US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466563"/>
              </p:ext>
            </p:extLst>
          </p:nvPr>
        </p:nvGraphicFramePr>
        <p:xfrm>
          <a:off x="634999" y="1753331"/>
          <a:ext cx="10833102" cy="4667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0401"/>
                <a:gridCol w="1278745"/>
                <a:gridCol w="1604573"/>
                <a:gridCol w="1604573"/>
                <a:gridCol w="1604573"/>
                <a:gridCol w="1604573"/>
                <a:gridCol w="1205664"/>
              </a:tblGrid>
              <a:tr h="28029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Reference channel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G-FR1-Axx-1</a:t>
                      </a:r>
                      <a:endParaRPr lang="zh-CN" sz="1200" b="1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G-FR1-Axx-2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G-FR1-Axx-3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G-FR1-Axx-4</a:t>
                      </a:r>
                      <a:endParaRPr lang="zh-CN" sz="1200" b="1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G-FR1-Axx-5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G-FR1-Axx-6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Subcarrier spacing (kHz)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15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15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Allocated resource blocks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25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106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42043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CP-OFDM Symbols per slot (Note 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9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9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1401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Modulation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QPSK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QPSK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 rate (Note 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1/3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1/3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Payload size (bits)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1672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736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736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6912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3368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1608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Transport block CRC (bits)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16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24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Code block CRC size (bits)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-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Number of code blocks - C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1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42043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Code block size including CRC (bits) (Note 3)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1688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752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752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6936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3384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1624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Total number of bits per slot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5400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2376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2376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22896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11016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5184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2802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Total symbols per slot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2700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1188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1188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11448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smtClean="0">
                          <a:effectLst/>
                        </a:rPr>
                        <a:t>5508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 smtClean="0">
                          <a:effectLst/>
                        </a:rPr>
                        <a:t>2592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</a:tr>
              <a:tr h="840871">
                <a:tc gridSpan="7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   DL-DMRS-</a:t>
                      </a:r>
                      <a:r>
                        <a:rPr lang="en-GB" sz="1200" dirty="0" err="1">
                          <a:effectLst/>
                        </a:rPr>
                        <a:t>config</a:t>
                      </a:r>
                      <a:r>
                        <a:rPr lang="en-GB" sz="1200" dirty="0">
                          <a:effectLst/>
                        </a:rPr>
                        <a:t>-type = 1 with DL-DMRS-max-</a:t>
                      </a:r>
                      <a:r>
                        <a:rPr lang="en-GB" sz="1200" dirty="0" err="1">
                          <a:effectLst/>
                        </a:rPr>
                        <a:t>len</a:t>
                      </a:r>
                      <a:r>
                        <a:rPr lang="en-GB" sz="1200" dirty="0">
                          <a:effectLst/>
                        </a:rPr>
                        <a:t> = 1, DL-DMRS-add-</a:t>
                      </a:r>
                      <a:r>
                        <a:rPr lang="en-GB" sz="1200" dirty="0" err="1">
                          <a:effectLst/>
                        </a:rPr>
                        <a:t>pos</a:t>
                      </a:r>
                      <a:r>
                        <a:rPr lang="en-GB" sz="1200" dirty="0">
                          <a:effectLst/>
                        </a:rPr>
                        <a:t> = pos2 with = 2, = 6 and 9 as per Table 7.4.1.1.2-3 of TS 38.211 [3].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   MCS index 4 and target coding rate = 308/1024 are adopted to calculate payload size for receiver sensitivity and in-channel selectivity</a:t>
                      </a:r>
                      <a:endParaRPr lang="zh-CN" sz="1200" dirty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NOTE 3:   Code block size including CRC (bits) equals to  in sub-clause 5.2.2 of TS 38.212 [4].</a:t>
                      </a:r>
                      <a:endParaRPr lang="zh-CN" sz="1200" strike="sngStrike" baseline="0" dirty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929" marR="65929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42" name="Picture 2" descr="cid:image003.png@01D6459A.4A6FCF5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29" y="2101729"/>
            <a:ext cx="952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3" descr="cid:image004.png@01D6459A.4A6FCF5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29" y="2101729"/>
            <a:ext cx="952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4" descr="cid:image005.png@01D6459A.4A6FCF5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29" y="2101729"/>
            <a:ext cx="180975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3431198" y="154585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 bmk="_Ref43894658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FRC parameters for FR1 reference sensitivity level for IAB-MT.</a:t>
            </a:r>
            <a:endParaRPr kumimoji="0" lang="en-GB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 smtClean="0"/>
              <a:t>FRC’s in 38.174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091738" cy="551779"/>
          </a:xfrm>
        </p:spPr>
        <p:txBody>
          <a:bodyPr>
            <a:normAutofit/>
          </a:bodyPr>
          <a:lstStyle/>
          <a:p>
            <a:r>
              <a:rPr kumimoji="1" lang="en-GB" altLang="ja-JP" sz="1800" dirty="0" smtClean="0"/>
              <a:t>Based on discussion, R4-2011034 table 2 and 3 </a:t>
            </a:r>
            <a:r>
              <a:rPr kumimoji="1" lang="en-GB" altLang="ja-JP" sz="1800" dirty="0" smtClean="0"/>
              <a:t>Only the top 5 rows are needed</a:t>
            </a:r>
            <a:endParaRPr kumimoji="1" lang="en-US" altLang="ja-JP" sz="1800" dirty="0"/>
          </a:p>
          <a:p>
            <a:pPr lvl="1"/>
            <a:endParaRPr kumimoji="1" lang="en-US" altLang="ja-JP" sz="2000" dirty="0"/>
          </a:p>
          <a:p>
            <a:endParaRPr kumimoji="1" lang="en-US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537725"/>
              </p:ext>
            </p:extLst>
          </p:nvPr>
        </p:nvGraphicFramePr>
        <p:xfrm>
          <a:off x="1082675" y="2191420"/>
          <a:ext cx="9468948" cy="42878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7237"/>
                <a:gridCol w="2367237"/>
                <a:gridCol w="2367237"/>
                <a:gridCol w="2367237"/>
              </a:tblGrid>
              <a:tr h="23709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Reference channel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G-FR2-Axx-1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G-FR2-Axx-2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G-FR2-Axx-3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Subcarrier spacing (kHz)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Allocated resource blocks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CP-OFDM Symbols per slot (Note 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Modulation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QPSK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Code rate (Note 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1/3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Payload size (bits)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4224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2088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4224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Transport block CRC (bits)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24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16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24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Code block CRC size (bits)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-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-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Number of code blocks - C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1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1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Code block size including CRC (bits) (Note 3)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4248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2104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4248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Total number of bits per slot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14256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6912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14256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709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Total symbols per slot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7128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effectLst/>
                        </a:rPr>
                        <a:t>3456</a:t>
                      </a:r>
                      <a:endParaRPr lang="zh-CN" sz="1200" strike="sngStrike" baseline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effectLst/>
                        </a:rPr>
                        <a:t>7128</a:t>
                      </a:r>
                      <a:endParaRPr lang="zh-CN" sz="1200" strike="sngStrike" baseline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8365">
                <a:tc gridSpan="4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   DM-RS configuration type = 1 with DM-RS duration = single-symbol DM-RS, additional DM-RS position = pos2 with l</a:t>
                      </a:r>
                      <a:r>
                        <a:rPr lang="en-GB" sz="1200" baseline="-25000" dirty="0">
                          <a:effectLst/>
                        </a:rPr>
                        <a:t>0</a:t>
                      </a:r>
                      <a:r>
                        <a:rPr lang="en-GB" sz="1200" dirty="0">
                          <a:effectLst/>
                        </a:rPr>
                        <a:t> = 2, l = 6 and 9 as per Table 7.4.1.1.2-3 of TS 38.211 [3].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   MCS index 4 and target coding rate = 308/1024 are adopted to calculate payload size.</a:t>
                      </a:r>
                      <a:endParaRPr lang="zh-CN" sz="1200" dirty="0">
                        <a:effectLst/>
                      </a:endParaRPr>
                    </a:p>
                    <a:p>
                      <a:pPr algn="just" hangingPunct="0">
                        <a:spcAft>
                          <a:spcPts val="0"/>
                        </a:spcAft>
                        <a:tabLst>
                          <a:tab pos="1031240" algn="l"/>
                        </a:tabLst>
                      </a:pPr>
                      <a:r>
                        <a:rPr lang="en-GB" sz="1200" strike="sngStrike" baseline="0" dirty="0">
                          <a:effectLst/>
                        </a:rPr>
                        <a:t>NOTE 3:   Code block size including CRC (bits) equals to K' in sub-clause 5.2.2 of TS 38.212 [4].</a:t>
                      </a:r>
                      <a:endParaRPr lang="zh-CN" sz="1200" strike="sngStrike" baseline="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91973" y="1803192"/>
            <a:ext cx="45137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31875" algn="l"/>
              </a:tabLst>
            </a:pP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</a:t>
            </a:r>
            <a:r>
              <a:rPr kumimoji="0" lang="en-GB" altLang="zh-CN" sz="10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able </a:t>
            </a:r>
            <a:r>
              <a:rPr kumimoji="0" lang="en-GB" altLang="zh-CN" sz="1000" b="1" i="0" u="none" strike="noStrike" cap="none" normalizeH="0" baseline="0" dirty="0" smtClean="0" bmk="_Ref4389529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</a:t>
            </a:r>
            <a:r>
              <a:rPr kumimoji="0" lang="en-GB" altLang="zh-CN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 FRC parameters for FR2 reference sensitivity level for IAB-MT.</a:t>
            </a:r>
            <a:endParaRPr kumimoji="0" lang="en-GB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31875" algn="l"/>
              </a:tabLst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0645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B22670-1274-498F-89E4-91E8787B9566}">
  <ds:schemaRefs>
    <ds:schemaRef ds:uri="http://purl.org/dc/dcmitype/"/>
    <ds:schemaRef ds:uri="cc9c437c-ae0c-4066-8d90-a0f7de786127"/>
    <ds:schemaRef ds:uri="http://purl.org/dc/terms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1104</TotalTime>
  <Words>491</Words>
  <Application>Microsoft Office PowerPoint</Application>
  <PresentationFormat>Widescreen</PresentationFormat>
  <Paragraphs>173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等线</vt:lpstr>
      <vt:lpstr>等线 Light</vt:lpstr>
      <vt:lpstr>SimSun</vt:lpstr>
      <vt:lpstr>SimSun</vt:lpstr>
      <vt:lpstr>Yu Gothic</vt:lpstr>
      <vt:lpstr>Yu Gothic Light</vt:lpstr>
      <vt:lpstr>Arial</vt:lpstr>
      <vt:lpstr>Calibri</vt:lpstr>
      <vt:lpstr>Calibri Light</vt:lpstr>
      <vt:lpstr>Times New Roman</vt:lpstr>
      <vt:lpstr>Office Theme</vt:lpstr>
      <vt:lpstr>WF on remaining issue on Reference sensitivity and FRC for IAB-MT</vt:lpstr>
      <vt:lpstr>Agreements (From GTW session)</vt:lpstr>
      <vt:lpstr>FRCs in 38.174</vt:lpstr>
      <vt:lpstr>FRC’s in 38.174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Richard Kybett</dc:creator>
  <cp:lastModifiedBy>Huawei-RK</cp:lastModifiedBy>
  <cp:revision>67</cp:revision>
  <dcterms:created xsi:type="dcterms:W3CDTF">2018-11-16T19:32:30Z</dcterms:created>
  <dcterms:modified xsi:type="dcterms:W3CDTF">2020-08-25T14:11:55Z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  <property fmtid="{D5CDD505-2E9C-101B-9397-08002B2CF9AE}" pid="6" name="NSCPROP_SA">
    <vt:lpwstr>D:\RAN4 Meeting Doc\RAN4_95e\Draft_R4-2008775WFonIABDynamicRange_Nokia- Ericsson_QC_Ericsson2_CATT.pptx</vt:lpwstr>
  </property>
</Properties>
</file>